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4"/>
  </p:notesMasterIdLst>
  <p:sldIdLst>
    <p:sldId id="808" r:id="rId2"/>
    <p:sldId id="750" r:id="rId3"/>
    <p:sldId id="784" r:id="rId4"/>
    <p:sldId id="881" r:id="rId5"/>
    <p:sldId id="882" r:id="rId6"/>
    <p:sldId id="888" r:id="rId7"/>
    <p:sldId id="883" r:id="rId8"/>
    <p:sldId id="889" r:id="rId9"/>
    <p:sldId id="884" r:id="rId10"/>
    <p:sldId id="890" r:id="rId11"/>
    <p:sldId id="891" r:id="rId12"/>
    <p:sldId id="893" r:id="rId13"/>
    <p:sldId id="885" r:id="rId14"/>
    <p:sldId id="886" r:id="rId15"/>
    <p:sldId id="879" r:id="rId16"/>
    <p:sldId id="894" r:id="rId17"/>
    <p:sldId id="909" r:id="rId18"/>
    <p:sldId id="896" r:id="rId19"/>
    <p:sldId id="904" r:id="rId20"/>
    <p:sldId id="897" r:id="rId21"/>
    <p:sldId id="898" r:id="rId22"/>
    <p:sldId id="901" r:id="rId23"/>
    <p:sldId id="902" r:id="rId24"/>
    <p:sldId id="910" r:id="rId25"/>
    <p:sldId id="912" r:id="rId26"/>
    <p:sldId id="913" r:id="rId27"/>
    <p:sldId id="915" r:id="rId28"/>
    <p:sldId id="914" r:id="rId29"/>
    <p:sldId id="916" r:id="rId30"/>
    <p:sldId id="917" r:id="rId31"/>
    <p:sldId id="924" r:id="rId32"/>
    <p:sldId id="905" r:id="rId33"/>
    <p:sldId id="907" r:id="rId34"/>
    <p:sldId id="919" r:id="rId35"/>
    <p:sldId id="923" r:id="rId36"/>
    <p:sldId id="918" r:id="rId37"/>
    <p:sldId id="920" r:id="rId38"/>
    <p:sldId id="921" r:id="rId39"/>
    <p:sldId id="922" r:id="rId40"/>
    <p:sldId id="908" r:id="rId41"/>
    <p:sldId id="974" r:id="rId42"/>
    <p:sldId id="975" r:id="rId43"/>
    <p:sldId id="976" r:id="rId44"/>
    <p:sldId id="925" r:id="rId45"/>
    <p:sldId id="944" r:id="rId46"/>
    <p:sldId id="929" r:id="rId47"/>
    <p:sldId id="930" r:id="rId48"/>
    <p:sldId id="931" r:id="rId49"/>
    <p:sldId id="932" r:id="rId50"/>
    <p:sldId id="933" r:id="rId51"/>
    <p:sldId id="934" r:id="rId52"/>
    <p:sldId id="936" r:id="rId53"/>
    <p:sldId id="940" r:id="rId54"/>
    <p:sldId id="941" r:id="rId55"/>
    <p:sldId id="939" r:id="rId56"/>
    <p:sldId id="946" r:id="rId57"/>
    <p:sldId id="950" r:id="rId58"/>
    <p:sldId id="958" r:id="rId59"/>
    <p:sldId id="947" r:id="rId60"/>
    <p:sldId id="960" r:id="rId61"/>
    <p:sldId id="959" r:id="rId62"/>
    <p:sldId id="972" r:id="rId63"/>
    <p:sldId id="966" r:id="rId64"/>
    <p:sldId id="965" r:id="rId65"/>
    <p:sldId id="968" r:id="rId66"/>
    <p:sldId id="969" r:id="rId67"/>
    <p:sldId id="970" r:id="rId68"/>
    <p:sldId id="987" r:id="rId69"/>
    <p:sldId id="991" r:id="rId70"/>
    <p:sldId id="992" r:id="rId71"/>
    <p:sldId id="993" r:id="rId72"/>
    <p:sldId id="994" r:id="rId73"/>
    <p:sldId id="995" r:id="rId74"/>
    <p:sldId id="996" r:id="rId75"/>
    <p:sldId id="997" r:id="rId76"/>
    <p:sldId id="998" r:id="rId77"/>
    <p:sldId id="629" r:id="rId78"/>
    <p:sldId id="630" r:id="rId79"/>
    <p:sldId id="999" r:id="rId80"/>
    <p:sldId id="990" r:id="rId81"/>
    <p:sldId id="1001" r:id="rId82"/>
    <p:sldId id="1002" r:id="rId83"/>
    <p:sldId id="1005" r:id="rId84"/>
    <p:sldId id="1006" r:id="rId85"/>
    <p:sldId id="986" r:id="rId86"/>
    <p:sldId id="948" r:id="rId87"/>
    <p:sldId id="1004" r:id="rId88"/>
    <p:sldId id="1008" r:id="rId89"/>
    <p:sldId id="1007" r:id="rId90"/>
    <p:sldId id="1003" r:id="rId91"/>
    <p:sldId id="979" r:id="rId92"/>
    <p:sldId id="980" r:id="rId93"/>
    <p:sldId id="982" r:id="rId94"/>
    <p:sldId id="981" r:id="rId95"/>
    <p:sldId id="983" r:id="rId96"/>
    <p:sldId id="984" r:id="rId97"/>
    <p:sldId id="985" r:id="rId98"/>
    <p:sldId id="1010" r:id="rId99"/>
    <p:sldId id="1012" r:id="rId100"/>
    <p:sldId id="1011" r:id="rId101"/>
    <p:sldId id="1014" r:id="rId102"/>
    <p:sldId id="1016" r:id="rId103"/>
    <p:sldId id="1017" r:id="rId104"/>
    <p:sldId id="1019" r:id="rId105"/>
    <p:sldId id="1020" r:id="rId106"/>
    <p:sldId id="1026" r:id="rId107"/>
    <p:sldId id="1023" r:id="rId108"/>
    <p:sldId id="1025" r:id="rId109"/>
    <p:sldId id="1024" r:id="rId110"/>
    <p:sldId id="1030" r:id="rId111"/>
    <p:sldId id="1034" r:id="rId112"/>
    <p:sldId id="1033" r:id="rId113"/>
  </p:sldIdLst>
  <p:sldSz cx="9144000" cy="5143500" type="screen16x9"/>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755F298-F8E3-42C1-B556-F2A80114F5B1}">
          <p14:sldIdLst/>
        </p14:section>
        <p14:section name="Tips" id="{CD053969-D9A3-4350-95F0-399AFB978791}">
          <p14:sldIdLst/>
        </p14:section>
        <p14:section name="Default Section" id="{BF2F8930-461C-4422-8104-E69DBFC00E7F}">
          <p14:sldIdLst/>
        </p14:section>
        <p14:section name="Tips" id="{0CC10BA6-F37F-4429-A86D-2D0F9C952A38}">
          <p14:sldIdLst>
            <p14:sldId id="808"/>
            <p14:sldId id="750"/>
            <p14:sldId id="784"/>
            <p14:sldId id="881"/>
            <p14:sldId id="882"/>
            <p14:sldId id="888"/>
            <p14:sldId id="883"/>
            <p14:sldId id="889"/>
            <p14:sldId id="884"/>
            <p14:sldId id="890"/>
            <p14:sldId id="891"/>
            <p14:sldId id="893"/>
            <p14:sldId id="885"/>
            <p14:sldId id="886"/>
            <p14:sldId id="879"/>
            <p14:sldId id="894"/>
            <p14:sldId id="909"/>
            <p14:sldId id="896"/>
            <p14:sldId id="904"/>
            <p14:sldId id="897"/>
            <p14:sldId id="898"/>
            <p14:sldId id="901"/>
            <p14:sldId id="902"/>
            <p14:sldId id="910"/>
            <p14:sldId id="912"/>
            <p14:sldId id="913"/>
            <p14:sldId id="915"/>
            <p14:sldId id="914"/>
            <p14:sldId id="916"/>
            <p14:sldId id="917"/>
            <p14:sldId id="924"/>
            <p14:sldId id="905"/>
            <p14:sldId id="907"/>
            <p14:sldId id="919"/>
            <p14:sldId id="923"/>
            <p14:sldId id="918"/>
            <p14:sldId id="920"/>
            <p14:sldId id="921"/>
            <p14:sldId id="922"/>
            <p14:sldId id="908"/>
            <p14:sldId id="974"/>
            <p14:sldId id="975"/>
            <p14:sldId id="976"/>
            <p14:sldId id="925"/>
            <p14:sldId id="944"/>
            <p14:sldId id="929"/>
            <p14:sldId id="930"/>
            <p14:sldId id="931"/>
            <p14:sldId id="932"/>
            <p14:sldId id="933"/>
            <p14:sldId id="934"/>
            <p14:sldId id="936"/>
            <p14:sldId id="940"/>
            <p14:sldId id="941"/>
            <p14:sldId id="939"/>
            <p14:sldId id="946"/>
            <p14:sldId id="950"/>
            <p14:sldId id="958"/>
            <p14:sldId id="947"/>
            <p14:sldId id="960"/>
            <p14:sldId id="959"/>
            <p14:sldId id="972"/>
            <p14:sldId id="966"/>
            <p14:sldId id="965"/>
            <p14:sldId id="968"/>
            <p14:sldId id="969"/>
            <p14:sldId id="970"/>
            <p14:sldId id="987"/>
            <p14:sldId id="991"/>
            <p14:sldId id="992"/>
            <p14:sldId id="993"/>
            <p14:sldId id="994"/>
            <p14:sldId id="995"/>
            <p14:sldId id="996"/>
            <p14:sldId id="997"/>
            <p14:sldId id="998"/>
            <p14:sldId id="629"/>
            <p14:sldId id="630"/>
            <p14:sldId id="999"/>
            <p14:sldId id="990"/>
            <p14:sldId id="1001"/>
            <p14:sldId id="1002"/>
            <p14:sldId id="1005"/>
            <p14:sldId id="1006"/>
            <p14:sldId id="986"/>
            <p14:sldId id="948"/>
            <p14:sldId id="1004"/>
            <p14:sldId id="1008"/>
            <p14:sldId id="1007"/>
            <p14:sldId id="1003"/>
            <p14:sldId id="979"/>
            <p14:sldId id="980"/>
            <p14:sldId id="982"/>
            <p14:sldId id="981"/>
            <p14:sldId id="983"/>
            <p14:sldId id="984"/>
            <p14:sldId id="985"/>
            <p14:sldId id="1010"/>
            <p14:sldId id="1012"/>
            <p14:sldId id="1011"/>
            <p14:sldId id="1014"/>
            <p14:sldId id="1016"/>
            <p14:sldId id="1017"/>
            <p14:sldId id="1019"/>
            <p14:sldId id="1020"/>
            <p14:sldId id="1026"/>
            <p14:sldId id="1023"/>
            <p14:sldId id="1025"/>
            <p14:sldId id="1024"/>
            <p14:sldId id="1030"/>
            <p14:sldId id="1034"/>
            <p14:sldId id="1033"/>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9E75"/>
    <a:srgbClr val="990000"/>
    <a:srgbClr val="FFCD2F"/>
    <a:srgbClr val="672E0F"/>
    <a:srgbClr val="540000"/>
    <a:srgbClr val="793611"/>
    <a:srgbClr val="FEF3EA"/>
    <a:srgbClr val="B35019"/>
    <a:srgbClr val="7B0404"/>
    <a:srgbClr val="68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46" autoAdjust="0"/>
    <p:restoredTop sz="92849" autoAdjust="0"/>
  </p:normalViewPr>
  <p:slideViewPr>
    <p:cSldViewPr snapToGrid="0" showGuides="1">
      <p:cViewPr varScale="1">
        <p:scale>
          <a:sx n="140" d="100"/>
          <a:sy n="140" d="100"/>
        </p:scale>
        <p:origin x="594" y="34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heme" Target="theme/theme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8748" cy="351433"/>
          </a:xfrm>
          <a:prstGeom prst="rect">
            <a:avLst/>
          </a:prstGeom>
        </p:spPr>
        <p:txBody>
          <a:bodyPr vert="horz" lIns="88139" tIns="44070" rIns="88139" bIns="44070" rtlCol="0"/>
          <a:lstStyle>
            <a:lvl1pPr algn="l">
              <a:defRPr sz="1200"/>
            </a:lvl1pPr>
          </a:lstStyle>
          <a:p>
            <a:endParaRPr lang="en-US"/>
          </a:p>
        </p:txBody>
      </p:sp>
      <p:sp>
        <p:nvSpPr>
          <p:cNvPr id="3" name="Date Placeholder 2"/>
          <p:cNvSpPr>
            <a:spLocks noGrp="1"/>
          </p:cNvSpPr>
          <p:nvPr>
            <p:ph type="dt" idx="1"/>
          </p:nvPr>
        </p:nvSpPr>
        <p:spPr>
          <a:xfrm>
            <a:off x="5266115" y="1"/>
            <a:ext cx="4028748" cy="351433"/>
          </a:xfrm>
          <a:prstGeom prst="rect">
            <a:avLst/>
          </a:prstGeom>
        </p:spPr>
        <p:txBody>
          <a:bodyPr vert="horz" lIns="88139" tIns="44070" rIns="88139" bIns="44070" rtlCol="0"/>
          <a:lstStyle>
            <a:lvl1pPr algn="r">
              <a:defRPr sz="1200"/>
            </a:lvl1pPr>
          </a:lstStyle>
          <a:p>
            <a:fld id="{3438D760-CC9C-4F6B-AE5D-E68977453235}" type="datetimeFigureOut">
              <a:rPr lang="en-US" smtClean="0"/>
              <a:t>1/18/2025</a:t>
            </a:fld>
            <a:endParaRPr lang="en-US"/>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88139" tIns="44070" rIns="88139" bIns="44070" rtlCol="0" anchor="ctr"/>
          <a:lstStyle/>
          <a:p>
            <a:endParaRPr lang="en-US"/>
          </a:p>
        </p:txBody>
      </p:sp>
      <p:sp>
        <p:nvSpPr>
          <p:cNvPr id="5" name="Notes Placeholder 4"/>
          <p:cNvSpPr>
            <a:spLocks noGrp="1"/>
          </p:cNvSpPr>
          <p:nvPr>
            <p:ph type="body" sz="quarter" idx="3"/>
          </p:nvPr>
        </p:nvSpPr>
        <p:spPr>
          <a:xfrm>
            <a:off x="929948" y="3374364"/>
            <a:ext cx="7436505" cy="2759736"/>
          </a:xfrm>
          <a:prstGeom prst="rect">
            <a:avLst/>
          </a:prstGeom>
        </p:spPr>
        <p:txBody>
          <a:bodyPr vert="horz" lIns="88139" tIns="44070" rIns="88139" bIns="4407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968"/>
            <a:ext cx="4028748" cy="351432"/>
          </a:xfrm>
          <a:prstGeom prst="rect">
            <a:avLst/>
          </a:prstGeom>
        </p:spPr>
        <p:txBody>
          <a:bodyPr vert="horz" lIns="88139" tIns="44070" rIns="88139" bIns="44070" rtlCol="0" anchor="b"/>
          <a:lstStyle>
            <a:lvl1pPr algn="l">
              <a:defRPr sz="1200"/>
            </a:lvl1pPr>
          </a:lstStyle>
          <a:p>
            <a:endParaRPr lang="en-US"/>
          </a:p>
        </p:txBody>
      </p:sp>
      <p:sp>
        <p:nvSpPr>
          <p:cNvPr id="7" name="Slide Number Placeholder 6"/>
          <p:cNvSpPr>
            <a:spLocks noGrp="1"/>
          </p:cNvSpPr>
          <p:nvPr>
            <p:ph type="sldNum" sz="quarter" idx="5"/>
          </p:nvPr>
        </p:nvSpPr>
        <p:spPr>
          <a:xfrm>
            <a:off x="5266115" y="6658968"/>
            <a:ext cx="4028748" cy="351432"/>
          </a:xfrm>
          <a:prstGeom prst="rect">
            <a:avLst/>
          </a:prstGeom>
        </p:spPr>
        <p:txBody>
          <a:bodyPr vert="horz" lIns="88139" tIns="44070" rIns="88139" bIns="44070" rtlCol="0" anchor="b"/>
          <a:lstStyle>
            <a:lvl1pPr algn="r">
              <a:defRPr sz="1200"/>
            </a:lvl1pPr>
          </a:lstStyle>
          <a:p>
            <a:fld id="{DE9FE617-F928-4288-AC71-01B9CB5C353A}"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E76B0-92C4-D43A-C2F3-D9712653A8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79A5B7-B53D-5518-CA14-34EE895A9B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4237BC-155C-A67A-234A-B61957185A2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9CF2F61-9F3C-7419-8027-F80E2C98CBDA}"/>
              </a:ext>
            </a:extLst>
          </p:cNvPr>
          <p:cNvSpPr>
            <a:spLocks noGrp="1"/>
          </p:cNvSpPr>
          <p:nvPr>
            <p:ph type="sldNum" sz="quarter" idx="5"/>
          </p:nvPr>
        </p:nvSpPr>
        <p:spPr/>
        <p:txBody>
          <a:bodyPr/>
          <a:lstStyle/>
          <a:p>
            <a:fld id="{DE9FE617-F928-4288-AC71-01B9CB5C353A}" type="slidenum">
              <a:rPr lang="en-US" smtClean="0"/>
              <a:t>1</a:t>
            </a:fld>
            <a:endParaRPr lang="en-US"/>
          </a:p>
        </p:txBody>
      </p:sp>
    </p:spTree>
    <p:extLst>
      <p:ext uri="{BB962C8B-B14F-4D97-AF65-F5344CB8AC3E}">
        <p14:creationId xmlns:p14="http://schemas.microsoft.com/office/powerpoint/2010/main" val="21126428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38BB6-B6E3-54B7-00A6-B2D88A8F68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C86521-C98B-0B87-FB81-913B57AC9A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31DB8F-34BB-FA69-9267-7E25F00E9F4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0B454CA-73EB-AAD8-3799-C3731BC71C39}"/>
              </a:ext>
            </a:extLst>
          </p:cNvPr>
          <p:cNvSpPr>
            <a:spLocks noGrp="1"/>
          </p:cNvSpPr>
          <p:nvPr>
            <p:ph type="sldNum" sz="quarter" idx="5"/>
          </p:nvPr>
        </p:nvSpPr>
        <p:spPr/>
        <p:txBody>
          <a:bodyPr/>
          <a:lstStyle/>
          <a:p>
            <a:fld id="{DE9FE617-F928-4288-AC71-01B9CB5C353A}" type="slidenum">
              <a:rPr lang="en-US" smtClean="0"/>
              <a:t>2</a:t>
            </a:fld>
            <a:endParaRPr lang="en-US"/>
          </a:p>
        </p:txBody>
      </p:sp>
    </p:spTree>
    <p:extLst>
      <p:ext uri="{BB962C8B-B14F-4D97-AF65-F5344CB8AC3E}">
        <p14:creationId xmlns:p14="http://schemas.microsoft.com/office/powerpoint/2010/main" val="39742946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9FE617-F928-4288-AC71-01B9CB5C353A}" type="slidenum">
              <a:rPr lang="en-US" smtClean="0"/>
              <a:t>25</a:t>
            </a:fld>
            <a:endParaRPr lang="en-US"/>
          </a:p>
        </p:txBody>
      </p:sp>
    </p:spTree>
    <p:extLst>
      <p:ext uri="{BB962C8B-B14F-4D97-AF65-F5344CB8AC3E}">
        <p14:creationId xmlns:p14="http://schemas.microsoft.com/office/powerpoint/2010/main" val="2591039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9FE617-F928-4288-AC71-01B9CB5C353A}" type="slidenum">
              <a:rPr lang="en-US" smtClean="0"/>
              <a:t>81</a:t>
            </a:fld>
            <a:endParaRPr lang="en-US"/>
          </a:p>
        </p:txBody>
      </p:sp>
    </p:spTree>
    <p:extLst>
      <p:ext uri="{BB962C8B-B14F-4D97-AF65-F5344CB8AC3E}">
        <p14:creationId xmlns:p14="http://schemas.microsoft.com/office/powerpoint/2010/main" val="17209434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B52AA33-351D-49EC-8505-F4C29BF5BB6C}" type="datetimeFigureOut">
              <a:rPr lang="en-US" smtClean="0"/>
              <a:t>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AB9BF0-984C-433F-9451-C109559EB616}" type="slidenum">
              <a:rPr lang="en-US" smtClean="0"/>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tretch>
            <a:fillRect/>
          </a:stretch>
        </p:blipFill>
        <p:spPr>
          <a:xfrm>
            <a:off x="1354" y="0"/>
            <a:ext cx="9141291" cy="51435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tretch>
            <a:fillRect/>
          </a:stretch>
        </p:blipFill>
        <p:spPr>
          <a:xfrm>
            <a:off x="1354" y="0"/>
            <a:ext cx="9141291" cy="5143500"/>
          </a:xfrm>
          <a:prstGeom prst="rect">
            <a:avLst/>
          </a:prstGeom>
        </p:spPr>
      </p:pic>
      <p:sp>
        <p:nvSpPr>
          <p:cNvPr id="2" name="Rectangle 1"/>
          <p:cNvSpPr/>
          <p:nvPr userDrawn="1"/>
        </p:nvSpPr>
        <p:spPr>
          <a:xfrm>
            <a:off x="0" y="4578564"/>
            <a:ext cx="1978819" cy="338554"/>
          </a:xfrm>
          <a:prstGeom prst="rect">
            <a:avLst/>
          </a:prstGeom>
          <a:noFill/>
        </p:spPr>
        <p:txBody>
          <a:bodyPr wrap="square" lIns="91440" tIns="45720" rIns="91440" bIns="45720">
            <a:spAutoFit/>
          </a:bodyPr>
          <a:lstStyle/>
          <a:p>
            <a:pPr algn="ctr"/>
            <a:r>
              <a:rPr lang="en-US" sz="1600" b="1" cap="none"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GENERATIONS</a:t>
            </a:r>
          </a:p>
        </p:txBody>
      </p:sp>
      <p:sp>
        <p:nvSpPr>
          <p:cNvPr id="3" name="Rectangle 2"/>
          <p:cNvSpPr/>
          <p:nvPr userDrawn="1"/>
        </p:nvSpPr>
        <p:spPr>
          <a:xfrm>
            <a:off x="-1" y="4802008"/>
            <a:ext cx="2002631" cy="276999"/>
          </a:xfrm>
          <a:prstGeom prst="rect">
            <a:avLst/>
          </a:prstGeom>
          <a:noFill/>
        </p:spPr>
        <p:txBody>
          <a:bodyPr wrap="square" lIns="91440" tIns="45720" rIns="91440" bIns="45720">
            <a:spAutoFit/>
          </a:bodyPr>
          <a:lstStyle/>
          <a:p>
            <a:pPr algn="ctr"/>
            <a:r>
              <a:rPr lang="en-US" sz="1200" b="1" cap="none"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reflection blurRad="6350" stA="55000" endA="300" endPos="45500" dir="5400000" sy="-100000" algn="bl" rotWithShape="0"/>
                </a:effectLst>
                <a:latin typeface="Bebas Neue" panose="020B0606020202050201" pitchFamily="34" charset="0"/>
              </a:rPr>
              <a:t>of the world</a:t>
            </a:r>
          </a:p>
        </p:txBody>
      </p:sp>
      <p:sp>
        <p:nvSpPr>
          <p:cNvPr id="4" name="Rectangle 3"/>
          <p:cNvSpPr/>
          <p:nvPr userDrawn="1"/>
        </p:nvSpPr>
        <p:spPr>
          <a:xfrm>
            <a:off x="0" y="4488702"/>
            <a:ext cx="2002631" cy="215444"/>
          </a:xfrm>
          <a:prstGeom prst="rect">
            <a:avLst/>
          </a:prstGeom>
          <a:noFill/>
        </p:spPr>
        <p:txBody>
          <a:bodyPr wrap="square" lIns="91440" tIns="45720" rIns="91440" bIns="45720">
            <a:spAutoFit/>
          </a:bodyPr>
          <a:lstStyle/>
          <a:p>
            <a:pPr algn="ctr"/>
            <a:r>
              <a:rPr lang="en-US" sz="800" b="1" cap="none"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FATHER’S TIMELINE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1" name="Rectangle 10"/>
          <p:cNvSpPr/>
          <p:nvPr userDrawn="1"/>
        </p:nvSpPr>
        <p:spPr>
          <a:xfrm>
            <a:off x="0" y="0"/>
            <a:ext cx="9144000" cy="51435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0" y="4578564"/>
            <a:ext cx="1978819" cy="338554"/>
          </a:xfrm>
          <a:prstGeom prst="rect">
            <a:avLst/>
          </a:prstGeom>
          <a:noFill/>
        </p:spPr>
        <p:txBody>
          <a:bodyPr wrap="square" lIns="91440" tIns="45720" rIns="91440" bIns="45720">
            <a:spAutoFit/>
          </a:bodyPr>
          <a:lstStyle/>
          <a:p>
            <a:pPr algn="ctr"/>
            <a:r>
              <a:rPr lang="en-US" sz="1600" b="1" cap="none"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GENERATIONS</a:t>
            </a:r>
          </a:p>
        </p:txBody>
      </p:sp>
      <p:sp>
        <p:nvSpPr>
          <p:cNvPr id="9" name="Rectangle 8"/>
          <p:cNvSpPr/>
          <p:nvPr userDrawn="1"/>
        </p:nvSpPr>
        <p:spPr>
          <a:xfrm>
            <a:off x="-1" y="4802008"/>
            <a:ext cx="2002631" cy="276999"/>
          </a:xfrm>
          <a:prstGeom prst="rect">
            <a:avLst/>
          </a:prstGeom>
          <a:noFill/>
        </p:spPr>
        <p:txBody>
          <a:bodyPr wrap="square" lIns="91440" tIns="45720" rIns="91440" bIns="45720">
            <a:spAutoFit/>
          </a:bodyPr>
          <a:lstStyle/>
          <a:p>
            <a:pPr algn="ctr"/>
            <a:r>
              <a:rPr lang="en-US" sz="1200" b="1" cap="none"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reflection blurRad="6350" stA="55000" endA="300" endPos="45500" dir="5400000" sy="-100000" algn="bl" rotWithShape="0"/>
                </a:effectLst>
                <a:latin typeface="Bebas Neue" panose="020B0606020202050201" pitchFamily="34" charset="0"/>
              </a:rPr>
              <a:t>of the world</a:t>
            </a:r>
          </a:p>
        </p:txBody>
      </p:sp>
      <p:sp>
        <p:nvSpPr>
          <p:cNvPr id="10" name="Rectangle 9"/>
          <p:cNvSpPr/>
          <p:nvPr userDrawn="1"/>
        </p:nvSpPr>
        <p:spPr>
          <a:xfrm>
            <a:off x="0" y="4488702"/>
            <a:ext cx="2002631" cy="215444"/>
          </a:xfrm>
          <a:prstGeom prst="rect">
            <a:avLst/>
          </a:prstGeom>
          <a:noFill/>
        </p:spPr>
        <p:txBody>
          <a:bodyPr wrap="square" lIns="91440" tIns="45720" rIns="91440" bIns="45720">
            <a:spAutoFit/>
          </a:bodyPr>
          <a:lstStyle/>
          <a:p>
            <a:pPr algn="ctr"/>
            <a:r>
              <a:rPr lang="en-US" sz="800" b="1" cap="none"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FATHER’S TIMELINE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11" name="Rectangle 10"/>
          <p:cNvSpPr/>
          <p:nvPr userDrawn="1"/>
        </p:nvSpPr>
        <p:spPr>
          <a:xfrm>
            <a:off x="0" y="0"/>
            <a:ext cx="9144000" cy="51435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0" y="4578564"/>
            <a:ext cx="1978819" cy="338554"/>
          </a:xfrm>
          <a:prstGeom prst="rect">
            <a:avLst/>
          </a:prstGeom>
          <a:noFill/>
          <a:ln>
            <a:noFill/>
          </a:ln>
        </p:spPr>
        <p:txBody>
          <a:bodyPr wrap="square" lIns="91440" tIns="45720" rIns="91440" bIns="45720">
            <a:spAutoFit/>
          </a:bodyPr>
          <a:lstStyle/>
          <a:p>
            <a:pPr algn="ctr"/>
            <a:r>
              <a:rPr lang="en-US" sz="1600" b="1" cap="none" spc="50">
                <a:ln w="0">
                  <a:noFill/>
                </a:ln>
                <a:solidFill>
                  <a:schemeClr val="tx1">
                    <a:lumMod val="85000"/>
                    <a:lumOff val="15000"/>
                  </a:schemeClr>
                </a:solidFill>
                <a:effectLst>
                  <a:innerShdw blurRad="63500" dist="50800" dir="13500000">
                    <a:srgbClr val="000000">
                      <a:alpha val="50000"/>
                    </a:srgbClr>
                  </a:innerShdw>
                </a:effectLst>
                <a:latin typeface="Copperplate Gothic Bold" panose="020E0705020206020404" pitchFamily="34" charset="0"/>
              </a:rPr>
              <a:t>GENERATIONS</a:t>
            </a:r>
          </a:p>
        </p:txBody>
      </p:sp>
      <p:sp>
        <p:nvSpPr>
          <p:cNvPr id="9" name="Rectangle 8"/>
          <p:cNvSpPr/>
          <p:nvPr userDrawn="1"/>
        </p:nvSpPr>
        <p:spPr>
          <a:xfrm>
            <a:off x="-1" y="4802008"/>
            <a:ext cx="2002631" cy="276999"/>
          </a:xfrm>
          <a:prstGeom prst="rect">
            <a:avLst/>
          </a:prstGeom>
          <a:noFill/>
        </p:spPr>
        <p:txBody>
          <a:bodyPr wrap="square" lIns="91440" tIns="45720" rIns="91440" bIns="45720">
            <a:spAutoFit/>
          </a:bodyPr>
          <a:lstStyle/>
          <a:p>
            <a:pPr algn="ctr"/>
            <a:r>
              <a:rPr lang="en-US" sz="1200" b="1" cap="none" spc="50">
                <a:ln w="0">
                  <a:noFill/>
                </a:ln>
                <a:solidFill>
                  <a:schemeClr val="tx1">
                    <a:lumMod val="85000"/>
                    <a:lumOff val="15000"/>
                  </a:schemeClr>
                </a:solidFill>
                <a:effectLst>
                  <a:innerShdw blurRad="63500" dist="50800" dir="13500000">
                    <a:srgbClr val="000000">
                      <a:alpha val="50000"/>
                    </a:srgbClr>
                  </a:innerShdw>
                  <a:reflection blurRad="6350" stA="55000" endA="300" endPos="45500" dir="5400000" sy="-100000" algn="bl" rotWithShape="0"/>
                </a:effectLst>
                <a:latin typeface="Bebas Neue" panose="020B0606020202050201" pitchFamily="34" charset="0"/>
              </a:rPr>
              <a:t>of the world</a:t>
            </a:r>
          </a:p>
        </p:txBody>
      </p:sp>
      <p:sp>
        <p:nvSpPr>
          <p:cNvPr id="10" name="Rectangle 9"/>
          <p:cNvSpPr/>
          <p:nvPr userDrawn="1"/>
        </p:nvSpPr>
        <p:spPr>
          <a:xfrm>
            <a:off x="0" y="4488702"/>
            <a:ext cx="2002631" cy="215444"/>
          </a:xfrm>
          <a:prstGeom prst="rect">
            <a:avLst/>
          </a:prstGeom>
          <a:noFill/>
        </p:spPr>
        <p:txBody>
          <a:bodyPr wrap="square" lIns="91440" tIns="45720" rIns="91440" bIns="45720">
            <a:spAutoFit/>
          </a:bodyPr>
          <a:lstStyle/>
          <a:p>
            <a:pPr algn="ctr"/>
            <a:r>
              <a:rPr lang="en-US" sz="800" b="1" cap="none" spc="50">
                <a:ln w="0">
                  <a:noFill/>
                </a:ln>
                <a:solidFill>
                  <a:schemeClr val="tx1">
                    <a:lumMod val="85000"/>
                    <a:lumOff val="15000"/>
                  </a:schemeClr>
                </a:solidFill>
                <a:effectLst>
                  <a:innerShdw blurRad="63500" dist="50800" dir="13500000">
                    <a:srgbClr val="000000">
                      <a:alpha val="50000"/>
                    </a:srgbClr>
                  </a:innerShdw>
                </a:effectLst>
                <a:latin typeface="Bebas Neue" panose="020B0606020202050201" pitchFamily="34" charset="0"/>
              </a:rPr>
              <a:t>FATHER’S TIMELINE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11" name="Rectangle 10"/>
          <p:cNvSpPr/>
          <p:nvPr userDrawn="1"/>
        </p:nvSpPr>
        <p:spPr>
          <a:xfrm>
            <a:off x="0" y="0"/>
            <a:ext cx="9144000" cy="51435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0023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10" name="Picture 9" descr="A dark brown surface with white spots&#10;&#10;Description automatically generated"/>
          <p:cNvPicPr>
            <a:picLocks noChangeAspect="1"/>
          </p:cNvPicPr>
          <p:nvPr userDrawn="1"/>
        </p:nvPicPr>
        <p:blipFill>
          <a:blip r:embed="rId2">
            <a:extLst>
              <a:ext uri="{BEBA8EAE-BF5A-486C-A8C5-ECC9F3942E4B}">
                <a14:imgProps xmlns:a14="http://schemas.microsoft.com/office/drawing/2010/main">
                  <a14:imgLayer r:embed="rId3">
                    <a14:imgEffect>
                      <a14:brightnessContrast contrast="20000"/>
                    </a14:imgEffect>
                    <a14:imgEffect>
                      <a14:saturation sat="400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B52AA33-351D-49EC-8505-F4C29BF5BB6C}" type="datetimeFigureOut">
              <a:rPr lang="en-US" smtClean="0"/>
              <a:t>1/18/2025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AB9BF0-984C-433F-9451-C109559EB616}" type="slidenum">
              <a:rPr lang="en-US" smtClean="0"/>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B52AA33-351D-49EC-8505-F4C29BF5BB6C}" type="datetimeFigureOut">
              <a:rPr lang="en-US" smtClean="0"/>
              <a:t>1/18/2025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AB9BF0-984C-433F-9451-C109559EB616}" type="slidenum">
              <a:rPr lang="en-US" smtClean="0"/>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52AA33-351D-49EC-8505-F4C29BF5BB6C}" type="datetimeFigureOut">
              <a:rPr lang="en-US" smtClean="0"/>
              <a:t>1/18/2025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FAB9BF0-984C-433F-9451-C109559EB616}" type="slidenum">
              <a:rPr lang="en-US" smtClean="0"/>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6B52AA33-351D-49EC-8505-F4C29BF5BB6C}" type="datetimeFigureOut">
              <a:rPr lang="en-US" smtClean="0"/>
              <a:t>1/18/2025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AB9BF0-984C-433F-9451-C109559EB616}" type="slidenum">
              <a:rPr lang="en-US" smtClean="0"/>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6B52AA33-351D-49EC-8505-F4C29BF5BB6C}" type="datetimeFigureOut">
              <a:rPr lang="en-US" smtClean="0"/>
              <a:t>1/18/2025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AB9BF0-984C-433F-9451-C109559EB616}" type="slidenum">
              <a:rPr lang="en-US" smtClean="0"/>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52AA33-351D-49EC-8505-F4C29BF5BB6C}" type="datetimeFigureOut">
              <a:rPr lang="en-US" smtClean="0"/>
              <a:t>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AB9BF0-984C-433F-9451-C109559EB616}" type="slidenum">
              <a:rPr lang="en-US" smtClean="0"/>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52AA33-351D-49EC-8505-F4C29BF5BB6C}" type="datetimeFigureOut">
              <a:rPr lang="en-US" smtClean="0"/>
              <a:t>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AB9BF0-984C-433F-9451-C109559EB616}" type="slidenum">
              <a:rPr lang="en-US" smtClean="0"/>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meline_1">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7369" y="273844"/>
            <a:ext cx="8489263" cy="698219"/>
          </a:xfrm>
        </p:spPr>
        <p:txBody>
          <a:bodyPr tIns="91440" bIns="0">
            <a:noAutofit/>
          </a:bodyPr>
          <a:lstStyle>
            <a:lvl1pPr algn="ctr">
              <a:defRPr sz="3750">
                <a:solidFill>
                  <a:schemeClr val="accent5"/>
                </a:solidFill>
              </a:defRPr>
            </a:lvl1pPr>
          </a:lstStyle>
          <a:p>
            <a:r>
              <a:rPr lang="en-US" dirty="0"/>
              <a:t>Add title</a:t>
            </a:r>
          </a:p>
        </p:txBody>
      </p:sp>
      <p:sp>
        <p:nvSpPr>
          <p:cNvPr id="7" name="Text Placeholder 6"/>
          <p:cNvSpPr>
            <a:spLocks noGrp="1"/>
          </p:cNvSpPr>
          <p:nvPr>
            <p:ph type="body" sz="quarter" idx="10" hasCustomPrompt="1"/>
          </p:nvPr>
        </p:nvSpPr>
        <p:spPr>
          <a:xfrm>
            <a:off x="327369" y="972063"/>
            <a:ext cx="8489263" cy="431006"/>
          </a:xfrm>
        </p:spPr>
        <p:txBody>
          <a:bodyPr>
            <a:noAutofit/>
          </a:bodyPr>
          <a:lstStyle>
            <a:lvl1pPr marL="0" indent="0" algn="ctr">
              <a:buNone/>
              <a:defRPr sz="1500" b="1" cap="all" spc="225" baseline="0">
                <a:solidFill>
                  <a:schemeClr val="accent5"/>
                </a:solidFill>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SUBTITLE</a:t>
            </a:r>
          </a:p>
        </p:txBody>
      </p:sp>
      <p:sp>
        <p:nvSpPr>
          <p:cNvPr id="8" name="Text Placeholder 6"/>
          <p:cNvSpPr>
            <a:spLocks noGrp="1"/>
          </p:cNvSpPr>
          <p:nvPr>
            <p:ph type="body" sz="quarter" idx="11" hasCustomPrompt="1"/>
          </p:nvPr>
        </p:nvSpPr>
        <p:spPr>
          <a:xfrm>
            <a:off x="320827" y="1513835"/>
            <a:ext cx="1137362" cy="431006"/>
          </a:xfrm>
        </p:spPr>
        <p:txBody>
          <a:bodyPr>
            <a:noAutofit/>
          </a:bodyPr>
          <a:lstStyle>
            <a:lvl1pPr marL="0" indent="0" algn="l">
              <a:buNone/>
              <a:defRPr sz="2100" b="0" cap="all"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0000</a:t>
            </a:r>
          </a:p>
        </p:txBody>
      </p:sp>
      <p:sp>
        <p:nvSpPr>
          <p:cNvPr id="11" name="Text Placeholder 6"/>
          <p:cNvSpPr>
            <a:spLocks noGrp="1"/>
          </p:cNvSpPr>
          <p:nvPr>
            <p:ph type="body" sz="quarter" idx="12" hasCustomPrompt="1"/>
          </p:nvPr>
        </p:nvSpPr>
        <p:spPr>
          <a:xfrm>
            <a:off x="1554025" y="1513835"/>
            <a:ext cx="1137362" cy="431006"/>
          </a:xfrm>
        </p:spPr>
        <p:txBody>
          <a:bodyPr>
            <a:noAutofit/>
          </a:bodyPr>
          <a:lstStyle>
            <a:lvl1pPr marL="0" indent="0" algn="l">
              <a:buNone/>
              <a:defRPr sz="2100" b="0" cap="all"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0000</a:t>
            </a:r>
          </a:p>
        </p:txBody>
      </p:sp>
      <p:sp>
        <p:nvSpPr>
          <p:cNvPr id="12" name="Text Placeholder 6"/>
          <p:cNvSpPr>
            <a:spLocks noGrp="1"/>
          </p:cNvSpPr>
          <p:nvPr>
            <p:ph type="body" sz="quarter" idx="13" hasCustomPrompt="1"/>
          </p:nvPr>
        </p:nvSpPr>
        <p:spPr>
          <a:xfrm>
            <a:off x="2772377" y="1513835"/>
            <a:ext cx="1137362" cy="431006"/>
          </a:xfrm>
        </p:spPr>
        <p:txBody>
          <a:bodyPr>
            <a:noAutofit/>
          </a:bodyPr>
          <a:lstStyle>
            <a:lvl1pPr marL="0" indent="0" algn="l">
              <a:buNone/>
              <a:defRPr sz="2100" b="0" cap="all"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0000</a:t>
            </a:r>
          </a:p>
        </p:txBody>
      </p:sp>
      <p:sp>
        <p:nvSpPr>
          <p:cNvPr id="13" name="Text Placeholder 6"/>
          <p:cNvSpPr>
            <a:spLocks noGrp="1"/>
          </p:cNvSpPr>
          <p:nvPr>
            <p:ph type="body" sz="quarter" idx="14" hasCustomPrompt="1"/>
          </p:nvPr>
        </p:nvSpPr>
        <p:spPr>
          <a:xfrm>
            <a:off x="4007663" y="1513835"/>
            <a:ext cx="1137362" cy="431006"/>
          </a:xfrm>
        </p:spPr>
        <p:txBody>
          <a:bodyPr>
            <a:noAutofit/>
          </a:bodyPr>
          <a:lstStyle>
            <a:lvl1pPr marL="0" indent="0" algn="l">
              <a:buNone/>
              <a:defRPr sz="2100" b="0" cap="all"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0000</a:t>
            </a:r>
          </a:p>
        </p:txBody>
      </p:sp>
      <p:sp>
        <p:nvSpPr>
          <p:cNvPr id="14" name="Text Placeholder 6"/>
          <p:cNvSpPr>
            <a:spLocks noGrp="1"/>
          </p:cNvSpPr>
          <p:nvPr>
            <p:ph type="body" sz="quarter" idx="15" hasCustomPrompt="1"/>
          </p:nvPr>
        </p:nvSpPr>
        <p:spPr>
          <a:xfrm>
            <a:off x="5226016" y="1513835"/>
            <a:ext cx="1137362" cy="431006"/>
          </a:xfrm>
        </p:spPr>
        <p:txBody>
          <a:bodyPr>
            <a:noAutofit/>
          </a:bodyPr>
          <a:lstStyle>
            <a:lvl1pPr marL="0" indent="0" algn="l">
              <a:buNone/>
              <a:defRPr sz="2100" b="0" cap="all"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0000</a:t>
            </a:r>
          </a:p>
        </p:txBody>
      </p:sp>
      <p:sp>
        <p:nvSpPr>
          <p:cNvPr id="15" name="Text Placeholder 6"/>
          <p:cNvSpPr>
            <a:spLocks noGrp="1"/>
          </p:cNvSpPr>
          <p:nvPr>
            <p:ph type="body" sz="quarter" idx="16" hasCustomPrompt="1"/>
          </p:nvPr>
        </p:nvSpPr>
        <p:spPr>
          <a:xfrm>
            <a:off x="6444368" y="1513835"/>
            <a:ext cx="1137362" cy="431006"/>
          </a:xfrm>
        </p:spPr>
        <p:txBody>
          <a:bodyPr>
            <a:noAutofit/>
          </a:bodyPr>
          <a:lstStyle>
            <a:lvl1pPr marL="0" indent="0" algn="l">
              <a:buNone/>
              <a:defRPr sz="2100" b="0" cap="all"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XXXX</a:t>
            </a:r>
          </a:p>
        </p:txBody>
      </p:sp>
      <p:sp>
        <p:nvSpPr>
          <p:cNvPr id="16" name="Text Placeholder 6"/>
          <p:cNvSpPr>
            <a:spLocks noGrp="1"/>
          </p:cNvSpPr>
          <p:nvPr>
            <p:ph type="body" sz="quarter" idx="17" hasCustomPrompt="1"/>
          </p:nvPr>
        </p:nvSpPr>
        <p:spPr>
          <a:xfrm>
            <a:off x="7672728" y="1513835"/>
            <a:ext cx="1137362" cy="431006"/>
          </a:xfrm>
        </p:spPr>
        <p:txBody>
          <a:bodyPr>
            <a:noAutofit/>
          </a:bodyPr>
          <a:lstStyle>
            <a:lvl1pPr marL="0" indent="0" algn="l">
              <a:buNone/>
              <a:defRPr sz="2100" b="0" cap="all"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XXXX</a:t>
            </a:r>
          </a:p>
        </p:txBody>
      </p:sp>
      <p:sp>
        <p:nvSpPr>
          <p:cNvPr id="17" name="Text Placeholder 6"/>
          <p:cNvSpPr>
            <a:spLocks noGrp="1"/>
          </p:cNvSpPr>
          <p:nvPr>
            <p:ph type="body" sz="quarter" idx="18" hasCustomPrompt="1"/>
          </p:nvPr>
        </p:nvSpPr>
        <p:spPr>
          <a:xfrm>
            <a:off x="320827" y="1961632"/>
            <a:ext cx="1137362" cy="507929"/>
          </a:xfrm>
        </p:spPr>
        <p:txBody>
          <a:bodyPr>
            <a:noAutofit/>
          </a:bodyPr>
          <a:lstStyle>
            <a:lvl1pPr marL="0" indent="0" algn="l">
              <a:buNone/>
              <a:defRPr sz="750" b="1" cap="all" spc="225" baseline="0">
                <a:solidFill>
                  <a:schemeClr val="accent5"/>
                </a:solidFill>
                <a:latin typeface="+mj-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a:t>
            </a:r>
          </a:p>
        </p:txBody>
      </p:sp>
      <p:sp>
        <p:nvSpPr>
          <p:cNvPr id="18" name="Text Placeholder 6"/>
          <p:cNvSpPr>
            <a:spLocks noGrp="1"/>
          </p:cNvSpPr>
          <p:nvPr>
            <p:ph type="body" sz="quarter" idx="19" hasCustomPrompt="1"/>
          </p:nvPr>
        </p:nvSpPr>
        <p:spPr>
          <a:xfrm>
            <a:off x="1554025" y="1961632"/>
            <a:ext cx="1137362" cy="507929"/>
          </a:xfrm>
        </p:spPr>
        <p:txBody>
          <a:bodyPr>
            <a:noAutofit/>
          </a:bodyPr>
          <a:lstStyle>
            <a:lvl1pPr marL="0" indent="0" algn="l">
              <a:buNone/>
              <a:defRPr sz="750" b="1" cap="all" spc="225" baseline="0">
                <a:solidFill>
                  <a:schemeClr val="accent5"/>
                </a:solidFill>
                <a:latin typeface="+mj-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a:t>
            </a:r>
          </a:p>
        </p:txBody>
      </p:sp>
      <p:sp>
        <p:nvSpPr>
          <p:cNvPr id="19" name="Text Placeholder 6"/>
          <p:cNvSpPr>
            <a:spLocks noGrp="1"/>
          </p:cNvSpPr>
          <p:nvPr>
            <p:ph type="body" sz="quarter" idx="20" hasCustomPrompt="1"/>
          </p:nvPr>
        </p:nvSpPr>
        <p:spPr>
          <a:xfrm>
            <a:off x="2772377" y="1961632"/>
            <a:ext cx="1137362" cy="507929"/>
          </a:xfrm>
        </p:spPr>
        <p:txBody>
          <a:bodyPr>
            <a:noAutofit/>
          </a:bodyPr>
          <a:lstStyle>
            <a:lvl1pPr marL="0" indent="0" algn="l">
              <a:buNone/>
              <a:defRPr sz="750" b="1" cap="all" spc="225" baseline="0">
                <a:solidFill>
                  <a:schemeClr val="accent5"/>
                </a:solidFill>
                <a:latin typeface="+mj-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a:t>
            </a:r>
          </a:p>
        </p:txBody>
      </p:sp>
      <p:sp>
        <p:nvSpPr>
          <p:cNvPr id="20" name="Text Placeholder 6"/>
          <p:cNvSpPr>
            <a:spLocks noGrp="1"/>
          </p:cNvSpPr>
          <p:nvPr>
            <p:ph type="body" sz="quarter" idx="21" hasCustomPrompt="1"/>
          </p:nvPr>
        </p:nvSpPr>
        <p:spPr>
          <a:xfrm>
            <a:off x="4007663" y="1961632"/>
            <a:ext cx="1137362" cy="507929"/>
          </a:xfrm>
        </p:spPr>
        <p:txBody>
          <a:bodyPr>
            <a:noAutofit/>
          </a:bodyPr>
          <a:lstStyle>
            <a:lvl1pPr marL="0" indent="0" algn="l">
              <a:buNone/>
              <a:defRPr sz="750" b="1" cap="all" spc="225" baseline="0">
                <a:solidFill>
                  <a:schemeClr val="accent5"/>
                </a:solidFill>
                <a:latin typeface="+mj-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a:t>
            </a:r>
          </a:p>
        </p:txBody>
      </p:sp>
      <p:sp>
        <p:nvSpPr>
          <p:cNvPr id="21" name="Text Placeholder 6"/>
          <p:cNvSpPr>
            <a:spLocks noGrp="1"/>
          </p:cNvSpPr>
          <p:nvPr>
            <p:ph type="body" sz="quarter" idx="22" hasCustomPrompt="1"/>
          </p:nvPr>
        </p:nvSpPr>
        <p:spPr>
          <a:xfrm>
            <a:off x="5226016" y="1961632"/>
            <a:ext cx="1137362" cy="507929"/>
          </a:xfrm>
        </p:spPr>
        <p:txBody>
          <a:bodyPr>
            <a:noAutofit/>
          </a:bodyPr>
          <a:lstStyle>
            <a:lvl1pPr marL="0" indent="0" algn="l">
              <a:buNone/>
              <a:defRPr sz="750" b="1" cap="all" spc="225" baseline="0">
                <a:solidFill>
                  <a:schemeClr val="accent5"/>
                </a:solidFill>
                <a:latin typeface="+mj-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a:t>
            </a:r>
          </a:p>
        </p:txBody>
      </p:sp>
      <p:sp>
        <p:nvSpPr>
          <p:cNvPr id="22" name="Text Placeholder 6"/>
          <p:cNvSpPr>
            <a:spLocks noGrp="1"/>
          </p:cNvSpPr>
          <p:nvPr>
            <p:ph type="body" sz="quarter" idx="23" hasCustomPrompt="1"/>
          </p:nvPr>
        </p:nvSpPr>
        <p:spPr>
          <a:xfrm>
            <a:off x="6444368" y="1961632"/>
            <a:ext cx="1137362" cy="507929"/>
          </a:xfrm>
        </p:spPr>
        <p:txBody>
          <a:bodyPr>
            <a:noAutofit/>
          </a:bodyPr>
          <a:lstStyle>
            <a:lvl1pPr marL="0" indent="0" algn="l">
              <a:buNone/>
              <a:defRPr sz="750" b="1" cap="all" spc="225" baseline="0">
                <a:solidFill>
                  <a:schemeClr val="accent5"/>
                </a:solidFill>
                <a:latin typeface="+mj-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a:t>
            </a:r>
          </a:p>
        </p:txBody>
      </p:sp>
      <p:sp>
        <p:nvSpPr>
          <p:cNvPr id="23" name="Text Placeholder 6"/>
          <p:cNvSpPr>
            <a:spLocks noGrp="1"/>
          </p:cNvSpPr>
          <p:nvPr>
            <p:ph type="body" sz="quarter" idx="24" hasCustomPrompt="1"/>
          </p:nvPr>
        </p:nvSpPr>
        <p:spPr>
          <a:xfrm>
            <a:off x="7672728" y="1961632"/>
            <a:ext cx="1137362" cy="507929"/>
          </a:xfrm>
        </p:spPr>
        <p:txBody>
          <a:bodyPr>
            <a:noAutofit/>
          </a:bodyPr>
          <a:lstStyle>
            <a:lvl1pPr marL="0" indent="0" algn="l">
              <a:buNone/>
              <a:defRPr sz="750" b="1" cap="all" spc="225" baseline="0">
                <a:solidFill>
                  <a:schemeClr val="accent5"/>
                </a:solidFill>
                <a:latin typeface="+mj-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 </a:t>
            </a:r>
          </a:p>
        </p:txBody>
      </p:sp>
      <p:sp>
        <p:nvSpPr>
          <p:cNvPr id="26" name="Text Placeholder 6"/>
          <p:cNvSpPr>
            <a:spLocks noGrp="1"/>
          </p:cNvSpPr>
          <p:nvPr>
            <p:ph type="body" sz="quarter" idx="25" hasCustomPrompt="1"/>
          </p:nvPr>
        </p:nvSpPr>
        <p:spPr>
          <a:xfrm>
            <a:off x="320827" y="2691373"/>
            <a:ext cx="1137362" cy="882017"/>
          </a:xfrm>
        </p:spPr>
        <p:txBody>
          <a:bodyPr>
            <a:noAutofit/>
          </a:bodyPr>
          <a:lstStyle>
            <a:lvl1pPr marL="0" indent="0" algn="l">
              <a:lnSpc>
                <a:spcPct val="113000"/>
              </a:lnSpc>
              <a:buNone/>
              <a:defRPr sz="900" b="0"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 here</a:t>
            </a:r>
          </a:p>
        </p:txBody>
      </p:sp>
      <p:sp>
        <p:nvSpPr>
          <p:cNvPr id="27" name="Text Placeholder 6"/>
          <p:cNvSpPr>
            <a:spLocks noGrp="1"/>
          </p:cNvSpPr>
          <p:nvPr>
            <p:ph type="body" sz="quarter" idx="26" hasCustomPrompt="1"/>
          </p:nvPr>
        </p:nvSpPr>
        <p:spPr>
          <a:xfrm>
            <a:off x="1542373" y="2691373"/>
            <a:ext cx="1137362" cy="882017"/>
          </a:xfrm>
        </p:spPr>
        <p:txBody>
          <a:bodyPr>
            <a:noAutofit/>
          </a:bodyPr>
          <a:lstStyle>
            <a:lvl1pPr marL="0" indent="0" algn="l">
              <a:lnSpc>
                <a:spcPct val="113000"/>
              </a:lnSpc>
              <a:buNone/>
              <a:defRPr sz="900" b="0"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 here</a:t>
            </a:r>
          </a:p>
        </p:txBody>
      </p:sp>
      <p:sp>
        <p:nvSpPr>
          <p:cNvPr id="28" name="Text Placeholder 6"/>
          <p:cNvSpPr>
            <a:spLocks noGrp="1"/>
          </p:cNvSpPr>
          <p:nvPr>
            <p:ph type="body" sz="quarter" idx="27" hasCustomPrompt="1"/>
          </p:nvPr>
        </p:nvSpPr>
        <p:spPr>
          <a:xfrm>
            <a:off x="2763918" y="2691373"/>
            <a:ext cx="1159990" cy="882017"/>
          </a:xfrm>
        </p:spPr>
        <p:txBody>
          <a:bodyPr>
            <a:noAutofit/>
          </a:bodyPr>
          <a:lstStyle>
            <a:lvl1pPr marL="0" indent="0" algn="l">
              <a:lnSpc>
                <a:spcPct val="113000"/>
              </a:lnSpc>
              <a:buNone/>
              <a:defRPr sz="900" b="0"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 here</a:t>
            </a:r>
          </a:p>
        </p:txBody>
      </p:sp>
      <p:sp>
        <p:nvSpPr>
          <p:cNvPr id="29" name="Text Placeholder 6"/>
          <p:cNvSpPr>
            <a:spLocks noGrp="1"/>
          </p:cNvSpPr>
          <p:nvPr>
            <p:ph type="body" sz="quarter" idx="28" hasCustomPrompt="1"/>
          </p:nvPr>
        </p:nvSpPr>
        <p:spPr>
          <a:xfrm>
            <a:off x="4008091" y="2691373"/>
            <a:ext cx="1137362" cy="882017"/>
          </a:xfrm>
        </p:spPr>
        <p:txBody>
          <a:bodyPr>
            <a:noAutofit/>
          </a:bodyPr>
          <a:lstStyle>
            <a:lvl1pPr marL="0" indent="0" algn="l">
              <a:lnSpc>
                <a:spcPct val="113000"/>
              </a:lnSpc>
              <a:buNone/>
              <a:defRPr sz="900" b="0"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 here</a:t>
            </a:r>
          </a:p>
        </p:txBody>
      </p:sp>
      <p:sp>
        <p:nvSpPr>
          <p:cNvPr id="30" name="Text Placeholder 6"/>
          <p:cNvSpPr>
            <a:spLocks noGrp="1"/>
          </p:cNvSpPr>
          <p:nvPr>
            <p:ph type="body" sz="quarter" idx="29" hasCustomPrompt="1"/>
          </p:nvPr>
        </p:nvSpPr>
        <p:spPr>
          <a:xfrm>
            <a:off x="5229636" y="2691373"/>
            <a:ext cx="1137362" cy="882017"/>
          </a:xfrm>
        </p:spPr>
        <p:txBody>
          <a:bodyPr>
            <a:noAutofit/>
          </a:bodyPr>
          <a:lstStyle>
            <a:lvl1pPr marL="0" indent="0" algn="l">
              <a:lnSpc>
                <a:spcPct val="113000"/>
              </a:lnSpc>
              <a:buNone/>
              <a:defRPr sz="900" b="0"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 here</a:t>
            </a:r>
          </a:p>
        </p:txBody>
      </p:sp>
      <p:sp>
        <p:nvSpPr>
          <p:cNvPr id="31" name="Text Placeholder 6"/>
          <p:cNvSpPr>
            <a:spLocks noGrp="1"/>
          </p:cNvSpPr>
          <p:nvPr>
            <p:ph type="body" sz="quarter" idx="30" hasCustomPrompt="1"/>
          </p:nvPr>
        </p:nvSpPr>
        <p:spPr>
          <a:xfrm>
            <a:off x="6451181" y="2691373"/>
            <a:ext cx="1137362" cy="882017"/>
          </a:xfrm>
        </p:spPr>
        <p:txBody>
          <a:bodyPr>
            <a:noAutofit/>
          </a:bodyPr>
          <a:lstStyle>
            <a:lvl1pPr marL="0" indent="0" algn="l">
              <a:lnSpc>
                <a:spcPct val="113000"/>
              </a:lnSpc>
              <a:buNone/>
              <a:defRPr sz="900" b="0"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 here</a:t>
            </a:r>
          </a:p>
        </p:txBody>
      </p:sp>
      <p:sp>
        <p:nvSpPr>
          <p:cNvPr id="32" name="Text Placeholder 6"/>
          <p:cNvSpPr>
            <a:spLocks noGrp="1"/>
          </p:cNvSpPr>
          <p:nvPr>
            <p:ph type="body" sz="quarter" idx="31" hasCustomPrompt="1"/>
          </p:nvPr>
        </p:nvSpPr>
        <p:spPr>
          <a:xfrm>
            <a:off x="7672728" y="2691373"/>
            <a:ext cx="1137362" cy="882017"/>
          </a:xfrm>
        </p:spPr>
        <p:txBody>
          <a:bodyPr>
            <a:noAutofit/>
          </a:bodyPr>
          <a:lstStyle>
            <a:lvl1pPr marL="0" indent="0" algn="l">
              <a:lnSpc>
                <a:spcPct val="113000"/>
              </a:lnSpc>
              <a:buNone/>
              <a:defRPr sz="900" b="0" spc="0" baseline="0">
                <a:solidFill>
                  <a:schemeClr val="accent5"/>
                </a:solidFill>
                <a:latin typeface="+mn-lt"/>
              </a:defRPr>
            </a:lvl1pPr>
            <a:lvl2pPr marL="342900" indent="0">
              <a:buNone/>
              <a:defRPr>
                <a:solidFill>
                  <a:schemeClr val="accent5"/>
                </a:solidFill>
              </a:defRPr>
            </a:lvl2pPr>
            <a:lvl3pPr marL="685800" indent="0">
              <a:buNone/>
              <a:defRPr>
                <a:solidFill>
                  <a:schemeClr val="accent5"/>
                </a:solidFill>
              </a:defRPr>
            </a:lvl3pPr>
            <a:lvl4pPr marL="1028700" indent="0">
              <a:buNone/>
              <a:defRPr>
                <a:solidFill>
                  <a:schemeClr val="accent5"/>
                </a:solidFill>
              </a:defRPr>
            </a:lvl4pPr>
            <a:lvl5pPr marL="1371600" indent="0">
              <a:buNone/>
              <a:defRPr>
                <a:solidFill>
                  <a:schemeClr val="accent5"/>
                </a:solidFill>
              </a:defRPr>
            </a:lvl5pPr>
          </a:lstStyle>
          <a:p>
            <a:pPr lvl="0"/>
            <a:r>
              <a:rPr lang="en-US" dirty="0"/>
              <a:t>Add text here</a:t>
            </a:r>
          </a:p>
        </p:txBody>
      </p:sp>
      <p:sp>
        <p:nvSpPr>
          <p:cNvPr id="34" name="Picture Placeholder 33"/>
          <p:cNvSpPr>
            <a:spLocks noGrp="1"/>
          </p:cNvSpPr>
          <p:nvPr>
            <p:ph type="pic" sz="quarter" idx="32"/>
          </p:nvPr>
        </p:nvSpPr>
        <p:spPr>
          <a:xfrm>
            <a:off x="0" y="3758184"/>
            <a:ext cx="1282446" cy="1385316"/>
          </a:xfrm>
        </p:spPr>
        <p:txBody>
          <a:bodyPr anchor="ctr">
            <a:normAutofit/>
          </a:bodyPr>
          <a:lstStyle>
            <a:lvl1pPr marL="0" indent="0" algn="ctr">
              <a:buNone/>
              <a:defRPr sz="1200"/>
            </a:lvl1pPr>
          </a:lstStyle>
          <a:p>
            <a:endParaRPr lang="en-US" dirty="0"/>
          </a:p>
        </p:txBody>
      </p:sp>
      <p:sp>
        <p:nvSpPr>
          <p:cNvPr id="36" name="Picture Placeholder 33"/>
          <p:cNvSpPr>
            <a:spLocks noGrp="1"/>
          </p:cNvSpPr>
          <p:nvPr>
            <p:ph type="pic" sz="quarter" idx="34"/>
          </p:nvPr>
        </p:nvSpPr>
        <p:spPr>
          <a:xfrm>
            <a:off x="1310259" y="3758184"/>
            <a:ext cx="1282446" cy="1385316"/>
          </a:xfrm>
        </p:spPr>
        <p:txBody>
          <a:bodyPr anchor="ctr">
            <a:normAutofit/>
          </a:bodyPr>
          <a:lstStyle>
            <a:lvl1pPr marL="0" indent="0" algn="ctr">
              <a:buNone/>
              <a:defRPr sz="1200"/>
            </a:lvl1pPr>
          </a:lstStyle>
          <a:p>
            <a:endParaRPr lang="en-US" dirty="0"/>
          </a:p>
        </p:txBody>
      </p:sp>
      <p:sp>
        <p:nvSpPr>
          <p:cNvPr id="37" name="Picture Placeholder 33"/>
          <p:cNvSpPr>
            <a:spLocks noGrp="1"/>
          </p:cNvSpPr>
          <p:nvPr>
            <p:ph type="pic" sz="quarter" idx="35"/>
          </p:nvPr>
        </p:nvSpPr>
        <p:spPr>
          <a:xfrm>
            <a:off x="2620518" y="3758184"/>
            <a:ext cx="1282446" cy="1385316"/>
          </a:xfrm>
        </p:spPr>
        <p:txBody>
          <a:bodyPr anchor="ctr">
            <a:normAutofit/>
          </a:bodyPr>
          <a:lstStyle>
            <a:lvl1pPr marL="0" indent="0" algn="ctr">
              <a:buNone/>
              <a:defRPr sz="1200"/>
            </a:lvl1pPr>
          </a:lstStyle>
          <a:p>
            <a:endParaRPr lang="en-US" dirty="0"/>
          </a:p>
        </p:txBody>
      </p:sp>
      <p:sp>
        <p:nvSpPr>
          <p:cNvPr id="38" name="Picture Placeholder 33"/>
          <p:cNvSpPr>
            <a:spLocks noGrp="1"/>
          </p:cNvSpPr>
          <p:nvPr>
            <p:ph type="pic" sz="quarter" idx="36"/>
          </p:nvPr>
        </p:nvSpPr>
        <p:spPr>
          <a:xfrm>
            <a:off x="3930777" y="3758184"/>
            <a:ext cx="1282446" cy="1385316"/>
          </a:xfrm>
        </p:spPr>
        <p:txBody>
          <a:bodyPr anchor="ctr">
            <a:normAutofit/>
          </a:bodyPr>
          <a:lstStyle>
            <a:lvl1pPr marL="0" indent="0" algn="ctr">
              <a:buNone/>
              <a:defRPr sz="1200"/>
            </a:lvl1pPr>
          </a:lstStyle>
          <a:p>
            <a:endParaRPr lang="en-US" dirty="0"/>
          </a:p>
        </p:txBody>
      </p:sp>
      <p:sp>
        <p:nvSpPr>
          <p:cNvPr id="39" name="Picture Placeholder 33"/>
          <p:cNvSpPr>
            <a:spLocks noGrp="1"/>
          </p:cNvSpPr>
          <p:nvPr>
            <p:ph type="pic" sz="quarter" idx="37"/>
          </p:nvPr>
        </p:nvSpPr>
        <p:spPr>
          <a:xfrm>
            <a:off x="5241036" y="3758184"/>
            <a:ext cx="1282446" cy="1385316"/>
          </a:xfrm>
        </p:spPr>
        <p:txBody>
          <a:bodyPr anchor="ctr">
            <a:normAutofit/>
          </a:bodyPr>
          <a:lstStyle>
            <a:lvl1pPr marL="0" indent="0" algn="ctr">
              <a:buNone/>
              <a:defRPr sz="1200"/>
            </a:lvl1pPr>
          </a:lstStyle>
          <a:p>
            <a:endParaRPr lang="en-US" dirty="0"/>
          </a:p>
        </p:txBody>
      </p:sp>
      <p:sp>
        <p:nvSpPr>
          <p:cNvPr id="40" name="Picture Placeholder 33"/>
          <p:cNvSpPr>
            <a:spLocks noGrp="1"/>
          </p:cNvSpPr>
          <p:nvPr>
            <p:ph type="pic" sz="quarter" idx="38"/>
          </p:nvPr>
        </p:nvSpPr>
        <p:spPr>
          <a:xfrm>
            <a:off x="6551295" y="3758184"/>
            <a:ext cx="1282446" cy="1385316"/>
          </a:xfrm>
        </p:spPr>
        <p:txBody>
          <a:bodyPr anchor="ctr">
            <a:normAutofit/>
          </a:bodyPr>
          <a:lstStyle>
            <a:lvl1pPr marL="0" indent="0" algn="ctr">
              <a:buNone/>
              <a:defRPr sz="1200"/>
            </a:lvl1pPr>
          </a:lstStyle>
          <a:p>
            <a:endParaRPr lang="en-US" dirty="0"/>
          </a:p>
        </p:txBody>
      </p:sp>
      <p:sp>
        <p:nvSpPr>
          <p:cNvPr id="35" name="Picture Placeholder 33"/>
          <p:cNvSpPr>
            <a:spLocks noGrp="1"/>
          </p:cNvSpPr>
          <p:nvPr>
            <p:ph type="pic" sz="quarter" idx="33"/>
          </p:nvPr>
        </p:nvSpPr>
        <p:spPr>
          <a:xfrm>
            <a:off x="7861554" y="3758184"/>
            <a:ext cx="1282446" cy="1385316"/>
          </a:xfr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30089381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generations of the world</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6B52AA33-351D-49EC-8505-F4C29BF5BB6C}" type="datetimeFigureOut">
              <a:rPr lang="en-US" smtClean="0"/>
              <a:t>1/18/2025</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5FAB9BF0-984C-433F-9451-C109559EB61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6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4" r:id="rId15"/>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685800" rtl="0" eaLnBrk="1" latinLnBrk="0" hangingPunct="1">
        <a:lnSpc>
          <a:spcPct val="90000"/>
        </a:lnSpc>
        <a:spcBef>
          <a:spcPct val="0"/>
        </a:spcBef>
        <a:buNone/>
        <a:defRPr sz="3300" kern="1200" baseline="0">
          <a:solidFill>
            <a:schemeClr val="tx1"/>
          </a:solidFill>
          <a:latin typeface="Bebas Neue" panose="020B0606020202050201"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baseline="0">
          <a:solidFill>
            <a:schemeClr val="tx1"/>
          </a:solidFill>
          <a:latin typeface="Calibri" panose="020F050202020403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baseline="0">
          <a:solidFill>
            <a:schemeClr val="tx1"/>
          </a:solidFill>
          <a:latin typeface="Calibri" panose="020F050202020403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baseline="0">
          <a:solidFill>
            <a:schemeClr val="tx1"/>
          </a:solidFill>
          <a:latin typeface="Calibri" panose="020F050202020403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baseline="0">
          <a:solidFill>
            <a:schemeClr val="tx1"/>
          </a:solidFill>
          <a:latin typeface="Calibri" panose="020F050202020403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baseline="0">
          <a:solidFill>
            <a:schemeClr val="tx1"/>
          </a:solidFill>
          <a:latin typeface="Calibri" panose="020F050202020403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5.png"/><Relationship Id="rId7"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microsoft.com/office/2007/relationships/hdphoto" Target="../media/hdphoto3.wdp"/><Relationship Id="rId5" Type="http://schemas.openxmlformats.org/officeDocument/2006/relationships/image" Target="../media/image6.png"/><Relationship Id="rId4" Type="http://schemas.microsoft.com/office/2007/relationships/hdphoto" Target="../media/hdphoto2.wdp"/><Relationship Id="rId9" Type="http://schemas.microsoft.com/office/2007/relationships/hdphoto" Target="../media/hdphoto4.wdp"/></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microsoft.com/office/2007/relationships/hdphoto" Target="../media/hdphoto6.wdp"/><Relationship Id="rId5" Type="http://schemas.openxmlformats.org/officeDocument/2006/relationships/image" Target="../media/image9.png"/><Relationship Id="rId4" Type="http://schemas.microsoft.com/office/2007/relationships/hdphoto" Target="../media/hdphoto5.wdp"/></Relationships>
</file>

<file path=ppt/slides/_rels/slide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microsoft.com/office/2007/relationships/hdphoto" Target="../media/hdphoto5.wdp"/><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jpg"/></Relationships>
</file>

<file path=ppt/slides/_rels/slide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0.jpg"/></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2.jpeg"/></Relationships>
</file>

<file path=ppt/slides/_rels/slide3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10.jpg"/></Relationships>
</file>

<file path=ppt/slides/_rels/slide3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10.jpg"/></Relationships>
</file>

<file path=ppt/slides/_rels/slide3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10.jpg"/></Relationships>
</file>

<file path=ppt/slides/_rels/slide3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10.jpg"/></Relationships>
</file>

<file path=ppt/slides/_rels/slide3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10.jpg"/></Relationships>
</file>

<file path=ppt/slides/_rels/slide3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10.jpg"/></Relationships>
</file>

<file path=ppt/slides/_rels/slide3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10.jpg"/></Relationships>
</file>

<file path=ppt/slides/_rels/slide4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10.jpg"/></Relationships>
</file>

<file path=ppt/slides/_rels/slide4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10.jpg"/></Relationships>
</file>

<file path=ppt/slides/_rels/slide4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2.jpeg"/></Relationships>
</file>

<file path=ppt/slides/_rels/slide4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2.jpeg"/></Relationships>
</file>

<file path=ppt/slides/_rels/slide4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2.jpeg"/></Relationships>
</file>

<file path=ppt/slides/_rels/slide4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2.jpeg"/></Relationships>
</file>

<file path=ppt/slides/_rels/slide4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 Id="rId5" Type="http://schemas.openxmlformats.org/officeDocument/2006/relationships/image" Target="../media/image2.jpeg"/><Relationship Id="rId4" Type="http://schemas.openxmlformats.org/officeDocument/2006/relationships/image" Target="../media/image18.png"/></Relationships>
</file>

<file path=ppt/slides/_rels/slide4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2.jpeg"/></Relationships>
</file>

<file path=ppt/slides/_rels/slide5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5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5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5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5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5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5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5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5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5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2.jpeg"/><Relationship Id="rId4" Type="http://schemas.microsoft.com/office/2007/relationships/hdphoto" Target="../media/hdphoto7.wdp"/></Relationships>
</file>

<file path=ppt/slides/_rels/slide8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2.jpeg"/></Relationships>
</file>

<file path=ppt/slides/_rels/slide8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2.jpeg"/></Relationships>
</file>

<file path=ppt/slides/_rels/slide8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2.jpeg"/></Relationships>
</file>

<file path=ppt/slides/_rels/slide8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2.jpeg"/></Relationships>
</file>

<file path=ppt/slides/_rels/slide8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2.jpeg"/></Relationships>
</file>

<file path=ppt/slides/_rels/slide10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0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6.xml"/><Relationship Id="rId4" Type="http://schemas.openxmlformats.org/officeDocument/2006/relationships/image" Target="../media/image2.jpeg"/></Relationships>
</file>

<file path=ppt/slides/_rels/slide10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6.xml"/><Relationship Id="rId4" Type="http://schemas.openxmlformats.org/officeDocument/2006/relationships/image" Target="../media/image2.jpeg"/></Relationships>
</file>

<file path=ppt/slides/_rels/slide11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6.xml"/><Relationship Id="rId4" Type="http://schemas.openxmlformats.org/officeDocument/2006/relationships/image" Target="../media/image2.jpeg"/></Relationships>
</file>

<file path=ppt/slides/_rels/slide11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6.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4EDA9-B970-085A-0C50-7693E8EDEC51}"/>
            </a:ext>
          </a:extLst>
        </p:cNvPr>
        <p:cNvGrpSpPr/>
        <p:nvPr/>
      </p:nvGrpSpPr>
      <p:grpSpPr>
        <a:xfrm>
          <a:off x="0" y="0"/>
          <a:ext cx="0" cy="0"/>
          <a:chOff x="0" y="0"/>
          <a:chExt cx="0" cy="0"/>
        </a:xfrm>
      </p:grpSpPr>
      <p:pic>
        <p:nvPicPr>
          <p:cNvPr id="6" name="Picture 5" descr="A clock with a number of times&#10;&#10;Description automatically generated">
            <a:extLst>
              <a:ext uri="{FF2B5EF4-FFF2-40B4-BE49-F238E27FC236}">
                <a16:creationId xmlns:a16="http://schemas.microsoft.com/office/drawing/2014/main" id="{205E7202-B500-4D32-B102-2F25D20F57ED}"/>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t="10356" b="13200"/>
          <a:stretch/>
        </p:blipFill>
        <p:spPr>
          <a:xfrm>
            <a:off x="2537079" y="0"/>
            <a:ext cx="6722745" cy="5139097"/>
          </a:xfrm>
          <a:prstGeom prst="rect">
            <a:avLst/>
          </a:prstGeom>
        </p:spPr>
      </p:pic>
      <p:pic>
        <p:nvPicPr>
          <p:cNvPr id="31" name="Picture 30" descr="A person with a beard holding a sword&#10;&#10;Description automatically generated">
            <a:extLst>
              <a:ext uri="{FF2B5EF4-FFF2-40B4-BE49-F238E27FC236}">
                <a16:creationId xmlns:a16="http://schemas.microsoft.com/office/drawing/2014/main" id="{96FBB8D2-1543-AFCE-DB98-69739C119B2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66" b="97512" l="467" r="90000">
                        <a14:foregroundMark x1="29933" y1="12322" x2="24800" y2="7109"/>
                        <a14:foregroundMark x1="24800" y1="7109" x2="15000" y2="7109"/>
                        <a14:foregroundMark x1="15000" y1="7109" x2="9733" y2="15995"/>
                        <a14:foregroundMark x1="9733" y1="15995" x2="7867" y2="31872"/>
                        <a14:foregroundMark x1="7867" y1="31872" x2="10133" y2="47275"/>
                        <a14:foregroundMark x1="10133" y1="47275" x2="15733" y2="58294"/>
                        <a14:foregroundMark x1="15733" y1="58294" x2="15733" y2="66588"/>
                        <a14:foregroundMark x1="15733" y1="66588" x2="8600" y2="74171"/>
                        <a14:foregroundMark x1="8600" y1="74171" x2="5467" y2="86967"/>
                        <a14:foregroundMark x1="5467" y1="86967" x2="23733" y2="96090"/>
                        <a14:foregroundMark x1="23733" y1="96090" x2="46600" y2="90521"/>
                        <a14:foregroundMark x1="46600" y1="90521" x2="47067" y2="75948"/>
                        <a14:foregroundMark x1="28200" y1="32346" x2="21400" y2="31161"/>
                        <a14:foregroundMark x1="21400" y1="31161" x2="19800" y2="71445"/>
                        <a14:foregroundMark x1="19800" y1="71445" x2="8800" y2="92180"/>
                        <a14:foregroundMark x1="8800" y1="92180" x2="2133" y2="97512"/>
                        <a14:foregroundMark x1="2133" y1="97512" x2="2000" y2="92062"/>
                        <a14:foregroundMark x1="11333" y1="9123" x2="27333" y2="2844"/>
                        <a14:foregroundMark x1="30133" y1="23578" x2="24600" y2="16114"/>
                        <a14:foregroundMark x1="24600" y1="16114" x2="14267" y2="27251"/>
                        <a14:foregroundMark x1="14267" y1="27251" x2="14533" y2="52488"/>
                        <a14:foregroundMark x1="11467" y1="7583" x2="11333" y2="6161"/>
                        <a14:foregroundMark x1="10733" y1="7346" x2="11333" y2="5450"/>
                        <a14:foregroundMark x1="11333" y1="9360" x2="12133" y2="7346"/>
                        <a14:foregroundMark x1="10600" y1="9123" x2="10600" y2="9123"/>
                        <a14:foregroundMark x1="11600" y1="8057" x2="11600" y2="8057"/>
                        <a14:foregroundMark x1="11333" y1="8412" x2="11333" y2="8412"/>
                        <a14:foregroundMark x1="12400" y1="6754" x2="12400" y2="6754"/>
                        <a14:foregroundMark x1="12267" y1="7346" x2="12267" y2="7346"/>
                        <a14:foregroundMark x1="11667" y1="7820" x2="10600" y2="9597"/>
                        <a14:foregroundMark x1="12733" y1="7109" x2="10600" y2="6517"/>
                        <a14:foregroundMark x1="17600" y1="2370" x2="7600" y2="3910"/>
                        <a14:foregroundMark x1="7600" y1="3910" x2="1933" y2="38626"/>
                        <a14:foregroundMark x1="1933" y1="38626" x2="1733" y2="60545"/>
                        <a14:foregroundMark x1="1733" y1="60545" x2="8000" y2="60427"/>
                        <a14:foregroundMark x1="10400" y1="58531" x2="7400" y2="49171"/>
                        <a14:foregroundMark x1="7400" y1="49171" x2="5667" y2="63507"/>
                        <a14:foregroundMark x1="5667" y1="63507" x2="533" y2="74171"/>
                        <a14:foregroundMark x1="3667" y1="50711" x2="4533" y2="39692"/>
                        <a14:foregroundMark x1="4533" y1="39692" x2="4133" y2="52370"/>
                        <a14:foregroundMark x1="4133" y1="52370" x2="5000" y2="53436"/>
                        <a14:foregroundMark x1="6600" y1="53436" x2="3800" y2="38863"/>
                        <a14:foregroundMark x1="3800" y1="38863" x2="4933" y2="51066"/>
                        <a14:foregroundMark x1="4933" y1="51066" x2="3800" y2="38981"/>
                        <a14:foregroundMark x1="5400" y1="56043" x2="4733" y2="42417"/>
                        <a14:foregroundMark x1="4733" y1="42417" x2="3667" y2="39929"/>
                        <a14:foregroundMark x1="4733" y1="58531" x2="5133" y2="61374"/>
                        <a14:foregroundMark x1="4933" y1="53555" x2="4867" y2="52844"/>
                        <a14:foregroundMark x1="5200" y1="57346" x2="5200" y2="56280"/>
                        <a14:foregroundMark x1="17600" y1="2133" x2="17667" y2="1066"/>
                        <a14:backgroundMark x1="57067" y1="72867" x2="45733" y2="40403"/>
                        <a14:backgroundMark x1="45733" y1="40403" x2="48067" y2="25474"/>
                        <a14:backgroundMark x1="48067" y1="25474" x2="65333" y2="32701"/>
                        <a14:backgroundMark x1="65333" y1="32701" x2="62933" y2="54147"/>
                        <a14:backgroundMark x1="62933" y1="54147" x2="60800" y2="55332"/>
                      </a14:backgroundRemoval>
                    </a14:imgEffect>
                    <a14:imgEffect>
                      <a14:saturation sat="660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918015" y="-133150"/>
            <a:ext cx="9617161" cy="5411256"/>
          </a:xfrm>
          <a:prstGeom prst="rect">
            <a:avLst/>
          </a:prstGeom>
          <a:effectLst>
            <a:softEdge rad="114300"/>
          </a:effectLst>
        </p:spPr>
      </p:pic>
      <p:sp>
        <p:nvSpPr>
          <p:cNvPr id="29" name="Rectangle 28">
            <a:extLst>
              <a:ext uri="{FF2B5EF4-FFF2-40B4-BE49-F238E27FC236}">
                <a16:creationId xmlns:a16="http://schemas.microsoft.com/office/drawing/2014/main" id="{D9730A22-292C-9787-BE4D-7724C1EAEE77}"/>
              </a:ext>
            </a:extLst>
          </p:cNvPr>
          <p:cNvSpPr/>
          <p:nvPr/>
        </p:nvSpPr>
        <p:spPr>
          <a:xfrm rot="5400000">
            <a:off x="5780757" y="2640603"/>
            <a:ext cx="6114684" cy="584775"/>
          </a:xfrm>
          <a:prstGeom prst="rect">
            <a:avLst/>
          </a:prstGeom>
          <a:noFill/>
        </p:spPr>
        <p:txBody>
          <a:bodyPr wrap="square" lIns="91440" tIns="45720" rIns="91440" bIns="45720">
            <a:spAutoFit/>
          </a:bodyPr>
          <a:lstStyle/>
          <a:p>
            <a:pPr algn="ctr"/>
            <a:r>
              <a:rPr lang="en-US" sz="3200" b="1" cap="none" spc="50">
                <a:ln w="0">
                  <a:solidFill>
                    <a:schemeClr val="accent2">
                      <a:lumMod val="50000"/>
                    </a:schemeClr>
                  </a:solidFill>
                </a:ln>
                <a:blipFill dpi="0" rotWithShape="1">
                  <a:blip r:embed="rId7">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GENERATIONS</a:t>
            </a:r>
          </a:p>
        </p:txBody>
      </p:sp>
      <p:pic>
        <p:nvPicPr>
          <p:cNvPr id="33" name="Picture 32" descr="A black and white text&#10;&#10;Description automatically generated">
            <a:extLst>
              <a:ext uri="{FF2B5EF4-FFF2-40B4-BE49-F238E27FC236}">
                <a16:creationId xmlns:a16="http://schemas.microsoft.com/office/drawing/2014/main" id="{C7C899D3-3517-D065-746B-DDBE6C462185}"/>
              </a:ext>
            </a:extLst>
          </p:cNvPr>
          <p:cNvPicPr>
            <a:picLocks noChangeAspect="1"/>
          </p:cNvPicPr>
          <p:nvPr/>
        </p:nvPicPr>
        <p:blipFill>
          <a:blip r:embed="rId8" cstate="print">
            <a:biLevel thresh="25000"/>
            <a:extLst>
              <a:ext uri="{BEBA8EAE-BF5A-486C-A8C5-ECC9F3942E4B}">
                <a14:imgProps xmlns:a14="http://schemas.microsoft.com/office/drawing/2010/main">
                  <a14:imgLayer r:embed="rId9">
                    <a14:imgEffect>
                      <a14:backgroundRemoval t="10000" b="90000" l="10000" r="90000">
                        <a14:foregroundMark x1="39677" y1="36525" x2="39677" y2="36525"/>
                        <a14:foregroundMark x1="43890" y1="38652" x2="43890" y2="38652"/>
                        <a14:foregroundMark x1="45576" y1="30969" x2="45576" y2="30969"/>
                        <a14:foregroundMark x1="46910" y1="38298" x2="46910" y2="38298"/>
                        <a14:foregroundMark x1="52388" y1="36643" x2="52388" y2="36643"/>
                        <a14:foregroundMark x1="53160" y1="29551" x2="53160" y2="29551"/>
                        <a14:foregroundMark x1="56320" y1="36170" x2="56320" y2="36170"/>
                        <a14:foregroundMark x1="60955" y1="35461" x2="60955" y2="35461"/>
                        <a14:foregroundMark x1="67416" y1="33097" x2="67416" y2="33097"/>
                        <a14:foregroundMark x1="64326" y1="61584" x2="64326" y2="61584"/>
                        <a14:foregroundMark x1="55618" y1="65130" x2="55618" y2="65130"/>
                        <a14:foregroundMark x1="51404" y1="59811" x2="51404" y2="59811"/>
                        <a14:foregroundMark x1="47261" y1="62057" x2="47261" y2="62057"/>
                        <a14:foregroundMark x1="40660" y1="61702" x2="40660" y2="61702"/>
                        <a14:foregroundMark x1="35042" y1="57920" x2="35042" y2="57920"/>
                        <a14:backgroundMark x1="46053" y1="62562" x2="46053" y2="62562"/>
                        <a14:backgroundMark x1="40058" y1="60837" x2="40058" y2="60837"/>
                        <a14:backgroundMark x1="61111" y1="36453" x2="61111" y2="36453"/>
                        <a14:backgroundMark x1="55848" y1="60591" x2="55848" y2="60591"/>
                      </a14:backgroundRemoval>
                    </a14:imgEffect>
                    <a14:imgEffect>
                      <a14:sharpenSoften amount="-25000"/>
                    </a14:imgEffect>
                    <a14:imgEffect>
                      <a14:colorTemperature colorTemp="6400"/>
                    </a14:imgEffect>
                    <a14:imgEffect>
                      <a14:saturation sat="116000"/>
                    </a14:imgEffect>
                    <a14:imgEffect>
                      <a14:brightnessContrast bright="80000" contrast="-11000"/>
                    </a14:imgEffect>
                  </a14:imgLayer>
                </a14:imgProps>
              </a:ext>
              <a:ext uri="{28A0092B-C50C-407E-A947-70E740481C1C}">
                <a14:useLocalDpi xmlns:a14="http://schemas.microsoft.com/office/drawing/2010/main"/>
              </a:ext>
            </a:extLst>
          </a:blip>
          <a:stretch>
            <a:fillRect/>
          </a:stretch>
        </p:blipFill>
        <p:spPr>
          <a:xfrm>
            <a:off x="6992751" y="-178793"/>
            <a:ext cx="2807536" cy="1667959"/>
          </a:xfrm>
          <a:prstGeom prst="rect">
            <a:avLst/>
          </a:prstGeom>
          <a:effectLst>
            <a:outerShdw blurRad="50800" dist="38100" dir="5400000" algn="t" rotWithShape="0">
              <a:prstClr val="black">
                <a:alpha val="40000"/>
              </a:prstClr>
            </a:outerShdw>
          </a:effectLst>
        </p:spPr>
      </p:pic>
      <p:sp>
        <p:nvSpPr>
          <p:cNvPr id="7" name="TextBox 6">
            <a:extLst>
              <a:ext uri="{FF2B5EF4-FFF2-40B4-BE49-F238E27FC236}">
                <a16:creationId xmlns:a16="http://schemas.microsoft.com/office/drawing/2014/main" id="{7A831BC5-F25E-7B31-5A87-06C341E8DFB9}"/>
              </a:ext>
            </a:extLst>
          </p:cNvPr>
          <p:cNvSpPr txBox="1"/>
          <p:nvPr/>
        </p:nvSpPr>
        <p:spPr>
          <a:xfrm>
            <a:off x="3027303" y="691247"/>
            <a:ext cx="5671843" cy="3416320"/>
          </a:xfrm>
          <a:prstGeom prst="rect">
            <a:avLst/>
          </a:prstGeom>
          <a:noFill/>
        </p:spPr>
        <p:txBody>
          <a:bodyPr wrap="square">
            <a:spAutoFit/>
          </a:bodyPr>
          <a:lstStyle/>
          <a:p>
            <a:pPr marR="0" algn="ctr">
              <a:spcBef>
                <a:spcPts val="0"/>
              </a:spcBef>
              <a:spcAft>
                <a:spcPts val="0"/>
              </a:spcAft>
            </a:pPr>
            <a:r>
              <a:rPr lang="en-US" sz="7200" b="1" kern="150">
                <a:solidFill>
                  <a:schemeClr val="bg1"/>
                </a:solidFill>
                <a:effectLst>
                  <a:outerShdw blurRad="50800" dist="38100" dir="5400000" algn="t" rotWithShape="0">
                    <a:prstClr val="black">
                      <a:alpha val="40000"/>
                    </a:prstClr>
                  </a:outerShdw>
                </a:effectLst>
                <a:latin typeface="Aptos" panose="020B0004020202020204" pitchFamily="34" charset="0"/>
                <a:ea typeface="SimSun" panose="02010600030101010101" pitchFamily="2" charset="-122"/>
                <a:cs typeface="Lucida Sans" panose="020B0602030504020204" pitchFamily="34" charset="0"/>
              </a:rPr>
              <a:t>END </a:t>
            </a:r>
          </a:p>
          <a:p>
            <a:pPr marR="0" algn="ctr">
              <a:spcBef>
                <a:spcPts val="0"/>
              </a:spcBef>
              <a:spcAft>
                <a:spcPts val="0"/>
              </a:spcAft>
            </a:pPr>
            <a:r>
              <a:rPr lang="en-US" sz="7200" b="1" kern="150">
                <a:solidFill>
                  <a:schemeClr val="bg1"/>
                </a:solidFill>
                <a:effectLst>
                  <a:outerShdw blurRad="50800" dist="38100" dir="5400000" algn="t" rotWithShape="0">
                    <a:prstClr val="black">
                      <a:alpha val="40000"/>
                    </a:prstClr>
                  </a:outerShdw>
                </a:effectLst>
                <a:latin typeface="Aptos" panose="020B0004020202020204" pitchFamily="34" charset="0"/>
                <a:ea typeface="SimSun" panose="02010600030101010101" pitchFamily="2" charset="-122"/>
                <a:cs typeface="Lucida Sans" panose="020B0602030504020204" pitchFamily="34" charset="0"/>
              </a:rPr>
              <a:t>TIMES TIMELINE</a:t>
            </a:r>
          </a:p>
        </p:txBody>
      </p:sp>
      <p:sp>
        <p:nvSpPr>
          <p:cNvPr id="16" name="TextBox 15">
            <a:extLst>
              <a:ext uri="{FF2B5EF4-FFF2-40B4-BE49-F238E27FC236}">
                <a16:creationId xmlns:a16="http://schemas.microsoft.com/office/drawing/2014/main" id="{A60BA4D9-0147-017F-0818-BCF4E9EC3D4B}"/>
              </a:ext>
            </a:extLst>
          </p:cNvPr>
          <p:cNvSpPr txBox="1"/>
          <p:nvPr/>
        </p:nvSpPr>
        <p:spPr>
          <a:xfrm>
            <a:off x="2928922" y="4013598"/>
            <a:ext cx="5896379" cy="400110"/>
          </a:xfrm>
          <a:prstGeom prst="rect">
            <a:avLst/>
          </a:prstGeom>
          <a:noFill/>
        </p:spPr>
        <p:txBody>
          <a:bodyPr wrap="square">
            <a:spAutoFit/>
          </a:bodyPr>
          <a:lstStyle/>
          <a:p>
            <a:pPr marR="0" algn="ctr">
              <a:spcBef>
                <a:spcPts val="0"/>
              </a:spcBef>
              <a:spcAft>
                <a:spcPts val="0"/>
              </a:spcAft>
            </a:pPr>
            <a:r>
              <a:rPr lang="en-US" sz="2000" b="1" i="1" kern="150">
                <a:solidFill>
                  <a:schemeClr val="bg1"/>
                </a:solidFill>
                <a:latin typeface="Aptos" panose="020B0004020202020204" pitchFamily="34" charset="0"/>
                <a:ea typeface="SimSun" panose="02010600030101010101" pitchFamily="2" charset="-122"/>
                <a:cs typeface="Lucida Sans" panose="020B0602030504020204" pitchFamily="34" charset="0"/>
              </a:rPr>
              <a:t>Presentations from Episodes 7 &amp; 8</a:t>
            </a:r>
            <a:endParaRPr lang="en-US" sz="2000" b="1" i="1" kern="150">
              <a:solidFill>
                <a:schemeClr val="bg1"/>
              </a:solidFill>
              <a:effectLst/>
              <a:latin typeface="Aptos" panose="020B0004020202020204" pitchFamily="34" charset="0"/>
              <a:ea typeface="SimSun" panose="02010600030101010101" pitchFamily="2" charset="-122"/>
              <a:cs typeface="Lucida Sans" panose="020B0602030504020204" pitchFamily="34" charset="0"/>
            </a:endParaRPr>
          </a:p>
        </p:txBody>
      </p:sp>
    </p:spTree>
    <p:extLst>
      <p:ext uri="{BB962C8B-B14F-4D97-AF65-F5344CB8AC3E}">
        <p14:creationId xmlns:p14="http://schemas.microsoft.com/office/powerpoint/2010/main" val="1149255796"/>
      </p:ext>
    </p:extLst>
  </p:cSld>
  <p:clrMapOvr>
    <a:masterClrMapping/>
  </p:clrMapOvr>
  <p:transition spd="slow">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D5BA1-A9FC-CC64-7612-D36019580109}"/>
            </a:ext>
          </a:extLst>
        </p:cNvPr>
        <p:cNvGrpSpPr/>
        <p:nvPr/>
      </p:nvGrpSpPr>
      <p:grpSpPr>
        <a:xfrm>
          <a:off x="0" y="0"/>
          <a:ext cx="0" cy="0"/>
          <a:chOff x="0" y="0"/>
          <a:chExt cx="0" cy="0"/>
        </a:xfrm>
      </p:grpSpPr>
      <p:pic>
        <p:nvPicPr>
          <p:cNvPr id="2" name="Picture 1" descr="A pocket watch on a chain&#10;&#10;Description automatically generated">
            <a:extLst>
              <a:ext uri="{FF2B5EF4-FFF2-40B4-BE49-F238E27FC236}">
                <a16:creationId xmlns:a16="http://schemas.microsoft.com/office/drawing/2014/main" id="{26F09261-295B-2C7E-0544-F3F8567C8B00}"/>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1" y="-20316"/>
            <a:ext cx="9144258" cy="5163815"/>
          </a:xfrm>
          <a:prstGeom prst="rect">
            <a:avLst/>
          </a:prstGeom>
        </p:spPr>
      </p:pic>
      <p:sp>
        <p:nvSpPr>
          <p:cNvPr id="3" name="TextBox 2">
            <a:extLst>
              <a:ext uri="{FF2B5EF4-FFF2-40B4-BE49-F238E27FC236}">
                <a16:creationId xmlns:a16="http://schemas.microsoft.com/office/drawing/2014/main" id="{1FF0B698-F6C9-6084-DE8D-5F8F41FE5484}"/>
              </a:ext>
            </a:extLst>
          </p:cNvPr>
          <p:cNvSpPr txBox="1"/>
          <p:nvPr/>
        </p:nvSpPr>
        <p:spPr>
          <a:xfrm>
            <a:off x="219074" y="338004"/>
            <a:ext cx="3209925" cy="2031325"/>
          </a:xfrm>
          <a:prstGeom prst="rect">
            <a:avLst/>
          </a:prstGeom>
          <a:noFill/>
        </p:spPr>
        <p:txBody>
          <a:bodyPr wrap="square">
            <a:spAutoFit/>
          </a:bodyPr>
          <a:lstStyle/>
          <a:p>
            <a:pPr algn="l" rtl="0">
              <a:spcBef>
                <a:spcPts val="505"/>
              </a:spcBef>
              <a:spcAft>
                <a:spcPts val="575"/>
              </a:spcAft>
            </a:pPr>
            <a:r>
              <a:rPr lang="en-US" sz="1400">
                <a:solidFill>
                  <a:schemeClr val="bg1"/>
                </a:solidFill>
                <a:latin typeface="Aptos" panose="020B0004020202020204" pitchFamily="34" charset="0"/>
              </a:rPr>
              <a:t>This presentation is available as a free download from fathersalphabet.com. It includes only original work and materials believed to be in the public domain. We waive all copyrights for any original work created by us. However, please note that we cannot waive or transfer any rights belonging to third parties.</a:t>
            </a:r>
            <a:endParaRPr lang="en-US" sz="1400">
              <a:solidFill>
                <a:schemeClr val="bg1"/>
              </a:solidFill>
              <a:effectLst/>
              <a:latin typeface="Aptos" panose="020B0004020202020204" pitchFamily="34" charset="0"/>
            </a:endParaRPr>
          </a:p>
        </p:txBody>
      </p:sp>
      <p:pic>
        <p:nvPicPr>
          <p:cNvPr id="4" name="Picture 3" descr="A black and white text&#10;&#10;Description automatically generated">
            <a:extLst>
              <a:ext uri="{FF2B5EF4-FFF2-40B4-BE49-F238E27FC236}">
                <a16:creationId xmlns:a16="http://schemas.microsoft.com/office/drawing/2014/main" id="{FEDB4B42-6B4B-DDE3-E7C0-4FDB5F9E9824}"/>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26859" b="69305" l="28348" r="68234">
                        <a14:foregroundMark x1="33191" y1="42446" x2="33191" y2="42446"/>
                        <a14:foregroundMark x1="39744" y1="37410" x2="39744" y2="37410"/>
                        <a14:foregroundMark x1="43447" y1="37650" x2="43447" y2="37650"/>
                        <a14:foregroundMark x1="45584" y1="31415" x2="45584" y2="31415"/>
                        <a14:foregroundMark x1="52279" y1="38129" x2="52279" y2="38129"/>
                        <a14:foregroundMark x1="52991" y1="29736" x2="52991" y2="29736"/>
                        <a14:foregroundMark x1="56553" y1="36211" x2="56553" y2="36211"/>
                        <a14:foregroundMark x1="60114" y1="36930" x2="60114" y2="36930"/>
                        <a14:foregroundMark x1="67094" y1="35012" x2="67094" y2="35012"/>
                        <a14:foregroundMark x1="64103" y1="61871" x2="64103" y2="61871"/>
                        <a14:foregroundMark x1="54701" y1="64988" x2="54701" y2="64988"/>
                        <a14:foregroundMark x1="50855" y1="62350" x2="50855" y2="62350"/>
                        <a14:foregroundMark x1="46866" y1="62110" x2="46866" y2="62110"/>
                        <a14:foregroundMark x1="38177" y1="63789" x2="38177" y2="63789"/>
                        <a14:foregroundMark x1="34330" y1="63309" x2="34330" y2="63309"/>
                        <a14:foregroundMark x1="28490" y1="59233" x2="28490" y2="59233"/>
                        <a14:foregroundMark x1="34046" y1="69305" x2="34330" y2="68825"/>
                        <a14:foregroundMark x1="48860" y1="39089" x2="48860" y2="39089"/>
                        <a14:foregroundMark x1="68234" y1="27578" x2="68234" y2="27578"/>
                      </a14:backgroundRemoval>
                    </a14:imgEffect>
                  </a14:imgLayer>
                </a14:imgProps>
              </a:ext>
              <a:ext uri="{28A0092B-C50C-407E-A947-70E740481C1C}">
                <a14:useLocalDpi xmlns:a14="http://schemas.microsoft.com/office/drawing/2010/main" val="0"/>
              </a:ext>
            </a:extLst>
          </a:blip>
          <a:srcRect l="25283" t="22320" r="28143" b="26790"/>
          <a:stretch/>
        </p:blipFill>
        <p:spPr>
          <a:xfrm>
            <a:off x="1254479" y="2542498"/>
            <a:ext cx="986716" cy="640532"/>
          </a:xfrm>
          <a:prstGeom prst="rect">
            <a:avLst/>
          </a:prstGeom>
        </p:spPr>
      </p:pic>
    </p:spTree>
    <p:extLst>
      <p:ext uri="{BB962C8B-B14F-4D97-AF65-F5344CB8AC3E}">
        <p14:creationId xmlns:p14="http://schemas.microsoft.com/office/powerpoint/2010/main" val="4135364067"/>
      </p:ext>
    </p:extLst>
  </p:cSld>
  <p:clrMapOvr>
    <a:masterClrMapping/>
  </p:clrMapOvr>
  <p:transition spd="slow">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233C1-6DEF-E0A0-7150-1D27B9C144B7}"/>
            </a:ext>
          </a:extLst>
        </p:cNvPr>
        <p:cNvGrpSpPr/>
        <p:nvPr/>
      </p:nvGrpSpPr>
      <p:grpSpPr>
        <a:xfrm>
          <a:off x="0" y="0"/>
          <a:ext cx="0" cy="0"/>
          <a:chOff x="0" y="0"/>
          <a:chExt cx="0" cy="0"/>
        </a:xfrm>
      </p:grpSpPr>
      <p:pic>
        <p:nvPicPr>
          <p:cNvPr id="4" name="Picture 3" descr="A pocket watch on a chain&#10;&#10;Description automatically generated">
            <a:extLst>
              <a:ext uri="{FF2B5EF4-FFF2-40B4-BE49-F238E27FC236}">
                <a16:creationId xmlns:a16="http://schemas.microsoft.com/office/drawing/2014/main" id="{8433CC50-2EC5-77EE-CA14-07D0BE9A1914}"/>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17874"/>
            <a:ext cx="9170551" cy="5125626"/>
          </a:xfrm>
          <a:prstGeom prst="rect">
            <a:avLst/>
          </a:prstGeom>
        </p:spPr>
      </p:pic>
      <p:sp>
        <p:nvSpPr>
          <p:cNvPr id="2" name="Rectangle 1">
            <a:extLst>
              <a:ext uri="{FF2B5EF4-FFF2-40B4-BE49-F238E27FC236}">
                <a16:creationId xmlns:a16="http://schemas.microsoft.com/office/drawing/2014/main" id="{1B49752C-69A3-379A-FFD1-C4BA9FCC5715}"/>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DANIEL’S 2300 DAYS</a:t>
            </a:r>
          </a:p>
        </p:txBody>
      </p:sp>
      <p:sp>
        <p:nvSpPr>
          <p:cNvPr id="3" name="TextBox 2">
            <a:extLst>
              <a:ext uri="{FF2B5EF4-FFF2-40B4-BE49-F238E27FC236}">
                <a16:creationId xmlns:a16="http://schemas.microsoft.com/office/drawing/2014/main" id="{718563C8-ADBD-2492-7767-0F8214FEEB6B}"/>
              </a:ext>
            </a:extLst>
          </p:cNvPr>
          <p:cNvSpPr txBox="1"/>
          <p:nvPr/>
        </p:nvSpPr>
        <p:spPr>
          <a:xfrm>
            <a:off x="1916213" y="1436786"/>
            <a:ext cx="5311575" cy="1754326"/>
          </a:xfrm>
          <a:prstGeom prst="rect">
            <a:avLst/>
          </a:prstGeom>
          <a:noFill/>
        </p:spPr>
        <p:txBody>
          <a:bodyPr wrap="square">
            <a:spAutoFit/>
          </a:bodyPr>
          <a:lstStyle/>
          <a:p>
            <a:pPr marL="0" marR="0">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“And it waxed great, even to the host of heaven; and it cast down some of the host and of the stars to the ground, and stamped upon them. Yea, he magnified himself even to the prince of the host, and by him the daily sacrifice was taken away, and the place of his sanctuary was cast down. “</a:t>
            </a:r>
          </a:p>
        </p:txBody>
      </p:sp>
      <p:sp>
        <p:nvSpPr>
          <p:cNvPr id="5" name="TextBox 4">
            <a:extLst>
              <a:ext uri="{FF2B5EF4-FFF2-40B4-BE49-F238E27FC236}">
                <a16:creationId xmlns:a16="http://schemas.microsoft.com/office/drawing/2014/main" id="{3435260C-49C1-1E01-65B7-6F87500E1959}"/>
              </a:ext>
            </a:extLst>
          </p:cNvPr>
          <p:cNvSpPr txBox="1"/>
          <p:nvPr/>
        </p:nvSpPr>
        <p:spPr>
          <a:xfrm>
            <a:off x="5650588" y="3191112"/>
            <a:ext cx="2899350" cy="338554"/>
          </a:xfrm>
          <a:prstGeom prst="rect">
            <a:avLst/>
          </a:prstGeom>
          <a:noFill/>
        </p:spPr>
        <p:txBody>
          <a:bodyPr wrap="square">
            <a:spAutoFit/>
          </a:bodyPr>
          <a:lstStyle/>
          <a:p>
            <a:pPr marL="0" marR="0">
              <a:lnSpc>
                <a:spcPct val="100000"/>
              </a:lnSpc>
              <a:spcAft>
                <a:spcPts val="800"/>
              </a:spcAft>
            </a:pPr>
            <a:r>
              <a:rPr lang="en-US" sz="16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Daniel 8:10-11</a:t>
            </a:r>
          </a:p>
        </p:txBody>
      </p:sp>
    </p:spTree>
    <p:extLst>
      <p:ext uri="{BB962C8B-B14F-4D97-AF65-F5344CB8AC3E}">
        <p14:creationId xmlns:p14="http://schemas.microsoft.com/office/powerpoint/2010/main" val="27662412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1E3E6-2A7E-4458-41EC-A003E7E37AD6}"/>
            </a:ext>
          </a:extLst>
        </p:cNvPr>
        <p:cNvGrpSpPr/>
        <p:nvPr/>
      </p:nvGrpSpPr>
      <p:grpSpPr>
        <a:xfrm>
          <a:off x="0" y="0"/>
          <a:ext cx="0" cy="0"/>
          <a:chOff x="0" y="0"/>
          <a:chExt cx="0" cy="0"/>
        </a:xfrm>
      </p:grpSpPr>
      <p:pic>
        <p:nvPicPr>
          <p:cNvPr id="4" name="Picture 3" descr="A pocket watch on a chain&#10;&#10;Description automatically generated">
            <a:extLst>
              <a:ext uri="{FF2B5EF4-FFF2-40B4-BE49-F238E27FC236}">
                <a16:creationId xmlns:a16="http://schemas.microsoft.com/office/drawing/2014/main" id="{A8205047-EA01-0B5D-C9B4-CE0C95761E4D}"/>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17874"/>
            <a:ext cx="9170551" cy="5125626"/>
          </a:xfrm>
          <a:prstGeom prst="rect">
            <a:avLst/>
          </a:prstGeom>
        </p:spPr>
      </p:pic>
      <p:sp>
        <p:nvSpPr>
          <p:cNvPr id="2" name="Rectangle 1">
            <a:extLst>
              <a:ext uri="{FF2B5EF4-FFF2-40B4-BE49-F238E27FC236}">
                <a16:creationId xmlns:a16="http://schemas.microsoft.com/office/drawing/2014/main" id="{E25F4D9F-1C9A-0243-18A1-E76451D3C7F5}"/>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DANIEL’S 2300 DAYS</a:t>
            </a:r>
          </a:p>
        </p:txBody>
      </p:sp>
      <p:sp>
        <p:nvSpPr>
          <p:cNvPr id="3" name="TextBox 2">
            <a:extLst>
              <a:ext uri="{FF2B5EF4-FFF2-40B4-BE49-F238E27FC236}">
                <a16:creationId xmlns:a16="http://schemas.microsoft.com/office/drawing/2014/main" id="{5CE8C5DF-DDA5-7CB0-EE3D-BA606FE73E20}"/>
              </a:ext>
            </a:extLst>
          </p:cNvPr>
          <p:cNvSpPr txBox="1"/>
          <p:nvPr/>
        </p:nvSpPr>
        <p:spPr>
          <a:xfrm>
            <a:off x="1916213" y="1436786"/>
            <a:ext cx="5311575" cy="1754326"/>
          </a:xfrm>
          <a:prstGeom prst="rect">
            <a:avLst/>
          </a:prstGeom>
          <a:noFill/>
        </p:spPr>
        <p:txBody>
          <a:bodyPr wrap="square">
            <a:spAutoFit/>
          </a:bodyPr>
          <a:lstStyle/>
          <a:p>
            <a:pPr marL="0" marR="0">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“And it waxed great, even to the host of heaven; and it cast down some of the host and of the stars to the ground, and stamped upon them. Yea, he magnified himself even to the prince of the host, </a:t>
            </a:r>
            <a:r>
              <a:rPr lang="en-US" kern="50">
                <a:solidFill>
                  <a:schemeClr val="bg1">
                    <a:lumMod val="95000"/>
                  </a:schemeClr>
                </a:solidFill>
                <a:highlight>
                  <a:srgbClr val="990000"/>
                </a:highlight>
                <a:latin typeface="Aptos" panose="020B0004020202020204" pitchFamily="34" charset="0"/>
                <a:ea typeface="SimSun" panose="02010600030101010101" pitchFamily="2" charset="-122"/>
                <a:cs typeface="Calibri" panose="020F0502020204030204" pitchFamily="34" charset="0"/>
              </a:rPr>
              <a:t>and by him the daily sacrifice was taken away,</a:t>
            </a: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and the place of his sanctuary was cast down. “</a:t>
            </a:r>
          </a:p>
        </p:txBody>
      </p:sp>
      <p:sp>
        <p:nvSpPr>
          <p:cNvPr id="5" name="TextBox 4">
            <a:extLst>
              <a:ext uri="{FF2B5EF4-FFF2-40B4-BE49-F238E27FC236}">
                <a16:creationId xmlns:a16="http://schemas.microsoft.com/office/drawing/2014/main" id="{25B7F112-5ACF-A40D-A85D-1E43C14FDE66}"/>
              </a:ext>
            </a:extLst>
          </p:cNvPr>
          <p:cNvSpPr txBox="1"/>
          <p:nvPr/>
        </p:nvSpPr>
        <p:spPr>
          <a:xfrm>
            <a:off x="5650588" y="3191112"/>
            <a:ext cx="2899350" cy="338554"/>
          </a:xfrm>
          <a:prstGeom prst="rect">
            <a:avLst/>
          </a:prstGeom>
          <a:noFill/>
        </p:spPr>
        <p:txBody>
          <a:bodyPr wrap="square">
            <a:spAutoFit/>
          </a:bodyPr>
          <a:lstStyle/>
          <a:p>
            <a:pPr marL="0" marR="0">
              <a:lnSpc>
                <a:spcPct val="100000"/>
              </a:lnSpc>
              <a:spcAft>
                <a:spcPts val="800"/>
              </a:spcAft>
            </a:pPr>
            <a:r>
              <a:rPr lang="en-US" sz="16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Daniel 8:10-11</a:t>
            </a:r>
          </a:p>
        </p:txBody>
      </p:sp>
    </p:spTree>
    <p:extLst>
      <p:ext uri="{BB962C8B-B14F-4D97-AF65-F5344CB8AC3E}">
        <p14:creationId xmlns:p14="http://schemas.microsoft.com/office/powerpoint/2010/main" val="22034433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8E6B6-09A8-6C44-27F6-BE020CA9DAF5}"/>
            </a:ext>
          </a:extLst>
        </p:cNvPr>
        <p:cNvGrpSpPr/>
        <p:nvPr/>
      </p:nvGrpSpPr>
      <p:grpSpPr>
        <a:xfrm>
          <a:off x="0" y="0"/>
          <a:ext cx="0" cy="0"/>
          <a:chOff x="0" y="0"/>
          <a:chExt cx="0" cy="0"/>
        </a:xfrm>
      </p:grpSpPr>
      <p:pic>
        <p:nvPicPr>
          <p:cNvPr id="4" name="Picture 3" descr="A pocket watch on a chain&#10;&#10;Description automatically generated">
            <a:extLst>
              <a:ext uri="{FF2B5EF4-FFF2-40B4-BE49-F238E27FC236}">
                <a16:creationId xmlns:a16="http://schemas.microsoft.com/office/drawing/2014/main" id="{90F3DC43-C273-AA91-C0B6-07C6D7609C0D}"/>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17874"/>
            <a:ext cx="9170551" cy="5125626"/>
          </a:xfrm>
          <a:prstGeom prst="rect">
            <a:avLst/>
          </a:prstGeom>
        </p:spPr>
      </p:pic>
      <p:sp>
        <p:nvSpPr>
          <p:cNvPr id="2" name="Rectangle 1">
            <a:extLst>
              <a:ext uri="{FF2B5EF4-FFF2-40B4-BE49-F238E27FC236}">
                <a16:creationId xmlns:a16="http://schemas.microsoft.com/office/drawing/2014/main" id="{89590970-80CB-61EA-59B4-AA4D85F98045}"/>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DANIEL’S 2300 DAYS</a:t>
            </a:r>
          </a:p>
        </p:txBody>
      </p:sp>
      <p:sp>
        <p:nvSpPr>
          <p:cNvPr id="3" name="TextBox 2">
            <a:extLst>
              <a:ext uri="{FF2B5EF4-FFF2-40B4-BE49-F238E27FC236}">
                <a16:creationId xmlns:a16="http://schemas.microsoft.com/office/drawing/2014/main" id="{4DBAFABD-3476-3203-B70A-FBE2BA64C418}"/>
              </a:ext>
            </a:extLst>
          </p:cNvPr>
          <p:cNvSpPr txBox="1"/>
          <p:nvPr/>
        </p:nvSpPr>
        <p:spPr>
          <a:xfrm>
            <a:off x="1916213" y="1436786"/>
            <a:ext cx="5311575" cy="1754326"/>
          </a:xfrm>
          <a:prstGeom prst="rect">
            <a:avLst/>
          </a:prstGeom>
          <a:noFill/>
        </p:spPr>
        <p:txBody>
          <a:bodyPr wrap="square">
            <a:spAutoFit/>
          </a:bodyPr>
          <a:lstStyle/>
          <a:p>
            <a:pPr marL="0" marR="0">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“And it waxed great, even to the host of heaven; and it cast down some of the host and of the stars to the ground, and stamped upon them. Yea, he magnified himself even to the prince of the host, </a:t>
            </a:r>
            <a:r>
              <a:rPr lang="en-US" kern="50">
                <a:solidFill>
                  <a:schemeClr val="bg1">
                    <a:lumMod val="95000"/>
                  </a:schemeClr>
                </a:solidFill>
                <a:highlight>
                  <a:srgbClr val="990000"/>
                </a:highlight>
                <a:latin typeface="Aptos" panose="020B0004020202020204" pitchFamily="34" charset="0"/>
                <a:ea typeface="SimSun" panose="02010600030101010101" pitchFamily="2" charset="-122"/>
                <a:cs typeface="Calibri" panose="020F0502020204030204" pitchFamily="34" charset="0"/>
              </a:rPr>
              <a:t>and by him the daily sacrifice was </a:t>
            </a:r>
            <a:r>
              <a:rPr lang="en-US" kern="50">
                <a:solidFill>
                  <a:srgbClr val="990000"/>
                </a:solidFill>
                <a:highlight>
                  <a:srgbClr val="990000"/>
                </a:highlight>
                <a:latin typeface="Aptos" panose="020B0004020202020204" pitchFamily="34" charset="0"/>
                <a:ea typeface="SimSun" panose="02010600030101010101" pitchFamily="2" charset="-122"/>
                <a:cs typeface="Calibri" panose="020F0502020204030204" pitchFamily="34" charset="0"/>
              </a:rPr>
              <a:t>taken away,</a:t>
            </a:r>
            <a:r>
              <a:rPr lang="en-US" kern="50">
                <a:solidFill>
                  <a:srgbClr val="990000"/>
                </a:solidFill>
                <a:latin typeface="Aptos" panose="020B0004020202020204" pitchFamily="34" charset="0"/>
                <a:ea typeface="SimSun" panose="02010600030101010101" pitchFamily="2" charset="-122"/>
                <a:cs typeface="Calibri" panose="020F0502020204030204" pitchFamily="34" charset="0"/>
              </a:rPr>
              <a:t> </a:t>
            </a: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and the place of his sanctuary was cast down. “</a:t>
            </a:r>
          </a:p>
        </p:txBody>
      </p:sp>
      <p:sp>
        <p:nvSpPr>
          <p:cNvPr id="5" name="TextBox 4">
            <a:extLst>
              <a:ext uri="{FF2B5EF4-FFF2-40B4-BE49-F238E27FC236}">
                <a16:creationId xmlns:a16="http://schemas.microsoft.com/office/drawing/2014/main" id="{72FBFC76-8BE8-81E6-CC26-37C31AB281FA}"/>
              </a:ext>
            </a:extLst>
          </p:cNvPr>
          <p:cNvSpPr txBox="1"/>
          <p:nvPr/>
        </p:nvSpPr>
        <p:spPr>
          <a:xfrm>
            <a:off x="5650588" y="3191112"/>
            <a:ext cx="2899350" cy="338554"/>
          </a:xfrm>
          <a:prstGeom prst="rect">
            <a:avLst/>
          </a:prstGeom>
          <a:noFill/>
        </p:spPr>
        <p:txBody>
          <a:bodyPr wrap="square">
            <a:spAutoFit/>
          </a:bodyPr>
          <a:lstStyle/>
          <a:p>
            <a:pPr marL="0" marR="0">
              <a:lnSpc>
                <a:spcPct val="100000"/>
              </a:lnSpc>
              <a:spcAft>
                <a:spcPts val="800"/>
              </a:spcAft>
            </a:pPr>
            <a:r>
              <a:rPr lang="en-US" sz="16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Daniel 8:10-11</a:t>
            </a:r>
          </a:p>
        </p:txBody>
      </p:sp>
    </p:spTree>
    <p:extLst>
      <p:ext uri="{BB962C8B-B14F-4D97-AF65-F5344CB8AC3E}">
        <p14:creationId xmlns:p14="http://schemas.microsoft.com/office/powerpoint/2010/main" val="14694595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19FBBE-CF55-65F8-72B8-448ABFD754F1}"/>
            </a:ext>
          </a:extLst>
        </p:cNvPr>
        <p:cNvGrpSpPr/>
        <p:nvPr/>
      </p:nvGrpSpPr>
      <p:grpSpPr>
        <a:xfrm>
          <a:off x="0" y="0"/>
          <a:ext cx="0" cy="0"/>
          <a:chOff x="0" y="0"/>
          <a:chExt cx="0" cy="0"/>
        </a:xfrm>
      </p:grpSpPr>
      <p:pic>
        <p:nvPicPr>
          <p:cNvPr id="4" name="Picture 3" descr="A pocket watch on a chain&#10;&#10;Description automatically generated">
            <a:extLst>
              <a:ext uri="{FF2B5EF4-FFF2-40B4-BE49-F238E27FC236}">
                <a16:creationId xmlns:a16="http://schemas.microsoft.com/office/drawing/2014/main" id="{8864AEF2-0AD1-7855-B7E9-92CF44C7163F}"/>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17874"/>
            <a:ext cx="9170551" cy="5125626"/>
          </a:xfrm>
          <a:prstGeom prst="rect">
            <a:avLst/>
          </a:prstGeom>
        </p:spPr>
      </p:pic>
      <p:sp>
        <p:nvSpPr>
          <p:cNvPr id="2" name="Rectangle 1">
            <a:extLst>
              <a:ext uri="{FF2B5EF4-FFF2-40B4-BE49-F238E27FC236}">
                <a16:creationId xmlns:a16="http://schemas.microsoft.com/office/drawing/2014/main" id="{656BC384-8B0B-B8F1-368E-9A659F1CBBF9}"/>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DANIEL’S 2300 DAYS</a:t>
            </a:r>
          </a:p>
        </p:txBody>
      </p:sp>
      <p:sp>
        <p:nvSpPr>
          <p:cNvPr id="3" name="TextBox 2">
            <a:extLst>
              <a:ext uri="{FF2B5EF4-FFF2-40B4-BE49-F238E27FC236}">
                <a16:creationId xmlns:a16="http://schemas.microsoft.com/office/drawing/2014/main" id="{8DE81963-512B-4A37-E4C9-6D3B89975D65}"/>
              </a:ext>
            </a:extLst>
          </p:cNvPr>
          <p:cNvSpPr txBox="1"/>
          <p:nvPr/>
        </p:nvSpPr>
        <p:spPr>
          <a:xfrm>
            <a:off x="1916213" y="1436786"/>
            <a:ext cx="5311575" cy="1754326"/>
          </a:xfrm>
          <a:prstGeom prst="rect">
            <a:avLst/>
          </a:prstGeom>
          <a:noFill/>
        </p:spPr>
        <p:txBody>
          <a:bodyPr wrap="square">
            <a:spAutoFit/>
          </a:bodyPr>
          <a:lstStyle/>
          <a:p>
            <a:pPr marL="0" marR="0">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“And it waxed great, even to the host of heaven; and it cast down some of the host and of the stars to the ground, and stamped upon them. Yea, he magnified himself even to the prince of the host, </a:t>
            </a:r>
            <a:r>
              <a:rPr lang="en-US" kern="50">
                <a:solidFill>
                  <a:schemeClr val="bg1">
                    <a:lumMod val="95000"/>
                  </a:schemeClr>
                </a:solidFill>
                <a:highlight>
                  <a:srgbClr val="990000"/>
                </a:highlight>
                <a:latin typeface="Aptos" panose="020B0004020202020204" pitchFamily="34" charset="0"/>
                <a:ea typeface="SimSun" panose="02010600030101010101" pitchFamily="2" charset="-122"/>
                <a:cs typeface="Calibri" panose="020F0502020204030204" pitchFamily="34" charset="0"/>
              </a:rPr>
              <a:t>and by him the daily sacrifice was </a:t>
            </a:r>
            <a:r>
              <a:rPr lang="en-US" kern="50">
                <a:solidFill>
                  <a:srgbClr val="990000"/>
                </a:solidFill>
                <a:highlight>
                  <a:srgbClr val="990000"/>
                </a:highlight>
                <a:latin typeface="Aptos" panose="020B0004020202020204" pitchFamily="34" charset="0"/>
                <a:ea typeface="SimSun" panose="02010600030101010101" pitchFamily="2" charset="-122"/>
                <a:cs typeface="Calibri" panose="020F0502020204030204" pitchFamily="34" charset="0"/>
              </a:rPr>
              <a:t>taken away,</a:t>
            </a:r>
            <a:r>
              <a:rPr lang="en-US" kern="50">
                <a:solidFill>
                  <a:srgbClr val="990000"/>
                </a:solidFill>
                <a:latin typeface="Aptos" panose="020B0004020202020204" pitchFamily="34" charset="0"/>
                <a:ea typeface="SimSun" panose="02010600030101010101" pitchFamily="2" charset="-122"/>
                <a:cs typeface="Calibri" panose="020F0502020204030204" pitchFamily="34" charset="0"/>
              </a:rPr>
              <a:t> </a:t>
            </a: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and the place of his sanctuary was cast down. “</a:t>
            </a:r>
          </a:p>
        </p:txBody>
      </p:sp>
      <p:sp>
        <p:nvSpPr>
          <p:cNvPr id="5" name="TextBox 4">
            <a:extLst>
              <a:ext uri="{FF2B5EF4-FFF2-40B4-BE49-F238E27FC236}">
                <a16:creationId xmlns:a16="http://schemas.microsoft.com/office/drawing/2014/main" id="{1C3F1F50-4759-8C60-7702-3E73F36E7413}"/>
              </a:ext>
            </a:extLst>
          </p:cNvPr>
          <p:cNvSpPr txBox="1"/>
          <p:nvPr/>
        </p:nvSpPr>
        <p:spPr>
          <a:xfrm>
            <a:off x="5650588" y="3191112"/>
            <a:ext cx="2899350" cy="338554"/>
          </a:xfrm>
          <a:prstGeom prst="rect">
            <a:avLst/>
          </a:prstGeom>
          <a:noFill/>
        </p:spPr>
        <p:txBody>
          <a:bodyPr wrap="square">
            <a:spAutoFit/>
          </a:bodyPr>
          <a:lstStyle/>
          <a:p>
            <a:pPr marL="0" marR="0">
              <a:lnSpc>
                <a:spcPct val="100000"/>
              </a:lnSpc>
              <a:spcAft>
                <a:spcPts val="800"/>
              </a:spcAft>
            </a:pPr>
            <a:r>
              <a:rPr lang="en-US" sz="16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Daniel 8:10-11</a:t>
            </a:r>
          </a:p>
        </p:txBody>
      </p:sp>
      <p:sp>
        <p:nvSpPr>
          <p:cNvPr id="6" name="TextBox 5">
            <a:extLst>
              <a:ext uri="{FF2B5EF4-FFF2-40B4-BE49-F238E27FC236}">
                <a16:creationId xmlns:a16="http://schemas.microsoft.com/office/drawing/2014/main" id="{E6F8C5C4-7635-074E-F8FF-697B1B3C54E3}"/>
              </a:ext>
            </a:extLst>
          </p:cNvPr>
          <p:cNvSpPr txBox="1"/>
          <p:nvPr/>
        </p:nvSpPr>
        <p:spPr>
          <a:xfrm>
            <a:off x="3868001" y="2476084"/>
            <a:ext cx="4813842" cy="523220"/>
          </a:xfrm>
          <a:prstGeom prst="rect">
            <a:avLst/>
          </a:prstGeom>
          <a:noFill/>
        </p:spPr>
        <p:txBody>
          <a:bodyPr wrap="square">
            <a:spAutoFit/>
          </a:bodyPr>
          <a:lstStyle/>
          <a:p>
            <a:pPr marL="450215" marR="0">
              <a:spcBef>
                <a:spcPts val="0"/>
              </a:spcBef>
              <a:spcAft>
                <a:spcPts val="0"/>
              </a:spcAft>
            </a:pPr>
            <a:r>
              <a:rPr lang="he-IL" sz="2800" b="1" kern="150" spc="300">
                <a:solidFill>
                  <a:srgbClr val="FEF3EA"/>
                </a:solidFill>
                <a:latin typeface="OHFontBold" panose="02020603050405020304" pitchFamily="18" charset="0"/>
                <a:ea typeface="SimSun" panose="02010600030101010101" pitchFamily="2" charset="-122"/>
                <a:cs typeface="OHFontBold" panose="02020603050405020304" pitchFamily="18" charset="0"/>
              </a:rPr>
              <a:t>רם</a:t>
            </a:r>
            <a:endParaRPr lang="en-US" sz="2800" b="1" kern="150" spc="300">
              <a:solidFill>
                <a:srgbClr val="FEF3EA"/>
              </a:solidFill>
              <a:effectLst/>
              <a:latin typeface="OHFontBold" panose="02020603050405020304" pitchFamily="18" charset="0"/>
              <a:ea typeface="SimSun" panose="02010600030101010101" pitchFamily="2" charset="-122"/>
              <a:cs typeface="OHFontBold" panose="02020603050405020304" pitchFamily="18" charset="0"/>
            </a:endParaRPr>
          </a:p>
        </p:txBody>
      </p:sp>
    </p:spTree>
    <p:extLst>
      <p:ext uri="{BB962C8B-B14F-4D97-AF65-F5344CB8AC3E}">
        <p14:creationId xmlns:p14="http://schemas.microsoft.com/office/powerpoint/2010/main" val="33361537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0FB48-CF6B-9B84-AD48-49A135D78B5A}"/>
            </a:ext>
          </a:extLst>
        </p:cNvPr>
        <p:cNvGrpSpPr/>
        <p:nvPr/>
      </p:nvGrpSpPr>
      <p:grpSpPr>
        <a:xfrm>
          <a:off x="0" y="0"/>
          <a:ext cx="0" cy="0"/>
          <a:chOff x="0" y="0"/>
          <a:chExt cx="0" cy="0"/>
        </a:xfrm>
      </p:grpSpPr>
      <p:pic>
        <p:nvPicPr>
          <p:cNvPr id="4" name="Picture 3" descr="A pocket watch on a chain&#10;&#10;Description automatically generated">
            <a:extLst>
              <a:ext uri="{FF2B5EF4-FFF2-40B4-BE49-F238E27FC236}">
                <a16:creationId xmlns:a16="http://schemas.microsoft.com/office/drawing/2014/main" id="{8FCD8A6D-94F4-8FBA-FB6D-7263DF804D8A}"/>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17874"/>
            <a:ext cx="9170551" cy="5125626"/>
          </a:xfrm>
          <a:prstGeom prst="rect">
            <a:avLst/>
          </a:prstGeom>
        </p:spPr>
      </p:pic>
      <p:sp>
        <p:nvSpPr>
          <p:cNvPr id="18" name="Rectangle 17">
            <a:extLst>
              <a:ext uri="{FF2B5EF4-FFF2-40B4-BE49-F238E27FC236}">
                <a16:creationId xmlns:a16="http://schemas.microsoft.com/office/drawing/2014/main" id="{CE418B28-FBEB-CED0-898E-D9718FB07D07}"/>
              </a:ext>
            </a:extLst>
          </p:cNvPr>
          <p:cNvSpPr/>
          <p:nvPr/>
        </p:nvSpPr>
        <p:spPr>
          <a:xfrm>
            <a:off x="4521951" y="428103"/>
            <a:ext cx="4459440" cy="44594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1C2B5F1-08E8-A76F-EB72-309AC3F62971}"/>
              </a:ext>
            </a:extLst>
          </p:cNvPr>
          <p:cNvSpPr txBox="1"/>
          <p:nvPr/>
        </p:nvSpPr>
        <p:spPr>
          <a:xfrm>
            <a:off x="669353" y="2038122"/>
            <a:ext cx="4813842" cy="1446550"/>
          </a:xfrm>
          <a:prstGeom prst="rect">
            <a:avLst/>
          </a:prstGeom>
          <a:noFill/>
        </p:spPr>
        <p:txBody>
          <a:bodyPr wrap="square">
            <a:spAutoFit/>
          </a:bodyPr>
          <a:lstStyle/>
          <a:p>
            <a:pPr marL="450215" marR="0">
              <a:spcBef>
                <a:spcPts val="0"/>
              </a:spcBef>
              <a:spcAft>
                <a:spcPts val="0"/>
              </a:spcAft>
            </a:pPr>
            <a:r>
              <a:rPr lang="he-IL" sz="8800" b="1" kern="150" spc="1500">
                <a:blipFill dpi="0" rotWithShape="1">
                  <a:blip r:embed="rId4">
                    <a:extLst>
                      <a:ext uri="{28A0092B-C50C-407E-A947-70E740481C1C}">
                        <a14:useLocalDpi xmlns:a14="http://schemas.microsoft.com/office/drawing/2010/main" val="0"/>
                      </a:ext>
                    </a:extLst>
                  </a:blip>
                  <a:srcRect/>
                  <a:stretch>
                    <a:fillRect/>
                  </a:stretch>
                </a:blipFill>
                <a:latin typeface="OHFontBold" panose="02020603050405020304" pitchFamily="18" charset="0"/>
                <a:ea typeface="SimSun" panose="02010600030101010101" pitchFamily="2" charset="-122"/>
                <a:cs typeface="OHFontBold" panose="02020603050405020304" pitchFamily="18" charset="0"/>
              </a:rPr>
              <a:t>רם</a:t>
            </a:r>
            <a:endParaRPr lang="en-US" sz="8800" b="1" kern="150" spc="1500">
              <a:blipFill dpi="0" rotWithShape="1">
                <a:blip r:embed="rId4">
                  <a:extLst>
                    <a:ext uri="{28A0092B-C50C-407E-A947-70E740481C1C}">
                      <a14:useLocalDpi xmlns:a14="http://schemas.microsoft.com/office/drawing/2010/main" val="0"/>
                    </a:ext>
                  </a:extLst>
                </a:blip>
                <a:srcRect/>
                <a:stretch>
                  <a:fillRect/>
                </a:stretch>
              </a:blipFill>
              <a:effectLst/>
              <a:latin typeface="OHFontBold" panose="02020603050405020304" pitchFamily="18" charset="0"/>
              <a:ea typeface="SimSun" panose="02010600030101010101" pitchFamily="2" charset="-122"/>
              <a:cs typeface="OHFontBold" panose="02020603050405020304" pitchFamily="18" charset="0"/>
            </a:endParaRPr>
          </a:p>
        </p:txBody>
      </p:sp>
      <p:sp>
        <p:nvSpPr>
          <p:cNvPr id="7" name="TextBox 6">
            <a:extLst>
              <a:ext uri="{FF2B5EF4-FFF2-40B4-BE49-F238E27FC236}">
                <a16:creationId xmlns:a16="http://schemas.microsoft.com/office/drawing/2014/main" id="{D0343161-3529-F059-310E-3D6E957F6331}"/>
              </a:ext>
            </a:extLst>
          </p:cNvPr>
          <p:cNvSpPr txBox="1"/>
          <p:nvPr/>
        </p:nvSpPr>
        <p:spPr>
          <a:xfrm>
            <a:off x="1131042" y="3131706"/>
            <a:ext cx="1342604" cy="584775"/>
          </a:xfrm>
          <a:prstGeom prst="rect">
            <a:avLst/>
          </a:prstGeom>
          <a:noFill/>
        </p:spPr>
        <p:txBody>
          <a:bodyPr wrap="square">
            <a:spAutoFit/>
          </a:bodyPr>
          <a:lstStyle/>
          <a:p>
            <a:pPr marR="0" algn="ctr">
              <a:spcBef>
                <a:spcPts val="0"/>
              </a:spcBef>
              <a:spcAft>
                <a:spcPts val="0"/>
              </a:spcAft>
            </a:pPr>
            <a:r>
              <a:rPr lang="en-US" sz="1600" kern="150">
                <a:solidFill>
                  <a:schemeClr val="bg1"/>
                </a:solidFill>
                <a:latin typeface="Aptos" panose="020B0004020202020204" pitchFamily="34" charset="0"/>
                <a:ea typeface="SimSun" panose="02010600030101010101" pitchFamily="2" charset="-122"/>
                <a:cs typeface="Lucida Sans" panose="020B0602030504020204" pitchFamily="34" charset="0"/>
              </a:rPr>
              <a:t>mem</a:t>
            </a:r>
          </a:p>
          <a:p>
            <a:pPr marR="0" algn="ctr">
              <a:spcBef>
                <a:spcPts val="0"/>
              </a:spcBef>
              <a:spcAft>
                <a:spcPts val="0"/>
              </a:spcAft>
            </a:pPr>
            <a:r>
              <a:rPr lang="en-US" sz="1600" kern="150">
                <a:solidFill>
                  <a:schemeClr val="bg1"/>
                </a:solidFill>
                <a:latin typeface="Aptos" panose="020B0004020202020204" pitchFamily="34" charset="0"/>
                <a:ea typeface="SimSun" panose="02010600030101010101" pitchFamily="2" charset="-122"/>
                <a:cs typeface="Lucida Sans" panose="020B0602030504020204" pitchFamily="34" charset="0"/>
              </a:rPr>
              <a:t>(m)</a:t>
            </a:r>
            <a:endParaRPr lang="en-US" sz="1600" kern="150">
              <a:solidFill>
                <a:schemeClr val="bg1"/>
              </a:solidFill>
              <a:effectLst/>
              <a:latin typeface="Aptos" panose="020B0004020202020204" pitchFamily="34" charset="0"/>
              <a:ea typeface="SimSun" panose="02010600030101010101" pitchFamily="2" charset="-122"/>
              <a:cs typeface="Lucida Sans" panose="020B0602030504020204" pitchFamily="34" charset="0"/>
            </a:endParaRPr>
          </a:p>
        </p:txBody>
      </p:sp>
      <p:sp>
        <p:nvSpPr>
          <p:cNvPr id="9" name="TextBox 8">
            <a:extLst>
              <a:ext uri="{FF2B5EF4-FFF2-40B4-BE49-F238E27FC236}">
                <a16:creationId xmlns:a16="http://schemas.microsoft.com/office/drawing/2014/main" id="{2D9E4B42-0EC0-4B67-14FC-38D6AF22DCE2}"/>
              </a:ext>
            </a:extLst>
          </p:cNvPr>
          <p:cNvSpPr txBox="1"/>
          <p:nvPr/>
        </p:nvSpPr>
        <p:spPr>
          <a:xfrm>
            <a:off x="2424094" y="3131705"/>
            <a:ext cx="904690" cy="584775"/>
          </a:xfrm>
          <a:prstGeom prst="rect">
            <a:avLst/>
          </a:prstGeom>
          <a:noFill/>
        </p:spPr>
        <p:txBody>
          <a:bodyPr wrap="square">
            <a:spAutoFit/>
          </a:bodyPr>
          <a:lstStyle/>
          <a:p>
            <a:pPr marR="0" algn="ctr">
              <a:spcBef>
                <a:spcPts val="0"/>
              </a:spcBef>
              <a:spcAft>
                <a:spcPts val="0"/>
              </a:spcAft>
            </a:pPr>
            <a:r>
              <a:rPr lang="en-US" sz="1600" kern="150">
                <a:solidFill>
                  <a:schemeClr val="bg1"/>
                </a:solidFill>
                <a:latin typeface="Aptos" panose="020B0004020202020204" pitchFamily="34" charset="0"/>
                <a:ea typeface="SimSun" panose="02010600030101010101" pitchFamily="2" charset="-122"/>
                <a:cs typeface="Lucida Sans" panose="020B0602030504020204" pitchFamily="34" charset="0"/>
              </a:rPr>
              <a:t>resh </a:t>
            </a:r>
            <a:br>
              <a:rPr lang="en-US" sz="1600" kern="150">
                <a:solidFill>
                  <a:schemeClr val="bg1"/>
                </a:solidFill>
                <a:latin typeface="Aptos" panose="020B0004020202020204" pitchFamily="34" charset="0"/>
                <a:ea typeface="SimSun" panose="02010600030101010101" pitchFamily="2" charset="-122"/>
                <a:cs typeface="Lucida Sans" panose="020B0602030504020204" pitchFamily="34" charset="0"/>
              </a:rPr>
            </a:br>
            <a:r>
              <a:rPr lang="en-US" sz="1600" kern="150">
                <a:solidFill>
                  <a:schemeClr val="bg1"/>
                </a:solidFill>
                <a:latin typeface="Aptos" panose="020B0004020202020204" pitchFamily="34" charset="0"/>
                <a:ea typeface="SimSun" panose="02010600030101010101" pitchFamily="2" charset="-122"/>
                <a:cs typeface="Lucida Sans" panose="020B0602030504020204" pitchFamily="34" charset="0"/>
              </a:rPr>
              <a:t>(r)</a:t>
            </a:r>
            <a:endParaRPr lang="en-US" sz="1600" kern="150">
              <a:solidFill>
                <a:schemeClr val="bg1"/>
              </a:solidFill>
              <a:effectLst/>
              <a:latin typeface="Aptos" panose="020B0004020202020204" pitchFamily="34" charset="0"/>
              <a:ea typeface="SimSun" panose="02010600030101010101" pitchFamily="2" charset="-122"/>
              <a:cs typeface="Lucida Sans" panose="020B0602030504020204" pitchFamily="34" charset="0"/>
            </a:endParaRPr>
          </a:p>
        </p:txBody>
      </p:sp>
      <p:sp>
        <p:nvSpPr>
          <p:cNvPr id="10" name="TextBox 9">
            <a:extLst>
              <a:ext uri="{FF2B5EF4-FFF2-40B4-BE49-F238E27FC236}">
                <a16:creationId xmlns:a16="http://schemas.microsoft.com/office/drawing/2014/main" id="{3A9483F4-C442-9FDE-A8E8-23F2AC2C65FF}"/>
              </a:ext>
            </a:extLst>
          </p:cNvPr>
          <p:cNvSpPr txBox="1"/>
          <p:nvPr/>
        </p:nvSpPr>
        <p:spPr>
          <a:xfrm>
            <a:off x="97128" y="262959"/>
            <a:ext cx="4274716" cy="769441"/>
          </a:xfrm>
          <a:prstGeom prst="rect">
            <a:avLst/>
          </a:prstGeom>
          <a:noFill/>
        </p:spPr>
        <p:txBody>
          <a:bodyPr wrap="square">
            <a:spAutoFit/>
          </a:bodyPr>
          <a:lstStyle/>
          <a:p>
            <a:pPr algn="ctr"/>
            <a:r>
              <a:rPr lang="en-US" sz="4400" kern="150">
                <a:solidFill>
                  <a:schemeClr val="bg1"/>
                </a:solidFill>
                <a:latin typeface="Aptos" panose="020B0004020202020204" pitchFamily="34" charset="0"/>
                <a:ea typeface="SimSun" panose="02010600030101010101" pitchFamily="2" charset="-122"/>
              </a:rPr>
              <a:t>RUM</a:t>
            </a:r>
          </a:p>
        </p:txBody>
      </p:sp>
      <p:sp>
        <p:nvSpPr>
          <p:cNvPr id="11" name="TextBox 10">
            <a:extLst>
              <a:ext uri="{FF2B5EF4-FFF2-40B4-BE49-F238E27FC236}">
                <a16:creationId xmlns:a16="http://schemas.microsoft.com/office/drawing/2014/main" id="{EEF9858E-7621-0107-2879-1B0D8880296E}"/>
              </a:ext>
            </a:extLst>
          </p:cNvPr>
          <p:cNvSpPr txBox="1"/>
          <p:nvPr/>
        </p:nvSpPr>
        <p:spPr>
          <a:xfrm>
            <a:off x="-526974" y="1057881"/>
            <a:ext cx="5522920" cy="707886"/>
          </a:xfrm>
          <a:prstGeom prst="rect">
            <a:avLst/>
          </a:prstGeom>
          <a:noFill/>
        </p:spPr>
        <p:txBody>
          <a:bodyPr wrap="square">
            <a:spAutoFit/>
          </a:bodyPr>
          <a:lstStyle/>
          <a:p>
            <a:pPr algn="ctr"/>
            <a:r>
              <a:rPr lang="en-US" sz="4000" kern="150">
                <a:solidFill>
                  <a:schemeClr val="bg1"/>
                </a:solidFill>
                <a:latin typeface="Aptos" panose="020B0004020202020204" pitchFamily="34" charset="0"/>
                <a:ea typeface="SimSun" panose="02010600030101010101" pitchFamily="2" charset="-122"/>
              </a:rPr>
              <a:t>to lift up</a:t>
            </a:r>
          </a:p>
        </p:txBody>
      </p:sp>
      <p:cxnSp>
        <p:nvCxnSpPr>
          <p:cNvPr id="12" name="Straight Connector 11">
            <a:extLst>
              <a:ext uri="{FF2B5EF4-FFF2-40B4-BE49-F238E27FC236}">
                <a16:creationId xmlns:a16="http://schemas.microsoft.com/office/drawing/2014/main" id="{BF13A782-5C47-D1C6-1F8E-BF58E5D2314A}"/>
              </a:ext>
            </a:extLst>
          </p:cNvPr>
          <p:cNvCxnSpPr>
            <a:cxnSpLocks/>
          </p:cNvCxnSpPr>
          <p:nvPr/>
        </p:nvCxnSpPr>
        <p:spPr>
          <a:xfrm>
            <a:off x="834453" y="998114"/>
            <a:ext cx="2779253"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A3383697-F4AD-42BD-04E8-FD6A4A08CD05}"/>
              </a:ext>
            </a:extLst>
          </p:cNvPr>
          <p:cNvPicPr>
            <a:picLocks noChangeAspect="1"/>
          </p:cNvPicPr>
          <p:nvPr/>
        </p:nvPicPr>
        <p:blipFill>
          <a:blip r:embed="rId5"/>
          <a:srcRect t="1839" b="50187"/>
          <a:stretch/>
        </p:blipFill>
        <p:spPr>
          <a:xfrm>
            <a:off x="4632340" y="1111725"/>
            <a:ext cx="4198226" cy="1668796"/>
          </a:xfrm>
          <a:prstGeom prst="rect">
            <a:avLst/>
          </a:prstGeom>
        </p:spPr>
      </p:pic>
      <p:pic>
        <p:nvPicPr>
          <p:cNvPr id="16" name="Picture 15">
            <a:extLst>
              <a:ext uri="{FF2B5EF4-FFF2-40B4-BE49-F238E27FC236}">
                <a16:creationId xmlns:a16="http://schemas.microsoft.com/office/drawing/2014/main" id="{4D2D256E-BA95-7C25-A86B-25783F9C7A07}"/>
              </a:ext>
            </a:extLst>
          </p:cNvPr>
          <p:cNvPicPr>
            <a:picLocks noChangeAspect="1"/>
          </p:cNvPicPr>
          <p:nvPr/>
        </p:nvPicPr>
        <p:blipFill>
          <a:blip r:embed="rId6"/>
          <a:stretch>
            <a:fillRect/>
          </a:stretch>
        </p:blipFill>
        <p:spPr>
          <a:xfrm>
            <a:off x="4995946" y="647679"/>
            <a:ext cx="3198157" cy="434467"/>
          </a:xfrm>
          <a:prstGeom prst="rect">
            <a:avLst/>
          </a:prstGeom>
        </p:spPr>
      </p:pic>
      <p:pic>
        <p:nvPicPr>
          <p:cNvPr id="20" name="Picture 19">
            <a:extLst>
              <a:ext uri="{FF2B5EF4-FFF2-40B4-BE49-F238E27FC236}">
                <a16:creationId xmlns:a16="http://schemas.microsoft.com/office/drawing/2014/main" id="{F64EAA45-4A3D-8FE4-6769-EAA0955D2553}"/>
              </a:ext>
            </a:extLst>
          </p:cNvPr>
          <p:cNvPicPr>
            <a:picLocks noChangeAspect="1"/>
          </p:cNvPicPr>
          <p:nvPr/>
        </p:nvPicPr>
        <p:blipFill>
          <a:blip r:embed="rId7"/>
          <a:srcRect b="32810"/>
          <a:stretch/>
        </p:blipFill>
        <p:spPr>
          <a:xfrm>
            <a:off x="4709511" y="2834365"/>
            <a:ext cx="3009549" cy="1943375"/>
          </a:xfrm>
          <a:prstGeom prst="rect">
            <a:avLst/>
          </a:prstGeom>
        </p:spPr>
      </p:pic>
      <p:sp>
        <p:nvSpPr>
          <p:cNvPr id="5" name="TextBox 4">
            <a:extLst>
              <a:ext uri="{FF2B5EF4-FFF2-40B4-BE49-F238E27FC236}">
                <a16:creationId xmlns:a16="http://schemas.microsoft.com/office/drawing/2014/main" id="{073B1DF0-F4A5-F30D-C553-279723A64E13}"/>
              </a:ext>
            </a:extLst>
          </p:cNvPr>
          <p:cNvSpPr txBox="1"/>
          <p:nvPr/>
        </p:nvSpPr>
        <p:spPr>
          <a:xfrm>
            <a:off x="-470740" y="4478882"/>
            <a:ext cx="5522920" cy="307777"/>
          </a:xfrm>
          <a:prstGeom prst="rect">
            <a:avLst/>
          </a:prstGeom>
          <a:noFill/>
        </p:spPr>
        <p:txBody>
          <a:bodyPr wrap="square">
            <a:spAutoFit/>
          </a:bodyPr>
          <a:lstStyle/>
          <a:p>
            <a:pPr algn="ctr"/>
            <a:r>
              <a:rPr lang="en-US" sz="1400" i="1" kern="150">
                <a:solidFill>
                  <a:schemeClr val="bg1"/>
                </a:solidFill>
                <a:latin typeface="Aptos" panose="020B0004020202020204" pitchFamily="34" charset="0"/>
                <a:ea typeface="SimSun" panose="02010600030101010101" pitchFamily="2" charset="-122"/>
              </a:rPr>
              <a:t>Original Hebrew Spelling</a:t>
            </a:r>
          </a:p>
        </p:txBody>
      </p:sp>
    </p:spTree>
    <p:extLst>
      <p:ext uri="{BB962C8B-B14F-4D97-AF65-F5344CB8AC3E}">
        <p14:creationId xmlns:p14="http://schemas.microsoft.com/office/powerpoint/2010/main" val="26315521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E7169C-4522-AC03-2AE4-4E58BCFA0E39}"/>
            </a:ext>
          </a:extLst>
        </p:cNvPr>
        <p:cNvGrpSpPr/>
        <p:nvPr/>
      </p:nvGrpSpPr>
      <p:grpSpPr>
        <a:xfrm>
          <a:off x="0" y="0"/>
          <a:ext cx="0" cy="0"/>
          <a:chOff x="0" y="0"/>
          <a:chExt cx="0" cy="0"/>
        </a:xfrm>
      </p:grpSpPr>
      <p:pic>
        <p:nvPicPr>
          <p:cNvPr id="4" name="Picture 3" descr="A pocket watch on a chain&#10;&#10;Description automatically generated">
            <a:extLst>
              <a:ext uri="{FF2B5EF4-FFF2-40B4-BE49-F238E27FC236}">
                <a16:creationId xmlns:a16="http://schemas.microsoft.com/office/drawing/2014/main" id="{4CB228FC-6865-DAC3-D5AD-DE4DDA399FF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17874"/>
            <a:ext cx="9170551" cy="5125626"/>
          </a:xfrm>
          <a:prstGeom prst="rect">
            <a:avLst/>
          </a:prstGeom>
        </p:spPr>
      </p:pic>
      <p:sp>
        <p:nvSpPr>
          <p:cNvPr id="2" name="Rectangle 1">
            <a:extLst>
              <a:ext uri="{FF2B5EF4-FFF2-40B4-BE49-F238E27FC236}">
                <a16:creationId xmlns:a16="http://schemas.microsoft.com/office/drawing/2014/main" id="{05E3759B-6306-0632-FDA2-DAC9323918D2}"/>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DANIEL’S 2300 DAYS</a:t>
            </a:r>
          </a:p>
        </p:txBody>
      </p:sp>
      <p:sp>
        <p:nvSpPr>
          <p:cNvPr id="3" name="TextBox 2">
            <a:extLst>
              <a:ext uri="{FF2B5EF4-FFF2-40B4-BE49-F238E27FC236}">
                <a16:creationId xmlns:a16="http://schemas.microsoft.com/office/drawing/2014/main" id="{4DC4392E-7955-AAE1-82D7-3E381E6B369E}"/>
              </a:ext>
            </a:extLst>
          </p:cNvPr>
          <p:cNvSpPr txBox="1"/>
          <p:nvPr/>
        </p:nvSpPr>
        <p:spPr>
          <a:xfrm>
            <a:off x="1916213" y="1436786"/>
            <a:ext cx="5311575" cy="1754326"/>
          </a:xfrm>
          <a:prstGeom prst="rect">
            <a:avLst/>
          </a:prstGeom>
          <a:noFill/>
        </p:spPr>
        <p:txBody>
          <a:bodyPr wrap="square">
            <a:spAutoFit/>
          </a:bodyPr>
          <a:lstStyle/>
          <a:p>
            <a:pPr marL="0" marR="0">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“And it waxed great, even to the host of heaven; and it cast down some of the host and of the stars to the ground, and stamped upon them. Yea, he magnified himself even to the prince of the host, </a:t>
            </a:r>
            <a:r>
              <a:rPr lang="en-US" kern="50">
                <a:solidFill>
                  <a:schemeClr val="bg1">
                    <a:lumMod val="95000"/>
                  </a:schemeClr>
                </a:solidFill>
                <a:highlight>
                  <a:srgbClr val="990000"/>
                </a:highlight>
                <a:latin typeface="Aptos" panose="020B0004020202020204" pitchFamily="34" charset="0"/>
                <a:ea typeface="SimSun" panose="02010600030101010101" pitchFamily="2" charset="-122"/>
                <a:cs typeface="Calibri" panose="020F0502020204030204" pitchFamily="34" charset="0"/>
              </a:rPr>
              <a:t>and by him the daily sacrifice was </a:t>
            </a:r>
            <a:r>
              <a:rPr lang="en-US" kern="50">
                <a:solidFill>
                  <a:srgbClr val="990000"/>
                </a:solidFill>
                <a:highlight>
                  <a:srgbClr val="990000"/>
                </a:highlight>
                <a:latin typeface="Aptos" panose="020B0004020202020204" pitchFamily="34" charset="0"/>
                <a:ea typeface="SimSun" panose="02010600030101010101" pitchFamily="2" charset="-122"/>
                <a:cs typeface="Calibri" panose="020F0502020204030204" pitchFamily="34" charset="0"/>
              </a:rPr>
              <a:t>taken away,</a:t>
            </a:r>
            <a:r>
              <a:rPr lang="en-US" kern="50">
                <a:solidFill>
                  <a:srgbClr val="990000"/>
                </a:solidFill>
                <a:latin typeface="Aptos" panose="020B0004020202020204" pitchFamily="34" charset="0"/>
                <a:ea typeface="SimSun" panose="02010600030101010101" pitchFamily="2" charset="-122"/>
                <a:cs typeface="Calibri" panose="020F0502020204030204" pitchFamily="34" charset="0"/>
              </a:rPr>
              <a:t> </a:t>
            </a: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and the place of his sanctuary was cast down. “</a:t>
            </a:r>
          </a:p>
        </p:txBody>
      </p:sp>
      <p:sp>
        <p:nvSpPr>
          <p:cNvPr id="5" name="TextBox 4">
            <a:extLst>
              <a:ext uri="{FF2B5EF4-FFF2-40B4-BE49-F238E27FC236}">
                <a16:creationId xmlns:a16="http://schemas.microsoft.com/office/drawing/2014/main" id="{0E0D7DDE-736A-EBC9-FED1-8D06DF62C2CF}"/>
              </a:ext>
            </a:extLst>
          </p:cNvPr>
          <p:cNvSpPr txBox="1"/>
          <p:nvPr/>
        </p:nvSpPr>
        <p:spPr>
          <a:xfrm>
            <a:off x="5650588" y="3191112"/>
            <a:ext cx="2899350" cy="338554"/>
          </a:xfrm>
          <a:prstGeom prst="rect">
            <a:avLst/>
          </a:prstGeom>
          <a:noFill/>
        </p:spPr>
        <p:txBody>
          <a:bodyPr wrap="square">
            <a:spAutoFit/>
          </a:bodyPr>
          <a:lstStyle/>
          <a:p>
            <a:pPr marL="0" marR="0">
              <a:lnSpc>
                <a:spcPct val="100000"/>
              </a:lnSpc>
              <a:spcAft>
                <a:spcPts val="800"/>
              </a:spcAft>
            </a:pPr>
            <a:r>
              <a:rPr lang="en-US" sz="16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Daniel 8:10-11</a:t>
            </a:r>
          </a:p>
        </p:txBody>
      </p:sp>
      <p:sp>
        <p:nvSpPr>
          <p:cNvPr id="7" name="TextBox 6">
            <a:extLst>
              <a:ext uri="{FF2B5EF4-FFF2-40B4-BE49-F238E27FC236}">
                <a16:creationId xmlns:a16="http://schemas.microsoft.com/office/drawing/2014/main" id="{08F66526-F947-E610-3CAB-F32063A7FE8C}"/>
              </a:ext>
            </a:extLst>
          </p:cNvPr>
          <p:cNvSpPr txBox="1"/>
          <p:nvPr/>
        </p:nvSpPr>
        <p:spPr>
          <a:xfrm>
            <a:off x="3868001" y="2476084"/>
            <a:ext cx="4813842" cy="523220"/>
          </a:xfrm>
          <a:prstGeom prst="rect">
            <a:avLst/>
          </a:prstGeom>
          <a:noFill/>
        </p:spPr>
        <p:txBody>
          <a:bodyPr wrap="square">
            <a:spAutoFit/>
          </a:bodyPr>
          <a:lstStyle/>
          <a:p>
            <a:pPr marL="450215" marR="0">
              <a:spcBef>
                <a:spcPts val="0"/>
              </a:spcBef>
              <a:spcAft>
                <a:spcPts val="0"/>
              </a:spcAft>
            </a:pPr>
            <a:r>
              <a:rPr lang="he-IL" sz="2800" b="1" kern="150" spc="300">
                <a:solidFill>
                  <a:srgbClr val="FEF3EA"/>
                </a:solidFill>
                <a:latin typeface="OHFontBold" panose="02020603050405020304" pitchFamily="18" charset="0"/>
                <a:ea typeface="SimSun" panose="02010600030101010101" pitchFamily="2" charset="-122"/>
                <a:cs typeface="OHFontBold" panose="02020603050405020304" pitchFamily="18" charset="0"/>
              </a:rPr>
              <a:t>רם</a:t>
            </a:r>
            <a:endParaRPr lang="en-US" sz="2800" b="1" kern="150" spc="300">
              <a:solidFill>
                <a:srgbClr val="FEF3EA"/>
              </a:solidFill>
              <a:effectLst/>
              <a:latin typeface="OHFontBold" panose="02020603050405020304" pitchFamily="18" charset="0"/>
              <a:ea typeface="SimSun" panose="02010600030101010101" pitchFamily="2" charset="-122"/>
              <a:cs typeface="OHFontBold" panose="02020603050405020304" pitchFamily="18" charset="0"/>
            </a:endParaRPr>
          </a:p>
        </p:txBody>
      </p:sp>
    </p:spTree>
    <p:extLst>
      <p:ext uri="{BB962C8B-B14F-4D97-AF65-F5344CB8AC3E}">
        <p14:creationId xmlns:p14="http://schemas.microsoft.com/office/powerpoint/2010/main" val="36839939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99A1F-C568-B9B6-0E08-C13E15AF3196}"/>
            </a:ext>
          </a:extLst>
        </p:cNvPr>
        <p:cNvGrpSpPr/>
        <p:nvPr/>
      </p:nvGrpSpPr>
      <p:grpSpPr>
        <a:xfrm>
          <a:off x="0" y="0"/>
          <a:ext cx="0" cy="0"/>
          <a:chOff x="0" y="0"/>
          <a:chExt cx="0" cy="0"/>
        </a:xfrm>
      </p:grpSpPr>
      <p:pic>
        <p:nvPicPr>
          <p:cNvPr id="4" name="Picture 3" descr="A pocket watch on a chain&#10;&#10;Description automatically generated">
            <a:extLst>
              <a:ext uri="{FF2B5EF4-FFF2-40B4-BE49-F238E27FC236}">
                <a16:creationId xmlns:a16="http://schemas.microsoft.com/office/drawing/2014/main" id="{882E90D3-64C5-6ED6-E838-D4A6FFBE45B4}"/>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17874"/>
            <a:ext cx="9170551" cy="5125626"/>
          </a:xfrm>
          <a:prstGeom prst="rect">
            <a:avLst/>
          </a:prstGeom>
        </p:spPr>
      </p:pic>
      <p:sp>
        <p:nvSpPr>
          <p:cNvPr id="2" name="Rectangle 1">
            <a:extLst>
              <a:ext uri="{FF2B5EF4-FFF2-40B4-BE49-F238E27FC236}">
                <a16:creationId xmlns:a16="http://schemas.microsoft.com/office/drawing/2014/main" id="{2F4D1596-8577-7E1D-46B5-8AAC0BF16287}"/>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DANIEL’S 2300 DAYS</a:t>
            </a:r>
          </a:p>
        </p:txBody>
      </p:sp>
      <p:sp>
        <p:nvSpPr>
          <p:cNvPr id="3" name="TextBox 2">
            <a:extLst>
              <a:ext uri="{FF2B5EF4-FFF2-40B4-BE49-F238E27FC236}">
                <a16:creationId xmlns:a16="http://schemas.microsoft.com/office/drawing/2014/main" id="{EB5F6F49-AD8F-378B-2D68-6C474F6D5EAA}"/>
              </a:ext>
            </a:extLst>
          </p:cNvPr>
          <p:cNvSpPr txBox="1"/>
          <p:nvPr/>
        </p:nvSpPr>
        <p:spPr>
          <a:xfrm>
            <a:off x="1748572" y="1841916"/>
            <a:ext cx="5513288" cy="646331"/>
          </a:xfrm>
          <a:prstGeom prst="rect">
            <a:avLst/>
          </a:prstGeom>
          <a:noFill/>
        </p:spPr>
        <p:txBody>
          <a:bodyPr wrap="square">
            <a:spAutoFit/>
          </a:bodyPr>
          <a:lstStyle/>
          <a:p>
            <a:pPr marL="0" marR="0">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“And an host was given him against the daily sacrifice by reason of transgression”</a:t>
            </a:r>
          </a:p>
        </p:txBody>
      </p:sp>
      <p:sp>
        <p:nvSpPr>
          <p:cNvPr id="5" name="TextBox 4">
            <a:extLst>
              <a:ext uri="{FF2B5EF4-FFF2-40B4-BE49-F238E27FC236}">
                <a16:creationId xmlns:a16="http://schemas.microsoft.com/office/drawing/2014/main" id="{20031F8A-A605-15F3-BEE1-779B3AA7937E}"/>
              </a:ext>
            </a:extLst>
          </p:cNvPr>
          <p:cNvSpPr txBox="1"/>
          <p:nvPr/>
        </p:nvSpPr>
        <p:spPr>
          <a:xfrm>
            <a:off x="5886808" y="2784320"/>
            <a:ext cx="2899350" cy="338554"/>
          </a:xfrm>
          <a:prstGeom prst="rect">
            <a:avLst/>
          </a:prstGeom>
          <a:noFill/>
        </p:spPr>
        <p:txBody>
          <a:bodyPr wrap="square">
            <a:spAutoFit/>
          </a:bodyPr>
          <a:lstStyle/>
          <a:p>
            <a:pPr marL="0" marR="0">
              <a:lnSpc>
                <a:spcPct val="100000"/>
              </a:lnSpc>
              <a:spcAft>
                <a:spcPts val="800"/>
              </a:spcAft>
            </a:pPr>
            <a:r>
              <a:rPr lang="en-US" sz="16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Daniel 8:12</a:t>
            </a:r>
          </a:p>
        </p:txBody>
      </p:sp>
    </p:spTree>
    <p:extLst>
      <p:ext uri="{BB962C8B-B14F-4D97-AF65-F5344CB8AC3E}">
        <p14:creationId xmlns:p14="http://schemas.microsoft.com/office/powerpoint/2010/main" val="8386884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45896-31BF-4109-621F-D66FCF0F675C}"/>
            </a:ext>
          </a:extLst>
        </p:cNvPr>
        <p:cNvGrpSpPr/>
        <p:nvPr/>
      </p:nvGrpSpPr>
      <p:grpSpPr>
        <a:xfrm>
          <a:off x="0" y="0"/>
          <a:ext cx="0" cy="0"/>
          <a:chOff x="0" y="0"/>
          <a:chExt cx="0" cy="0"/>
        </a:xfrm>
      </p:grpSpPr>
      <p:pic>
        <p:nvPicPr>
          <p:cNvPr id="4" name="Picture 3" descr="A pocket watch on a chain&#10;&#10;Description automatically generated">
            <a:extLst>
              <a:ext uri="{FF2B5EF4-FFF2-40B4-BE49-F238E27FC236}">
                <a16:creationId xmlns:a16="http://schemas.microsoft.com/office/drawing/2014/main" id="{0DCF2AAF-1F3B-BA4B-8708-EF4CA6BBC19E}"/>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17874"/>
            <a:ext cx="9170551" cy="5125626"/>
          </a:xfrm>
          <a:prstGeom prst="rect">
            <a:avLst/>
          </a:prstGeom>
        </p:spPr>
      </p:pic>
      <p:sp>
        <p:nvSpPr>
          <p:cNvPr id="2" name="Rectangle 1">
            <a:extLst>
              <a:ext uri="{FF2B5EF4-FFF2-40B4-BE49-F238E27FC236}">
                <a16:creationId xmlns:a16="http://schemas.microsoft.com/office/drawing/2014/main" id="{AFA68D8B-5364-B400-4766-9105F9A88EE6}"/>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DANIEL’S 2300 DAYS</a:t>
            </a:r>
          </a:p>
        </p:txBody>
      </p:sp>
      <p:sp>
        <p:nvSpPr>
          <p:cNvPr id="3" name="TextBox 2">
            <a:extLst>
              <a:ext uri="{FF2B5EF4-FFF2-40B4-BE49-F238E27FC236}">
                <a16:creationId xmlns:a16="http://schemas.microsoft.com/office/drawing/2014/main" id="{F2978E4F-CC4A-5D22-644D-8BB637AEE02A}"/>
              </a:ext>
            </a:extLst>
          </p:cNvPr>
          <p:cNvSpPr txBox="1"/>
          <p:nvPr/>
        </p:nvSpPr>
        <p:spPr>
          <a:xfrm>
            <a:off x="1748572" y="1841916"/>
            <a:ext cx="5513288" cy="646331"/>
          </a:xfrm>
          <a:prstGeom prst="rect">
            <a:avLst/>
          </a:prstGeom>
          <a:noFill/>
        </p:spPr>
        <p:txBody>
          <a:bodyPr wrap="square">
            <a:spAutoFit/>
          </a:bodyPr>
          <a:lstStyle/>
          <a:p>
            <a:pPr marL="0" marR="0">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“And an host was given him </a:t>
            </a:r>
            <a:r>
              <a:rPr lang="en-US" kern="50">
                <a:solidFill>
                  <a:schemeClr val="bg1">
                    <a:lumMod val="95000"/>
                  </a:schemeClr>
                </a:solidFill>
                <a:highlight>
                  <a:srgbClr val="990000"/>
                </a:highlight>
                <a:latin typeface="Aptos" panose="020B0004020202020204" pitchFamily="34" charset="0"/>
                <a:ea typeface="SimSun" panose="02010600030101010101" pitchFamily="2" charset="-122"/>
                <a:cs typeface="Calibri" panose="020F0502020204030204" pitchFamily="34" charset="0"/>
              </a:rPr>
              <a:t>against the daily sacrifice </a:t>
            </a: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by reason of transgression”</a:t>
            </a:r>
          </a:p>
        </p:txBody>
      </p:sp>
      <p:sp>
        <p:nvSpPr>
          <p:cNvPr id="5" name="TextBox 4">
            <a:extLst>
              <a:ext uri="{FF2B5EF4-FFF2-40B4-BE49-F238E27FC236}">
                <a16:creationId xmlns:a16="http://schemas.microsoft.com/office/drawing/2014/main" id="{824EF93C-F887-BC6F-E9CD-F6BE7AE77522}"/>
              </a:ext>
            </a:extLst>
          </p:cNvPr>
          <p:cNvSpPr txBox="1"/>
          <p:nvPr/>
        </p:nvSpPr>
        <p:spPr>
          <a:xfrm>
            <a:off x="5886808" y="2784320"/>
            <a:ext cx="2899350" cy="338554"/>
          </a:xfrm>
          <a:prstGeom prst="rect">
            <a:avLst/>
          </a:prstGeom>
          <a:noFill/>
        </p:spPr>
        <p:txBody>
          <a:bodyPr wrap="square">
            <a:spAutoFit/>
          </a:bodyPr>
          <a:lstStyle/>
          <a:p>
            <a:pPr marL="0" marR="0">
              <a:lnSpc>
                <a:spcPct val="100000"/>
              </a:lnSpc>
              <a:spcAft>
                <a:spcPts val="800"/>
              </a:spcAft>
            </a:pPr>
            <a:r>
              <a:rPr lang="en-US" sz="16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Daniel 8:12</a:t>
            </a:r>
          </a:p>
        </p:txBody>
      </p:sp>
    </p:spTree>
    <p:extLst>
      <p:ext uri="{BB962C8B-B14F-4D97-AF65-F5344CB8AC3E}">
        <p14:creationId xmlns:p14="http://schemas.microsoft.com/office/powerpoint/2010/main" val="5814824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6AAE6-1241-149F-60B8-17977E634E4F}"/>
            </a:ext>
          </a:extLst>
        </p:cNvPr>
        <p:cNvGrpSpPr/>
        <p:nvPr/>
      </p:nvGrpSpPr>
      <p:grpSpPr>
        <a:xfrm>
          <a:off x="0" y="0"/>
          <a:ext cx="0" cy="0"/>
          <a:chOff x="0" y="0"/>
          <a:chExt cx="0" cy="0"/>
        </a:xfrm>
      </p:grpSpPr>
      <p:pic>
        <p:nvPicPr>
          <p:cNvPr id="4" name="Picture 3" descr="A pocket watch on a chain&#10;&#10;Description automatically generated">
            <a:extLst>
              <a:ext uri="{FF2B5EF4-FFF2-40B4-BE49-F238E27FC236}">
                <a16:creationId xmlns:a16="http://schemas.microsoft.com/office/drawing/2014/main" id="{2A84C9C8-33DB-7AB3-DF5E-B8EC559410F4}"/>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17874"/>
            <a:ext cx="9170551" cy="5125626"/>
          </a:xfrm>
          <a:prstGeom prst="rect">
            <a:avLst/>
          </a:prstGeom>
        </p:spPr>
      </p:pic>
      <p:sp>
        <p:nvSpPr>
          <p:cNvPr id="2" name="Rectangle 1">
            <a:extLst>
              <a:ext uri="{FF2B5EF4-FFF2-40B4-BE49-F238E27FC236}">
                <a16:creationId xmlns:a16="http://schemas.microsoft.com/office/drawing/2014/main" id="{DED67F0D-1D1F-BD76-A3E7-3A26006DDD07}"/>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DANIEL’S 2300 DAYS</a:t>
            </a:r>
          </a:p>
        </p:txBody>
      </p:sp>
      <p:sp>
        <p:nvSpPr>
          <p:cNvPr id="3" name="TextBox 2">
            <a:extLst>
              <a:ext uri="{FF2B5EF4-FFF2-40B4-BE49-F238E27FC236}">
                <a16:creationId xmlns:a16="http://schemas.microsoft.com/office/drawing/2014/main" id="{A5E5FC50-D843-7B1A-9DF8-592CD3273FEE}"/>
              </a:ext>
            </a:extLst>
          </p:cNvPr>
          <p:cNvSpPr txBox="1"/>
          <p:nvPr/>
        </p:nvSpPr>
        <p:spPr>
          <a:xfrm>
            <a:off x="1748572" y="1841916"/>
            <a:ext cx="5513288" cy="646331"/>
          </a:xfrm>
          <a:prstGeom prst="rect">
            <a:avLst/>
          </a:prstGeom>
          <a:noFill/>
        </p:spPr>
        <p:txBody>
          <a:bodyPr wrap="square">
            <a:spAutoFit/>
          </a:bodyPr>
          <a:lstStyle/>
          <a:p>
            <a:pPr marL="0" marR="0">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“And an host was given him </a:t>
            </a:r>
            <a:r>
              <a:rPr lang="en-US" kern="50">
                <a:solidFill>
                  <a:srgbClr val="990000"/>
                </a:solidFill>
                <a:highlight>
                  <a:srgbClr val="990000"/>
                </a:highlight>
                <a:latin typeface="Aptos" panose="020B0004020202020204" pitchFamily="34" charset="0"/>
                <a:ea typeface="SimSun" panose="02010600030101010101" pitchFamily="2" charset="-122"/>
                <a:cs typeface="Calibri" panose="020F0502020204030204" pitchFamily="34" charset="0"/>
              </a:rPr>
              <a:t>against</a:t>
            </a:r>
            <a:r>
              <a:rPr lang="en-US" kern="50">
                <a:solidFill>
                  <a:schemeClr val="bg1">
                    <a:lumMod val="95000"/>
                  </a:schemeClr>
                </a:solidFill>
                <a:highlight>
                  <a:srgbClr val="990000"/>
                </a:highlight>
                <a:latin typeface="Aptos" panose="020B0004020202020204" pitchFamily="34" charset="0"/>
                <a:ea typeface="SimSun" panose="02010600030101010101" pitchFamily="2" charset="-122"/>
                <a:cs typeface="Calibri" panose="020F0502020204030204" pitchFamily="34" charset="0"/>
              </a:rPr>
              <a:t> the daily sacrifice </a:t>
            </a: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by reason of transgression”</a:t>
            </a:r>
          </a:p>
        </p:txBody>
      </p:sp>
      <p:sp>
        <p:nvSpPr>
          <p:cNvPr id="5" name="TextBox 4">
            <a:extLst>
              <a:ext uri="{FF2B5EF4-FFF2-40B4-BE49-F238E27FC236}">
                <a16:creationId xmlns:a16="http://schemas.microsoft.com/office/drawing/2014/main" id="{A7146F1E-CBCD-F1A2-4F08-97EDFC193E47}"/>
              </a:ext>
            </a:extLst>
          </p:cNvPr>
          <p:cNvSpPr txBox="1"/>
          <p:nvPr/>
        </p:nvSpPr>
        <p:spPr>
          <a:xfrm>
            <a:off x="5886808" y="2784320"/>
            <a:ext cx="2899350" cy="338554"/>
          </a:xfrm>
          <a:prstGeom prst="rect">
            <a:avLst/>
          </a:prstGeom>
          <a:noFill/>
        </p:spPr>
        <p:txBody>
          <a:bodyPr wrap="square">
            <a:spAutoFit/>
          </a:bodyPr>
          <a:lstStyle/>
          <a:p>
            <a:pPr marL="0" marR="0">
              <a:lnSpc>
                <a:spcPct val="100000"/>
              </a:lnSpc>
              <a:spcAft>
                <a:spcPts val="800"/>
              </a:spcAft>
            </a:pPr>
            <a:r>
              <a:rPr lang="en-US" sz="16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Daniel 8:12</a:t>
            </a:r>
          </a:p>
        </p:txBody>
      </p:sp>
    </p:spTree>
    <p:extLst>
      <p:ext uri="{BB962C8B-B14F-4D97-AF65-F5344CB8AC3E}">
        <p14:creationId xmlns:p14="http://schemas.microsoft.com/office/powerpoint/2010/main" val="1615806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33E8A-A3BF-AE6E-20D9-F03254EE3833}"/>
            </a:ext>
          </a:extLst>
        </p:cNvPr>
        <p:cNvGrpSpPr/>
        <p:nvPr/>
      </p:nvGrpSpPr>
      <p:grpSpPr>
        <a:xfrm>
          <a:off x="0" y="0"/>
          <a:ext cx="0" cy="0"/>
          <a:chOff x="0" y="0"/>
          <a:chExt cx="0" cy="0"/>
        </a:xfrm>
      </p:grpSpPr>
      <p:pic>
        <p:nvPicPr>
          <p:cNvPr id="4" name="Picture 3" descr="A pocket watch on a chain&#10;&#10;Description automatically generated">
            <a:extLst>
              <a:ext uri="{FF2B5EF4-FFF2-40B4-BE49-F238E27FC236}">
                <a16:creationId xmlns:a16="http://schemas.microsoft.com/office/drawing/2014/main" id="{2313B47A-0A8A-2ABA-4416-7C347CE0849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17874"/>
            <a:ext cx="9170551" cy="5125626"/>
          </a:xfrm>
          <a:prstGeom prst="rect">
            <a:avLst/>
          </a:prstGeom>
        </p:spPr>
      </p:pic>
      <p:sp>
        <p:nvSpPr>
          <p:cNvPr id="2" name="Rectangle 1">
            <a:extLst>
              <a:ext uri="{FF2B5EF4-FFF2-40B4-BE49-F238E27FC236}">
                <a16:creationId xmlns:a16="http://schemas.microsoft.com/office/drawing/2014/main" id="{4E896421-C399-C31F-E643-190E425796BA}"/>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DANIEL’S 2300 DAYS</a:t>
            </a:r>
          </a:p>
        </p:txBody>
      </p:sp>
      <p:sp>
        <p:nvSpPr>
          <p:cNvPr id="3" name="TextBox 2">
            <a:extLst>
              <a:ext uri="{FF2B5EF4-FFF2-40B4-BE49-F238E27FC236}">
                <a16:creationId xmlns:a16="http://schemas.microsoft.com/office/drawing/2014/main" id="{E422EF54-CB7E-6518-16A0-86E019757A3D}"/>
              </a:ext>
            </a:extLst>
          </p:cNvPr>
          <p:cNvSpPr txBox="1"/>
          <p:nvPr/>
        </p:nvSpPr>
        <p:spPr>
          <a:xfrm>
            <a:off x="1748572" y="1841916"/>
            <a:ext cx="5513288" cy="646331"/>
          </a:xfrm>
          <a:prstGeom prst="rect">
            <a:avLst/>
          </a:prstGeom>
          <a:noFill/>
        </p:spPr>
        <p:txBody>
          <a:bodyPr wrap="square">
            <a:spAutoFit/>
          </a:bodyPr>
          <a:lstStyle/>
          <a:p>
            <a:pPr marL="0" marR="0">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“And an host was given him </a:t>
            </a:r>
            <a:r>
              <a:rPr lang="en-US" kern="50">
                <a:solidFill>
                  <a:srgbClr val="990000"/>
                </a:solidFill>
                <a:highlight>
                  <a:srgbClr val="990000"/>
                </a:highlight>
                <a:latin typeface="Aptos" panose="020B0004020202020204" pitchFamily="34" charset="0"/>
                <a:ea typeface="SimSun" panose="02010600030101010101" pitchFamily="2" charset="-122"/>
                <a:cs typeface="Calibri" panose="020F0502020204030204" pitchFamily="34" charset="0"/>
              </a:rPr>
              <a:t>against</a:t>
            </a:r>
            <a:r>
              <a:rPr lang="en-US" kern="50">
                <a:solidFill>
                  <a:schemeClr val="bg1">
                    <a:lumMod val="95000"/>
                  </a:schemeClr>
                </a:solidFill>
                <a:highlight>
                  <a:srgbClr val="990000"/>
                </a:highlight>
                <a:latin typeface="Aptos" panose="020B0004020202020204" pitchFamily="34" charset="0"/>
                <a:ea typeface="SimSun" panose="02010600030101010101" pitchFamily="2" charset="-122"/>
                <a:cs typeface="Calibri" panose="020F0502020204030204" pitchFamily="34" charset="0"/>
              </a:rPr>
              <a:t> the daily sacrifice </a:t>
            </a: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by reason of transgression”</a:t>
            </a:r>
          </a:p>
        </p:txBody>
      </p:sp>
      <p:sp>
        <p:nvSpPr>
          <p:cNvPr id="5" name="TextBox 4">
            <a:extLst>
              <a:ext uri="{FF2B5EF4-FFF2-40B4-BE49-F238E27FC236}">
                <a16:creationId xmlns:a16="http://schemas.microsoft.com/office/drawing/2014/main" id="{52D2877C-15EB-3510-4BF4-B84E4C801F95}"/>
              </a:ext>
            </a:extLst>
          </p:cNvPr>
          <p:cNvSpPr txBox="1"/>
          <p:nvPr/>
        </p:nvSpPr>
        <p:spPr>
          <a:xfrm>
            <a:off x="5886808" y="2784320"/>
            <a:ext cx="2899350" cy="338554"/>
          </a:xfrm>
          <a:prstGeom prst="rect">
            <a:avLst/>
          </a:prstGeom>
          <a:noFill/>
        </p:spPr>
        <p:txBody>
          <a:bodyPr wrap="square">
            <a:spAutoFit/>
          </a:bodyPr>
          <a:lstStyle/>
          <a:p>
            <a:pPr marL="0" marR="0">
              <a:lnSpc>
                <a:spcPct val="100000"/>
              </a:lnSpc>
              <a:spcAft>
                <a:spcPts val="800"/>
              </a:spcAft>
            </a:pPr>
            <a:r>
              <a:rPr lang="en-US" sz="16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Daniel 8:12</a:t>
            </a:r>
          </a:p>
        </p:txBody>
      </p:sp>
      <p:sp>
        <p:nvSpPr>
          <p:cNvPr id="6" name="TextBox 5">
            <a:extLst>
              <a:ext uri="{FF2B5EF4-FFF2-40B4-BE49-F238E27FC236}">
                <a16:creationId xmlns:a16="http://schemas.microsoft.com/office/drawing/2014/main" id="{3E61483A-3B9F-2DC4-A3CD-250E9BC08114}"/>
              </a:ext>
            </a:extLst>
          </p:cNvPr>
          <p:cNvSpPr txBox="1"/>
          <p:nvPr/>
        </p:nvSpPr>
        <p:spPr>
          <a:xfrm>
            <a:off x="4077074" y="1783356"/>
            <a:ext cx="4813842" cy="523220"/>
          </a:xfrm>
          <a:prstGeom prst="rect">
            <a:avLst/>
          </a:prstGeom>
          <a:noFill/>
        </p:spPr>
        <p:txBody>
          <a:bodyPr wrap="square">
            <a:spAutoFit/>
          </a:bodyPr>
          <a:lstStyle/>
          <a:p>
            <a:pPr marL="450215" marR="0">
              <a:spcBef>
                <a:spcPts val="0"/>
              </a:spcBef>
              <a:spcAft>
                <a:spcPts val="0"/>
              </a:spcAft>
            </a:pPr>
            <a:r>
              <a:rPr lang="he-IL" sz="2800" b="1" kern="150" spc="300">
                <a:solidFill>
                  <a:srgbClr val="FEF3EA"/>
                </a:solidFill>
                <a:latin typeface="OHFontBold" panose="02020603050405020304" pitchFamily="18" charset="0"/>
                <a:ea typeface="SimSun" panose="02010600030101010101" pitchFamily="2" charset="-122"/>
                <a:cs typeface="OHFontBold" panose="02020603050405020304" pitchFamily="18" charset="0"/>
              </a:rPr>
              <a:t>על</a:t>
            </a:r>
            <a:endParaRPr lang="en-US" sz="2800" b="1" kern="150" spc="300">
              <a:solidFill>
                <a:srgbClr val="FEF3EA"/>
              </a:solidFill>
              <a:effectLst/>
              <a:latin typeface="OHFontBold" panose="02020603050405020304" pitchFamily="18" charset="0"/>
              <a:ea typeface="SimSun" panose="02010600030101010101" pitchFamily="2" charset="-122"/>
              <a:cs typeface="OHFontBold" panose="02020603050405020304" pitchFamily="18" charset="0"/>
            </a:endParaRPr>
          </a:p>
        </p:txBody>
      </p:sp>
    </p:spTree>
    <p:extLst>
      <p:ext uri="{BB962C8B-B14F-4D97-AF65-F5344CB8AC3E}">
        <p14:creationId xmlns:p14="http://schemas.microsoft.com/office/powerpoint/2010/main" val="24849695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A71EB-1783-989D-4228-2B872FB3A324}"/>
            </a:ext>
          </a:extLst>
        </p:cNvPr>
        <p:cNvGrpSpPr/>
        <p:nvPr/>
      </p:nvGrpSpPr>
      <p:grpSpPr>
        <a:xfrm>
          <a:off x="0" y="0"/>
          <a:ext cx="0" cy="0"/>
          <a:chOff x="0" y="0"/>
          <a:chExt cx="0" cy="0"/>
        </a:xfrm>
      </p:grpSpPr>
      <p:pic>
        <p:nvPicPr>
          <p:cNvPr id="4" name="Picture 3" descr="A pocket watch on a chain&#10;&#10;Description automatically generated">
            <a:extLst>
              <a:ext uri="{FF2B5EF4-FFF2-40B4-BE49-F238E27FC236}">
                <a16:creationId xmlns:a16="http://schemas.microsoft.com/office/drawing/2014/main" id="{9D9E1E8F-A17B-0AE6-26D3-16140F87B684}"/>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17874"/>
            <a:ext cx="9170551" cy="5125626"/>
          </a:xfrm>
          <a:prstGeom prst="rect">
            <a:avLst/>
          </a:prstGeom>
        </p:spPr>
      </p:pic>
      <p:sp>
        <p:nvSpPr>
          <p:cNvPr id="2" name="Rectangle 1">
            <a:extLst>
              <a:ext uri="{FF2B5EF4-FFF2-40B4-BE49-F238E27FC236}">
                <a16:creationId xmlns:a16="http://schemas.microsoft.com/office/drawing/2014/main" id="{834B5751-3293-8500-0F2D-2376388B9A2B}"/>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DANIEL’S 2300 DAYS</a:t>
            </a:r>
          </a:p>
        </p:txBody>
      </p:sp>
      <p:sp>
        <p:nvSpPr>
          <p:cNvPr id="3" name="TextBox 2">
            <a:extLst>
              <a:ext uri="{FF2B5EF4-FFF2-40B4-BE49-F238E27FC236}">
                <a16:creationId xmlns:a16="http://schemas.microsoft.com/office/drawing/2014/main" id="{E77C80DD-E584-FB91-08F7-7680086999FD}"/>
              </a:ext>
            </a:extLst>
          </p:cNvPr>
          <p:cNvSpPr txBox="1"/>
          <p:nvPr/>
        </p:nvSpPr>
        <p:spPr>
          <a:xfrm>
            <a:off x="1748572" y="1841916"/>
            <a:ext cx="5513288" cy="923330"/>
          </a:xfrm>
          <a:prstGeom prst="rect">
            <a:avLst/>
          </a:prstGeom>
          <a:noFill/>
        </p:spPr>
        <p:txBody>
          <a:bodyPr wrap="square">
            <a:spAutoFit/>
          </a:bodyPr>
          <a:lstStyle/>
          <a:p>
            <a:pPr marL="0" marR="0">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“And an host was given him </a:t>
            </a:r>
            <a:r>
              <a:rPr lang="he-IL"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a:t>
            </a: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the daily sacrifice by reason of transgression and it cast down the truth to the ground; and it practised, and prospered.”</a:t>
            </a:r>
          </a:p>
        </p:txBody>
      </p:sp>
      <p:sp>
        <p:nvSpPr>
          <p:cNvPr id="5" name="TextBox 4">
            <a:extLst>
              <a:ext uri="{FF2B5EF4-FFF2-40B4-BE49-F238E27FC236}">
                <a16:creationId xmlns:a16="http://schemas.microsoft.com/office/drawing/2014/main" id="{A67D8D99-D2D8-54DE-38E7-C7F6A18744DB}"/>
              </a:ext>
            </a:extLst>
          </p:cNvPr>
          <p:cNvSpPr txBox="1"/>
          <p:nvPr/>
        </p:nvSpPr>
        <p:spPr>
          <a:xfrm>
            <a:off x="5886808" y="2784320"/>
            <a:ext cx="2899350" cy="338554"/>
          </a:xfrm>
          <a:prstGeom prst="rect">
            <a:avLst/>
          </a:prstGeom>
          <a:noFill/>
        </p:spPr>
        <p:txBody>
          <a:bodyPr wrap="square">
            <a:spAutoFit/>
          </a:bodyPr>
          <a:lstStyle/>
          <a:p>
            <a:pPr marL="0" marR="0">
              <a:lnSpc>
                <a:spcPct val="100000"/>
              </a:lnSpc>
              <a:spcAft>
                <a:spcPts val="800"/>
              </a:spcAft>
            </a:pPr>
            <a:r>
              <a:rPr lang="en-US" sz="16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Daniel 8:12</a:t>
            </a:r>
          </a:p>
        </p:txBody>
      </p:sp>
      <p:sp>
        <p:nvSpPr>
          <p:cNvPr id="6" name="TextBox 5">
            <a:extLst>
              <a:ext uri="{FF2B5EF4-FFF2-40B4-BE49-F238E27FC236}">
                <a16:creationId xmlns:a16="http://schemas.microsoft.com/office/drawing/2014/main" id="{C033C144-662A-94A6-E089-C56D7A1AB822}"/>
              </a:ext>
            </a:extLst>
          </p:cNvPr>
          <p:cNvSpPr txBox="1"/>
          <p:nvPr/>
        </p:nvSpPr>
        <p:spPr>
          <a:xfrm>
            <a:off x="4064374" y="1780361"/>
            <a:ext cx="4813842" cy="523220"/>
          </a:xfrm>
          <a:prstGeom prst="rect">
            <a:avLst/>
          </a:prstGeom>
          <a:noFill/>
        </p:spPr>
        <p:txBody>
          <a:bodyPr wrap="square">
            <a:spAutoFit/>
          </a:bodyPr>
          <a:lstStyle/>
          <a:p>
            <a:pPr marL="450215" marR="0">
              <a:spcBef>
                <a:spcPts val="0"/>
              </a:spcBef>
              <a:spcAft>
                <a:spcPts val="0"/>
              </a:spcAft>
            </a:pPr>
            <a:r>
              <a:rPr lang="he-IL" sz="2800" kern="150">
                <a:solidFill>
                  <a:srgbClr val="FEF3EA"/>
                </a:solidFill>
                <a:latin typeface="OHFontBold" panose="02020603050405020304" pitchFamily="18" charset="0"/>
                <a:ea typeface="SimSun" panose="02010600030101010101" pitchFamily="2" charset="-122"/>
                <a:cs typeface="OHFontBold" panose="02020603050405020304" pitchFamily="18" charset="0"/>
              </a:rPr>
              <a:t>על</a:t>
            </a:r>
            <a:endParaRPr lang="en-US" sz="2800" kern="150">
              <a:solidFill>
                <a:srgbClr val="FEF3EA"/>
              </a:solidFill>
              <a:effectLst/>
              <a:latin typeface="OHFontBold" panose="02020603050405020304" pitchFamily="18" charset="0"/>
              <a:ea typeface="SimSun" panose="02010600030101010101" pitchFamily="2" charset="-122"/>
              <a:cs typeface="OHFontBold" panose="02020603050405020304" pitchFamily="18" charset="0"/>
            </a:endParaRPr>
          </a:p>
        </p:txBody>
      </p:sp>
    </p:spTree>
    <p:extLst>
      <p:ext uri="{BB962C8B-B14F-4D97-AF65-F5344CB8AC3E}">
        <p14:creationId xmlns:p14="http://schemas.microsoft.com/office/powerpoint/2010/main" val="24390289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3618C-BCC5-1550-EE61-3D9772F48F67}"/>
            </a:ext>
          </a:extLst>
        </p:cNvPr>
        <p:cNvGrpSpPr/>
        <p:nvPr/>
      </p:nvGrpSpPr>
      <p:grpSpPr>
        <a:xfrm>
          <a:off x="0" y="0"/>
          <a:ext cx="0" cy="0"/>
          <a:chOff x="0" y="0"/>
          <a:chExt cx="0" cy="0"/>
        </a:xfrm>
      </p:grpSpPr>
      <p:pic>
        <p:nvPicPr>
          <p:cNvPr id="4" name="Picture 3" descr="A pocket watch on a chain&#10;&#10;Description automatically generated">
            <a:extLst>
              <a:ext uri="{FF2B5EF4-FFF2-40B4-BE49-F238E27FC236}">
                <a16:creationId xmlns:a16="http://schemas.microsoft.com/office/drawing/2014/main" id="{F1133038-4BE0-EA75-34FA-605098C4B766}"/>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17874"/>
            <a:ext cx="9170551" cy="5125626"/>
          </a:xfrm>
          <a:prstGeom prst="rect">
            <a:avLst/>
          </a:prstGeom>
        </p:spPr>
      </p:pic>
      <p:sp>
        <p:nvSpPr>
          <p:cNvPr id="2" name="Rectangle 1">
            <a:extLst>
              <a:ext uri="{FF2B5EF4-FFF2-40B4-BE49-F238E27FC236}">
                <a16:creationId xmlns:a16="http://schemas.microsoft.com/office/drawing/2014/main" id="{996D47D6-0210-3461-2132-5A545F030FB3}"/>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DANIEL’S 2300 DAYS</a:t>
            </a:r>
          </a:p>
        </p:txBody>
      </p:sp>
      <p:sp>
        <p:nvSpPr>
          <p:cNvPr id="3" name="TextBox 2">
            <a:extLst>
              <a:ext uri="{FF2B5EF4-FFF2-40B4-BE49-F238E27FC236}">
                <a16:creationId xmlns:a16="http://schemas.microsoft.com/office/drawing/2014/main" id="{DC8E0DBD-270B-2D84-28D5-DD4DEB5708BC}"/>
              </a:ext>
            </a:extLst>
          </p:cNvPr>
          <p:cNvSpPr txBox="1"/>
          <p:nvPr/>
        </p:nvSpPr>
        <p:spPr>
          <a:xfrm>
            <a:off x="1939072" y="1819056"/>
            <a:ext cx="5513288" cy="1200329"/>
          </a:xfrm>
          <a:prstGeom prst="rect">
            <a:avLst/>
          </a:prstGeom>
          <a:noFill/>
        </p:spPr>
        <p:txBody>
          <a:bodyPr wrap="square">
            <a:spAutoFit/>
          </a:bodyPr>
          <a:lstStyle/>
          <a:p>
            <a:pPr marL="0" marR="0">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“And his power shall be mighty, but not by his own power: and he shall destroy wonderfully, and shall prosper, and practise, and shall destroy the mighty and the holy people.”</a:t>
            </a:r>
          </a:p>
        </p:txBody>
      </p:sp>
      <p:sp>
        <p:nvSpPr>
          <p:cNvPr id="5" name="TextBox 4">
            <a:extLst>
              <a:ext uri="{FF2B5EF4-FFF2-40B4-BE49-F238E27FC236}">
                <a16:creationId xmlns:a16="http://schemas.microsoft.com/office/drawing/2014/main" id="{E8E24CED-0FBC-EF0D-CF51-11048A802021}"/>
              </a:ext>
            </a:extLst>
          </p:cNvPr>
          <p:cNvSpPr txBox="1"/>
          <p:nvPr/>
        </p:nvSpPr>
        <p:spPr>
          <a:xfrm>
            <a:off x="5719168" y="3104360"/>
            <a:ext cx="2899350" cy="338554"/>
          </a:xfrm>
          <a:prstGeom prst="rect">
            <a:avLst/>
          </a:prstGeom>
          <a:noFill/>
        </p:spPr>
        <p:txBody>
          <a:bodyPr wrap="square">
            <a:spAutoFit/>
          </a:bodyPr>
          <a:lstStyle/>
          <a:p>
            <a:pPr marL="0" marR="0">
              <a:lnSpc>
                <a:spcPct val="100000"/>
              </a:lnSpc>
              <a:spcAft>
                <a:spcPts val="800"/>
              </a:spcAft>
            </a:pPr>
            <a:r>
              <a:rPr lang="en-US" sz="16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Daniel 8:24</a:t>
            </a:r>
          </a:p>
        </p:txBody>
      </p:sp>
    </p:spTree>
    <p:extLst>
      <p:ext uri="{BB962C8B-B14F-4D97-AF65-F5344CB8AC3E}">
        <p14:creationId xmlns:p14="http://schemas.microsoft.com/office/powerpoint/2010/main" val="38534769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585AE-7C57-5543-2E41-D1EFD85588D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DA4E6A0-FF95-526B-A846-02A89E274A8A}"/>
              </a:ext>
            </a:extLst>
          </p:cNvPr>
          <p:cNvSpPr/>
          <p:nvPr/>
        </p:nvSpPr>
        <p:spPr>
          <a:xfrm>
            <a:off x="214699" y="400710"/>
            <a:ext cx="8714602" cy="707886"/>
          </a:xfrm>
          <a:prstGeom prst="rect">
            <a:avLst/>
          </a:prstGeom>
          <a:noFill/>
        </p:spPr>
        <p:txBody>
          <a:bodyPr wrap="square" lIns="91440" tIns="45720" rIns="91440" bIns="45720">
            <a:spAutoFit/>
          </a:bodyPr>
          <a:lstStyle/>
          <a:p>
            <a:pPr algn="ctr"/>
            <a:r>
              <a:rPr lang="en-US" sz="40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Groups at the End</a:t>
            </a:r>
          </a:p>
        </p:txBody>
      </p:sp>
    </p:spTree>
    <p:extLst>
      <p:ext uri="{BB962C8B-B14F-4D97-AF65-F5344CB8AC3E}">
        <p14:creationId xmlns:p14="http://schemas.microsoft.com/office/powerpoint/2010/main" val="31627270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3214F-1855-E9EC-4E2B-7710946EB357}"/>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E9296348-B037-3030-D16C-A91B02A39AE6}"/>
              </a:ext>
            </a:extLst>
          </p:cNvPr>
          <p:cNvSpPr/>
          <p:nvPr/>
        </p:nvSpPr>
        <p:spPr>
          <a:xfrm flipV="1">
            <a:off x="482600" y="1171012"/>
            <a:ext cx="3822700" cy="402976"/>
          </a:xfrm>
          <a:prstGeom prst="rect">
            <a:avLst/>
          </a:prstGeom>
          <a:solidFill>
            <a:srgbClr val="99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11A1AA99-BD82-9322-B3E3-5EC530E69966}"/>
              </a:ext>
            </a:extLst>
          </p:cNvPr>
          <p:cNvSpPr/>
          <p:nvPr/>
        </p:nvSpPr>
        <p:spPr>
          <a:xfrm>
            <a:off x="214699" y="400710"/>
            <a:ext cx="8714602" cy="707886"/>
          </a:xfrm>
          <a:prstGeom prst="rect">
            <a:avLst/>
          </a:prstGeom>
          <a:noFill/>
        </p:spPr>
        <p:txBody>
          <a:bodyPr wrap="square" lIns="91440" tIns="45720" rIns="91440" bIns="45720">
            <a:spAutoFit/>
          </a:bodyPr>
          <a:lstStyle/>
          <a:p>
            <a:pPr algn="ctr"/>
            <a:r>
              <a:rPr lang="en-US" sz="40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Groups at the End</a:t>
            </a:r>
          </a:p>
        </p:txBody>
      </p:sp>
      <p:sp>
        <p:nvSpPr>
          <p:cNvPr id="9" name="Rectangle 8">
            <a:extLst>
              <a:ext uri="{FF2B5EF4-FFF2-40B4-BE49-F238E27FC236}">
                <a16:creationId xmlns:a16="http://schemas.microsoft.com/office/drawing/2014/main" id="{8F93939E-06F8-6FC0-EE06-DEB3F5F78786}"/>
              </a:ext>
            </a:extLst>
          </p:cNvPr>
          <p:cNvSpPr/>
          <p:nvPr/>
        </p:nvSpPr>
        <p:spPr>
          <a:xfrm>
            <a:off x="482599" y="1204656"/>
            <a:ext cx="3822701" cy="369332"/>
          </a:xfrm>
          <a:prstGeom prst="rect">
            <a:avLst/>
          </a:prstGeom>
          <a:noFill/>
        </p:spPr>
        <p:txBody>
          <a:bodyPr wrap="square" lIns="91440" tIns="45720" rIns="91440" bIns="45720">
            <a:spAutoFit/>
          </a:bodyPr>
          <a:lstStyle/>
          <a:p>
            <a:pPr algn="ctr"/>
            <a:r>
              <a:rPr lang="en-US" b="1" cap="none"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THE HOLY PEOPLE</a:t>
            </a:r>
          </a:p>
        </p:txBody>
      </p:sp>
      <p:sp>
        <p:nvSpPr>
          <p:cNvPr id="13" name="Rectangle 12">
            <a:extLst>
              <a:ext uri="{FF2B5EF4-FFF2-40B4-BE49-F238E27FC236}">
                <a16:creationId xmlns:a16="http://schemas.microsoft.com/office/drawing/2014/main" id="{F72D4B75-0DE8-BD15-8163-E817F4A516F0}"/>
              </a:ext>
            </a:extLst>
          </p:cNvPr>
          <p:cNvSpPr/>
          <p:nvPr/>
        </p:nvSpPr>
        <p:spPr>
          <a:xfrm flipV="1">
            <a:off x="4710472" y="1171012"/>
            <a:ext cx="3822700" cy="40297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45435227-E68A-1A34-1E0E-D641B7E60B95}"/>
              </a:ext>
            </a:extLst>
          </p:cNvPr>
          <p:cNvSpPr/>
          <p:nvPr/>
        </p:nvSpPr>
        <p:spPr>
          <a:xfrm>
            <a:off x="4710471" y="1192747"/>
            <a:ext cx="3822701" cy="369332"/>
          </a:xfrm>
          <a:prstGeom prst="rect">
            <a:avLst/>
          </a:prstGeom>
          <a:noFill/>
        </p:spPr>
        <p:txBody>
          <a:bodyPr wrap="square" lIns="91440" tIns="45720" rIns="91440" bIns="45720">
            <a:spAutoFit/>
          </a:bodyPr>
          <a:lstStyle/>
          <a:p>
            <a:pPr algn="ctr"/>
            <a:r>
              <a:rPr lang="en-US" b="1" cap="none"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THE NATIONS</a:t>
            </a:r>
          </a:p>
        </p:txBody>
      </p:sp>
    </p:spTree>
    <p:extLst>
      <p:ext uri="{BB962C8B-B14F-4D97-AF65-F5344CB8AC3E}">
        <p14:creationId xmlns:p14="http://schemas.microsoft.com/office/powerpoint/2010/main" val="41264980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A4BFF-D08D-14C0-24F2-40D507B8E3D3}"/>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368B16F8-F464-0D73-0891-1B0FF6B89405}"/>
              </a:ext>
            </a:extLst>
          </p:cNvPr>
          <p:cNvSpPr/>
          <p:nvPr/>
        </p:nvSpPr>
        <p:spPr>
          <a:xfrm flipV="1">
            <a:off x="482600" y="1171012"/>
            <a:ext cx="3822700" cy="402976"/>
          </a:xfrm>
          <a:prstGeom prst="rect">
            <a:avLst/>
          </a:prstGeom>
          <a:solidFill>
            <a:srgbClr val="99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89C09A7-6EB1-4551-9B91-1C4D02932575}"/>
              </a:ext>
            </a:extLst>
          </p:cNvPr>
          <p:cNvSpPr/>
          <p:nvPr/>
        </p:nvSpPr>
        <p:spPr>
          <a:xfrm>
            <a:off x="482600" y="1573988"/>
            <a:ext cx="3822700" cy="3087977"/>
          </a:xfrm>
          <a:prstGeom prst="rect">
            <a:avLst/>
          </a:prstGeom>
          <a:solidFill>
            <a:srgbClr val="54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CFFF0533-9384-A2DE-F94D-37C6A4B5E532}"/>
              </a:ext>
            </a:extLst>
          </p:cNvPr>
          <p:cNvSpPr/>
          <p:nvPr/>
        </p:nvSpPr>
        <p:spPr>
          <a:xfrm>
            <a:off x="214699" y="400710"/>
            <a:ext cx="8714602" cy="707886"/>
          </a:xfrm>
          <a:prstGeom prst="rect">
            <a:avLst/>
          </a:prstGeom>
          <a:noFill/>
        </p:spPr>
        <p:txBody>
          <a:bodyPr wrap="square" lIns="91440" tIns="45720" rIns="91440" bIns="45720">
            <a:spAutoFit/>
          </a:bodyPr>
          <a:lstStyle/>
          <a:p>
            <a:pPr algn="ctr"/>
            <a:r>
              <a:rPr lang="en-US" sz="40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Groups at the End</a:t>
            </a:r>
          </a:p>
        </p:txBody>
      </p:sp>
      <p:sp>
        <p:nvSpPr>
          <p:cNvPr id="4" name="TextBox 3">
            <a:extLst>
              <a:ext uri="{FF2B5EF4-FFF2-40B4-BE49-F238E27FC236}">
                <a16:creationId xmlns:a16="http://schemas.microsoft.com/office/drawing/2014/main" id="{A8D024DF-272F-6C62-1B1E-00FF2D2D28D0}"/>
              </a:ext>
            </a:extLst>
          </p:cNvPr>
          <p:cNvSpPr txBox="1"/>
          <p:nvPr/>
        </p:nvSpPr>
        <p:spPr>
          <a:xfrm>
            <a:off x="2446644" y="2316468"/>
            <a:ext cx="1748812" cy="1231106"/>
          </a:xfrm>
          <a:prstGeom prst="rect">
            <a:avLst/>
          </a:prstGeom>
          <a:noFill/>
        </p:spPr>
        <p:txBody>
          <a:bodyPr wrap="square">
            <a:spAutoFit/>
          </a:bodyPr>
          <a:lstStyle/>
          <a:p>
            <a:pPr marL="285750" indent="-285750">
              <a:spcBef>
                <a:spcPts val="1200"/>
              </a:spcBef>
              <a:buFont typeface="Arial" panose="020B0604020202020204" pitchFamily="34" charset="0"/>
              <a:buChar char="•"/>
            </a:pPr>
            <a:r>
              <a:rPr lang="en-US" sz="1600" kern="150">
                <a:solidFill>
                  <a:schemeClr val="bg1"/>
                </a:solidFill>
                <a:latin typeface="Aptos" panose="020B0004020202020204" pitchFamily="34" charset="0"/>
                <a:ea typeface="SimSun" panose="02010600030101010101" pitchFamily="2" charset="-122"/>
              </a:rPr>
              <a:t>Arms of the antichrist</a:t>
            </a:r>
            <a:endParaRPr lang="he-IL" sz="1600" kern="150">
              <a:solidFill>
                <a:schemeClr val="bg1"/>
              </a:solidFill>
              <a:latin typeface="Aptos" panose="020B0004020202020204" pitchFamily="34" charset="0"/>
              <a:ea typeface="SimSun" panose="02010600030101010101" pitchFamily="2" charset="-122"/>
            </a:endParaRPr>
          </a:p>
          <a:p>
            <a:pPr marL="285750" indent="-285750">
              <a:spcBef>
                <a:spcPts val="1200"/>
              </a:spcBef>
              <a:buFont typeface="Arial" panose="020B0604020202020204" pitchFamily="34" charset="0"/>
              <a:buChar char="•"/>
            </a:pPr>
            <a:r>
              <a:rPr lang="en-US" sz="1600" kern="150">
                <a:solidFill>
                  <a:schemeClr val="bg1"/>
                </a:solidFill>
                <a:latin typeface="Aptos" panose="020B0004020202020204" pitchFamily="34" charset="0"/>
                <a:ea typeface="SimSun" panose="02010600030101010101" pitchFamily="2" charset="-122"/>
              </a:rPr>
              <a:t>other transgressors</a:t>
            </a:r>
          </a:p>
        </p:txBody>
      </p:sp>
      <p:sp>
        <p:nvSpPr>
          <p:cNvPr id="6" name="TextBox 5">
            <a:extLst>
              <a:ext uri="{FF2B5EF4-FFF2-40B4-BE49-F238E27FC236}">
                <a16:creationId xmlns:a16="http://schemas.microsoft.com/office/drawing/2014/main" id="{CEB8F4B1-C467-0D43-47CE-FBF83C22D3B6}"/>
              </a:ext>
            </a:extLst>
          </p:cNvPr>
          <p:cNvSpPr txBox="1"/>
          <p:nvPr/>
        </p:nvSpPr>
        <p:spPr>
          <a:xfrm>
            <a:off x="2386368" y="1790941"/>
            <a:ext cx="1802173" cy="387094"/>
          </a:xfrm>
          <a:prstGeom prst="rect">
            <a:avLst/>
          </a:prstGeom>
          <a:noFill/>
        </p:spPr>
        <p:txBody>
          <a:bodyPr wrap="square">
            <a:spAutoFit/>
          </a:bodyPr>
          <a:lstStyle/>
          <a:p>
            <a:pPr marL="285750" indent="-285750">
              <a:lnSpc>
                <a:spcPts val="2400"/>
              </a:lnSpc>
              <a:spcBef>
                <a:spcPts val="600"/>
              </a:spcBef>
              <a:buFont typeface="Wingdings" panose="05000000000000000000" pitchFamily="2" charset="2"/>
              <a:buChar char="Ø"/>
            </a:pPr>
            <a:r>
              <a:rPr lang="en-US" b="1" kern="150">
                <a:solidFill>
                  <a:schemeClr val="bg1"/>
                </a:solidFill>
                <a:latin typeface="Aptos" panose="020B0004020202020204" pitchFamily="34" charset="0"/>
                <a:ea typeface="SimSun" panose="02010600030101010101" pitchFamily="2" charset="-122"/>
              </a:rPr>
              <a:t>Unrighteous</a:t>
            </a:r>
          </a:p>
        </p:txBody>
      </p:sp>
      <p:sp>
        <p:nvSpPr>
          <p:cNvPr id="9" name="Rectangle 8">
            <a:extLst>
              <a:ext uri="{FF2B5EF4-FFF2-40B4-BE49-F238E27FC236}">
                <a16:creationId xmlns:a16="http://schemas.microsoft.com/office/drawing/2014/main" id="{A229FDEC-F94C-7AFC-6C41-0812574C6429}"/>
              </a:ext>
            </a:extLst>
          </p:cNvPr>
          <p:cNvSpPr/>
          <p:nvPr/>
        </p:nvSpPr>
        <p:spPr>
          <a:xfrm>
            <a:off x="482599" y="1204656"/>
            <a:ext cx="3822701" cy="369332"/>
          </a:xfrm>
          <a:prstGeom prst="rect">
            <a:avLst/>
          </a:prstGeom>
          <a:noFill/>
        </p:spPr>
        <p:txBody>
          <a:bodyPr wrap="square" lIns="91440" tIns="45720" rIns="91440" bIns="45720">
            <a:spAutoFit/>
          </a:bodyPr>
          <a:lstStyle/>
          <a:p>
            <a:pPr algn="ctr"/>
            <a:r>
              <a:rPr lang="en-US" b="1" cap="none"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THE HOLY PEOPLE</a:t>
            </a:r>
          </a:p>
        </p:txBody>
      </p:sp>
      <p:sp>
        <p:nvSpPr>
          <p:cNvPr id="13" name="Rectangle 12">
            <a:extLst>
              <a:ext uri="{FF2B5EF4-FFF2-40B4-BE49-F238E27FC236}">
                <a16:creationId xmlns:a16="http://schemas.microsoft.com/office/drawing/2014/main" id="{74BBE6DE-E0F8-87FB-8E0C-9D71CDAB369E}"/>
              </a:ext>
            </a:extLst>
          </p:cNvPr>
          <p:cNvSpPr/>
          <p:nvPr/>
        </p:nvSpPr>
        <p:spPr>
          <a:xfrm flipV="1">
            <a:off x="4710472" y="1171012"/>
            <a:ext cx="3822700" cy="40297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82A3CF88-2A77-334D-5389-019EA2648365}"/>
              </a:ext>
            </a:extLst>
          </p:cNvPr>
          <p:cNvSpPr/>
          <p:nvPr/>
        </p:nvSpPr>
        <p:spPr>
          <a:xfrm>
            <a:off x="4710471" y="1192747"/>
            <a:ext cx="3822701" cy="369332"/>
          </a:xfrm>
          <a:prstGeom prst="rect">
            <a:avLst/>
          </a:prstGeom>
          <a:noFill/>
        </p:spPr>
        <p:txBody>
          <a:bodyPr wrap="square" lIns="91440" tIns="45720" rIns="91440" bIns="45720">
            <a:spAutoFit/>
          </a:bodyPr>
          <a:lstStyle/>
          <a:p>
            <a:pPr algn="ctr"/>
            <a:r>
              <a:rPr lang="en-US" b="1" cap="none"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THE NATIONS</a:t>
            </a:r>
          </a:p>
        </p:txBody>
      </p:sp>
    </p:spTree>
    <p:extLst>
      <p:ext uri="{BB962C8B-B14F-4D97-AF65-F5344CB8AC3E}">
        <p14:creationId xmlns:p14="http://schemas.microsoft.com/office/powerpoint/2010/main" val="21108255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400DE-3084-ABE0-FA32-A5CABE81F9E0}"/>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AFDC39C9-D85D-7176-054B-F57CD069F19F}"/>
              </a:ext>
            </a:extLst>
          </p:cNvPr>
          <p:cNvSpPr/>
          <p:nvPr/>
        </p:nvSpPr>
        <p:spPr>
          <a:xfrm flipV="1">
            <a:off x="482600" y="1171012"/>
            <a:ext cx="3822700" cy="402976"/>
          </a:xfrm>
          <a:prstGeom prst="rect">
            <a:avLst/>
          </a:prstGeom>
          <a:solidFill>
            <a:srgbClr val="99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BD0362D-0ED1-3A63-2AFD-20F7BFDC48D6}"/>
              </a:ext>
            </a:extLst>
          </p:cNvPr>
          <p:cNvSpPr/>
          <p:nvPr/>
        </p:nvSpPr>
        <p:spPr>
          <a:xfrm>
            <a:off x="482600" y="1573988"/>
            <a:ext cx="3822700" cy="3087977"/>
          </a:xfrm>
          <a:prstGeom prst="rect">
            <a:avLst/>
          </a:prstGeom>
          <a:solidFill>
            <a:srgbClr val="54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69B16C73-1140-BD72-707E-278EADBDE9C4}"/>
              </a:ext>
            </a:extLst>
          </p:cNvPr>
          <p:cNvSpPr/>
          <p:nvPr/>
        </p:nvSpPr>
        <p:spPr>
          <a:xfrm>
            <a:off x="214699" y="400710"/>
            <a:ext cx="8714602" cy="707886"/>
          </a:xfrm>
          <a:prstGeom prst="rect">
            <a:avLst/>
          </a:prstGeom>
          <a:noFill/>
        </p:spPr>
        <p:txBody>
          <a:bodyPr wrap="square" lIns="91440" tIns="45720" rIns="91440" bIns="45720">
            <a:spAutoFit/>
          </a:bodyPr>
          <a:lstStyle/>
          <a:p>
            <a:pPr algn="ctr"/>
            <a:r>
              <a:rPr lang="en-US" sz="40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Groups at the End</a:t>
            </a:r>
          </a:p>
        </p:txBody>
      </p:sp>
      <p:sp>
        <p:nvSpPr>
          <p:cNvPr id="4" name="TextBox 3">
            <a:extLst>
              <a:ext uri="{FF2B5EF4-FFF2-40B4-BE49-F238E27FC236}">
                <a16:creationId xmlns:a16="http://schemas.microsoft.com/office/drawing/2014/main" id="{ABBFEDAC-828D-BC56-560A-2E3852D4B2AD}"/>
              </a:ext>
            </a:extLst>
          </p:cNvPr>
          <p:cNvSpPr txBox="1"/>
          <p:nvPr/>
        </p:nvSpPr>
        <p:spPr>
          <a:xfrm>
            <a:off x="2446644" y="2316468"/>
            <a:ext cx="1748812" cy="1231106"/>
          </a:xfrm>
          <a:prstGeom prst="rect">
            <a:avLst/>
          </a:prstGeom>
          <a:noFill/>
        </p:spPr>
        <p:txBody>
          <a:bodyPr wrap="square">
            <a:spAutoFit/>
          </a:bodyPr>
          <a:lstStyle/>
          <a:p>
            <a:pPr marL="285750" indent="-285750">
              <a:spcBef>
                <a:spcPts val="1200"/>
              </a:spcBef>
              <a:buFont typeface="Arial" panose="020B0604020202020204" pitchFamily="34" charset="0"/>
              <a:buChar char="•"/>
            </a:pPr>
            <a:r>
              <a:rPr lang="en-US" sz="1600" kern="150">
                <a:solidFill>
                  <a:schemeClr val="bg1"/>
                </a:solidFill>
                <a:latin typeface="Aptos" panose="020B0004020202020204" pitchFamily="34" charset="0"/>
                <a:ea typeface="SimSun" panose="02010600030101010101" pitchFamily="2" charset="-122"/>
              </a:rPr>
              <a:t>Arms of the antichrist</a:t>
            </a:r>
            <a:endParaRPr lang="he-IL" sz="1600" kern="150">
              <a:solidFill>
                <a:schemeClr val="bg1"/>
              </a:solidFill>
              <a:latin typeface="Aptos" panose="020B0004020202020204" pitchFamily="34" charset="0"/>
              <a:ea typeface="SimSun" panose="02010600030101010101" pitchFamily="2" charset="-122"/>
            </a:endParaRPr>
          </a:p>
          <a:p>
            <a:pPr marL="285750" indent="-285750">
              <a:spcBef>
                <a:spcPts val="1200"/>
              </a:spcBef>
              <a:buFont typeface="Arial" panose="020B0604020202020204" pitchFamily="34" charset="0"/>
              <a:buChar char="•"/>
            </a:pPr>
            <a:r>
              <a:rPr lang="en-US" sz="1600" kern="150">
                <a:solidFill>
                  <a:schemeClr val="bg1"/>
                </a:solidFill>
                <a:latin typeface="Aptos" panose="020B0004020202020204" pitchFamily="34" charset="0"/>
                <a:ea typeface="SimSun" panose="02010600030101010101" pitchFamily="2" charset="-122"/>
              </a:rPr>
              <a:t>other transgressors</a:t>
            </a:r>
          </a:p>
        </p:txBody>
      </p:sp>
      <p:sp>
        <p:nvSpPr>
          <p:cNvPr id="6" name="TextBox 5">
            <a:extLst>
              <a:ext uri="{FF2B5EF4-FFF2-40B4-BE49-F238E27FC236}">
                <a16:creationId xmlns:a16="http://schemas.microsoft.com/office/drawing/2014/main" id="{C780C232-55EA-EF31-ACC8-CC2F6A51BB1C}"/>
              </a:ext>
            </a:extLst>
          </p:cNvPr>
          <p:cNvSpPr txBox="1"/>
          <p:nvPr/>
        </p:nvSpPr>
        <p:spPr>
          <a:xfrm>
            <a:off x="2386368" y="1790941"/>
            <a:ext cx="1802173" cy="387094"/>
          </a:xfrm>
          <a:prstGeom prst="rect">
            <a:avLst/>
          </a:prstGeom>
          <a:noFill/>
        </p:spPr>
        <p:txBody>
          <a:bodyPr wrap="square">
            <a:spAutoFit/>
          </a:bodyPr>
          <a:lstStyle/>
          <a:p>
            <a:pPr marL="285750" indent="-285750">
              <a:lnSpc>
                <a:spcPts val="2400"/>
              </a:lnSpc>
              <a:spcBef>
                <a:spcPts val="600"/>
              </a:spcBef>
              <a:buFont typeface="Wingdings" panose="05000000000000000000" pitchFamily="2" charset="2"/>
              <a:buChar char="Ø"/>
            </a:pPr>
            <a:r>
              <a:rPr lang="en-US" b="1" kern="150">
                <a:solidFill>
                  <a:schemeClr val="bg1"/>
                </a:solidFill>
                <a:latin typeface="Aptos" panose="020B0004020202020204" pitchFamily="34" charset="0"/>
                <a:ea typeface="SimSun" panose="02010600030101010101" pitchFamily="2" charset="-122"/>
              </a:rPr>
              <a:t>Unrighteous</a:t>
            </a:r>
          </a:p>
        </p:txBody>
      </p:sp>
      <p:sp>
        <p:nvSpPr>
          <p:cNvPr id="9" name="Rectangle 8">
            <a:extLst>
              <a:ext uri="{FF2B5EF4-FFF2-40B4-BE49-F238E27FC236}">
                <a16:creationId xmlns:a16="http://schemas.microsoft.com/office/drawing/2014/main" id="{FF1D7427-CEEC-3F80-2784-86C9A3A9BACD}"/>
              </a:ext>
            </a:extLst>
          </p:cNvPr>
          <p:cNvSpPr/>
          <p:nvPr/>
        </p:nvSpPr>
        <p:spPr>
          <a:xfrm>
            <a:off x="482599" y="1204656"/>
            <a:ext cx="3822701" cy="369332"/>
          </a:xfrm>
          <a:prstGeom prst="rect">
            <a:avLst/>
          </a:prstGeom>
          <a:noFill/>
        </p:spPr>
        <p:txBody>
          <a:bodyPr wrap="square" lIns="91440" tIns="45720" rIns="91440" bIns="45720">
            <a:spAutoFit/>
          </a:bodyPr>
          <a:lstStyle/>
          <a:p>
            <a:pPr algn="ctr"/>
            <a:r>
              <a:rPr lang="en-US" b="1" cap="none"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THE HOLY PEOPLE</a:t>
            </a:r>
          </a:p>
        </p:txBody>
      </p:sp>
      <p:sp>
        <p:nvSpPr>
          <p:cNvPr id="13" name="Rectangle 12">
            <a:extLst>
              <a:ext uri="{FF2B5EF4-FFF2-40B4-BE49-F238E27FC236}">
                <a16:creationId xmlns:a16="http://schemas.microsoft.com/office/drawing/2014/main" id="{2BCE9FBC-A041-57B5-8EF2-4425179A8A93}"/>
              </a:ext>
            </a:extLst>
          </p:cNvPr>
          <p:cNvSpPr/>
          <p:nvPr/>
        </p:nvSpPr>
        <p:spPr>
          <a:xfrm flipV="1">
            <a:off x="4710472" y="1171012"/>
            <a:ext cx="3822700" cy="40297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5149879-F727-8DB6-4FE6-CFDBB0C8CF7D}"/>
              </a:ext>
            </a:extLst>
          </p:cNvPr>
          <p:cNvSpPr txBox="1"/>
          <p:nvPr/>
        </p:nvSpPr>
        <p:spPr>
          <a:xfrm>
            <a:off x="552448" y="2316468"/>
            <a:ext cx="1734785" cy="2123658"/>
          </a:xfrm>
          <a:prstGeom prst="rect">
            <a:avLst/>
          </a:prstGeom>
          <a:noFill/>
        </p:spPr>
        <p:txBody>
          <a:bodyPr wrap="square">
            <a:spAutoFit/>
          </a:bodyPr>
          <a:lstStyle/>
          <a:p>
            <a:pPr marL="285750" indent="-285750">
              <a:spcBef>
                <a:spcPts val="1200"/>
              </a:spcBef>
              <a:buFont typeface="Arial" panose="020B0604020202020204" pitchFamily="34" charset="0"/>
              <a:buChar char="•"/>
            </a:pPr>
            <a:r>
              <a:rPr lang="en-US" sz="1600" kern="150">
                <a:solidFill>
                  <a:schemeClr val="bg1"/>
                </a:solidFill>
                <a:latin typeface="Aptos" panose="020B0004020202020204" pitchFamily="34" charset="0"/>
                <a:ea typeface="SimSun" panose="02010600030101010101" pitchFamily="2" charset="-122"/>
              </a:rPr>
              <a:t>144,000 </a:t>
            </a:r>
            <a:br>
              <a:rPr lang="en-US" sz="1600" kern="150">
                <a:solidFill>
                  <a:schemeClr val="bg1"/>
                </a:solidFill>
                <a:latin typeface="Aptos" panose="020B0004020202020204" pitchFamily="34" charset="0"/>
                <a:ea typeface="SimSun" panose="02010600030101010101" pitchFamily="2" charset="-122"/>
              </a:rPr>
            </a:br>
            <a:r>
              <a:rPr lang="en-US" sz="1600" kern="150">
                <a:solidFill>
                  <a:schemeClr val="bg1"/>
                </a:solidFill>
                <a:latin typeface="Aptos" panose="020B0004020202020204" pitchFamily="34" charset="0"/>
                <a:ea typeface="SimSun" panose="02010600030101010101" pitchFamily="2" charset="-122"/>
              </a:rPr>
              <a:t>from the </a:t>
            </a:r>
            <a:br>
              <a:rPr lang="en-US" sz="1600" kern="150">
                <a:solidFill>
                  <a:schemeClr val="bg1"/>
                </a:solidFill>
                <a:latin typeface="Aptos" panose="020B0004020202020204" pitchFamily="34" charset="0"/>
                <a:ea typeface="SimSun" panose="02010600030101010101" pitchFamily="2" charset="-122"/>
              </a:rPr>
            </a:br>
            <a:r>
              <a:rPr lang="en-US" sz="1600" kern="150">
                <a:solidFill>
                  <a:schemeClr val="bg1"/>
                </a:solidFill>
                <a:latin typeface="Aptos" panose="020B0004020202020204" pitchFamily="34" charset="0"/>
                <a:ea typeface="SimSun" panose="02010600030101010101" pitchFamily="2" charset="-122"/>
              </a:rPr>
              <a:t>12 tribes</a:t>
            </a:r>
            <a:endParaRPr lang="he-IL" sz="1600" kern="150">
              <a:solidFill>
                <a:schemeClr val="bg1"/>
              </a:solidFill>
              <a:latin typeface="Aptos" panose="020B0004020202020204" pitchFamily="34" charset="0"/>
              <a:ea typeface="SimSun" panose="02010600030101010101" pitchFamily="2" charset="-122"/>
            </a:endParaRPr>
          </a:p>
          <a:p>
            <a:pPr marL="285750" indent="-285750">
              <a:spcBef>
                <a:spcPts val="1200"/>
              </a:spcBef>
              <a:buFont typeface="Arial" panose="020B0604020202020204" pitchFamily="34" charset="0"/>
              <a:buChar char="•"/>
            </a:pPr>
            <a:r>
              <a:rPr lang="en-US" sz="1600" kern="150">
                <a:solidFill>
                  <a:schemeClr val="bg1"/>
                </a:solidFill>
                <a:latin typeface="Aptos" panose="020B0004020202020204" pitchFamily="34" charset="0"/>
                <a:ea typeface="SimSun" panose="02010600030101010101" pitchFamily="2" charset="-122"/>
              </a:rPr>
              <a:t>Those hidden </a:t>
            </a:r>
            <a:br>
              <a:rPr lang="en-US" sz="1600" kern="150">
                <a:solidFill>
                  <a:schemeClr val="bg1"/>
                </a:solidFill>
                <a:latin typeface="Aptos" panose="020B0004020202020204" pitchFamily="34" charset="0"/>
                <a:ea typeface="SimSun" panose="02010600030101010101" pitchFamily="2" charset="-122"/>
              </a:rPr>
            </a:br>
            <a:r>
              <a:rPr lang="en-US" sz="1600" kern="150">
                <a:solidFill>
                  <a:schemeClr val="bg1"/>
                </a:solidFill>
                <a:latin typeface="Aptos" panose="020B0004020202020204" pitchFamily="34" charset="0"/>
                <a:ea typeface="SimSun" panose="02010600030101010101" pitchFamily="2" charset="-122"/>
              </a:rPr>
              <a:t>in the </a:t>
            </a:r>
            <a:br>
              <a:rPr lang="en-US" sz="1600" kern="150">
                <a:solidFill>
                  <a:schemeClr val="bg1"/>
                </a:solidFill>
                <a:latin typeface="Aptos" panose="020B0004020202020204" pitchFamily="34" charset="0"/>
                <a:ea typeface="SimSun" panose="02010600030101010101" pitchFamily="2" charset="-122"/>
              </a:rPr>
            </a:br>
            <a:r>
              <a:rPr lang="en-US" sz="1600" kern="150">
                <a:solidFill>
                  <a:schemeClr val="bg1"/>
                </a:solidFill>
                <a:latin typeface="Aptos" panose="020B0004020202020204" pitchFamily="34" charset="0"/>
                <a:ea typeface="SimSun" panose="02010600030101010101" pitchFamily="2" charset="-122"/>
              </a:rPr>
              <a:t>wilderness</a:t>
            </a:r>
          </a:p>
          <a:p>
            <a:pPr marL="285750" indent="-285750">
              <a:spcBef>
                <a:spcPts val="1200"/>
              </a:spcBef>
              <a:buFont typeface="Arial" panose="020B0604020202020204" pitchFamily="34" charset="0"/>
              <a:buChar char="•"/>
            </a:pPr>
            <a:endParaRPr lang="en-US" sz="1600" kern="150">
              <a:solidFill>
                <a:schemeClr val="bg1"/>
              </a:solidFill>
              <a:latin typeface="Aptos" panose="020B0004020202020204" pitchFamily="34" charset="0"/>
              <a:ea typeface="SimSun" panose="02010600030101010101" pitchFamily="2" charset="-122"/>
            </a:endParaRPr>
          </a:p>
        </p:txBody>
      </p:sp>
      <p:sp>
        <p:nvSpPr>
          <p:cNvPr id="5" name="TextBox 4">
            <a:extLst>
              <a:ext uri="{FF2B5EF4-FFF2-40B4-BE49-F238E27FC236}">
                <a16:creationId xmlns:a16="http://schemas.microsoft.com/office/drawing/2014/main" id="{FA440DAE-EC3A-9394-40A1-9FF41F211ADB}"/>
              </a:ext>
            </a:extLst>
          </p:cNvPr>
          <p:cNvSpPr txBox="1"/>
          <p:nvPr/>
        </p:nvSpPr>
        <p:spPr>
          <a:xfrm>
            <a:off x="520797" y="1800456"/>
            <a:ext cx="1748812" cy="387094"/>
          </a:xfrm>
          <a:prstGeom prst="rect">
            <a:avLst/>
          </a:prstGeom>
          <a:noFill/>
        </p:spPr>
        <p:txBody>
          <a:bodyPr wrap="square">
            <a:spAutoFit/>
          </a:bodyPr>
          <a:lstStyle/>
          <a:p>
            <a:pPr marL="285750" indent="-285750">
              <a:lnSpc>
                <a:spcPts val="2400"/>
              </a:lnSpc>
              <a:spcBef>
                <a:spcPts val="600"/>
              </a:spcBef>
              <a:buFont typeface="Wingdings" panose="05000000000000000000" pitchFamily="2" charset="2"/>
              <a:buChar char="Ø"/>
            </a:pPr>
            <a:r>
              <a:rPr lang="en-US" b="1" kern="150">
                <a:solidFill>
                  <a:schemeClr val="bg1"/>
                </a:solidFill>
                <a:latin typeface="Aptos" panose="020B0004020202020204" pitchFamily="34" charset="0"/>
                <a:ea typeface="SimSun" panose="02010600030101010101" pitchFamily="2" charset="-122"/>
              </a:rPr>
              <a:t>Righteous </a:t>
            </a:r>
          </a:p>
        </p:txBody>
      </p:sp>
      <p:cxnSp>
        <p:nvCxnSpPr>
          <p:cNvPr id="7" name="Straight Connector 6">
            <a:extLst>
              <a:ext uri="{FF2B5EF4-FFF2-40B4-BE49-F238E27FC236}">
                <a16:creationId xmlns:a16="http://schemas.microsoft.com/office/drawing/2014/main" id="{83E65821-F756-67ED-CE3C-045564D7B843}"/>
              </a:ext>
            </a:extLst>
          </p:cNvPr>
          <p:cNvCxnSpPr/>
          <p:nvPr/>
        </p:nvCxnSpPr>
        <p:spPr>
          <a:xfrm>
            <a:off x="2336800" y="1790941"/>
            <a:ext cx="0" cy="27002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D5994A8-C672-ABEA-6A6F-103C09FB9A11}"/>
              </a:ext>
            </a:extLst>
          </p:cNvPr>
          <p:cNvSpPr/>
          <p:nvPr/>
        </p:nvSpPr>
        <p:spPr>
          <a:xfrm>
            <a:off x="4710471" y="1192747"/>
            <a:ext cx="3822701" cy="369332"/>
          </a:xfrm>
          <a:prstGeom prst="rect">
            <a:avLst/>
          </a:prstGeom>
          <a:noFill/>
        </p:spPr>
        <p:txBody>
          <a:bodyPr wrap="square" lIns="91440" tIns="45720" rIns="91440" bIns="45720">
            <a:spAutoFit/>
          </a:bodyPr>
          <a:lstStyle/>
          <a:p>
            <a:pPr algn="ctr"/>
            <a:r>
              <a:rPr lang="en-US" b="1" cap="none"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THE NATIONS</a:t>
            </a:r>
          </a:p>
        </p:txBody>
      </p:sp>
    </p:spTree>
    <p:extLst>
      <p:ext uri="{BB962C8B-B14F-4D97-AF65-F5344CB8AC3E}">
        <p14:creationId xmlns:p14="http://schemas.microsoft.com/office/powerpoint/2010/main" val="29837486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952AB-22F1-5E39-9685-419B1ED5C043}"/>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9AD85EC0-A9BD-9242-B775-CC95BF7CF726}"/>
              </a:ext>
            </a:extLst>
          </p:cNvPr>
          <p:cNvSpPr/>
          <p:nvPr/>
        </p:nvSpPr>
        <p:spPr>
          <a:xfrm flipV="1">
            <a:off x="482600" y="1171012"/>
            <a:ext cx="3822700" cy="402976"/>
          </a:xfrm>
          <a:prstGeom prst="rect">
            <a:avLst/>
          </a:prstGeom>
          <a:solidFill>
            <a:srgbClr val="99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EFF3848-4312-C4C5-E3A1-F2C4BF63E4F7}"/>
              </a:ext>
            </a:extLst>
          </p:cNvPr>
          <p:cNvSpPr/>
          <p:nvPr/>
        </p:nvSpPr>
        <p:spPr>
          <a:xfrm>
            <a:off x="482600" y="1573988"/>
            <a:ext cx="3822700" cy="3087977"/>
          </a:xfrm>
          <a:prstGeom prst="rect">
            <a:avLst/>
          </a:prstGeom>
          <a:solidFill>
            <a:srgbClr val="54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0F25A785-F8DE-25B4-895F-59D00918D4A1}"/>
              </a:ext>
            </a:extLst>
          </p:cNvPr>
          <p:cNvSpPr/>
          <p:nvPr/>
        </p:nvSpPr>
        <p:spPr>
          <a:xfrm>
            <a:off x="214699" y="400710"/>
            <a:ext cx="8714602" cy="707886"/>
          </a:xfrm>
          <a:prstGeom prst="rect">
            <a:avLst/>
          </a:prstGeom>
          <a:noFill/>
        </p:spPr>
        <p:txBody>
          <a:bodyPr wrap="square" lIns="91440" tIns="45720" rIns="91440" bIns="45720">
            <a:spAutoFit/>
          </a:bodyPr>
          <a:lstStyle/>
          <a:p>
            <a:pPr algn="ctr"/>
            <a:r>
              <a:rPr lang="en-US" sz="40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Groups at the End</a:t>
            </a:r>
          </a:p>
        </p:txBody>
      </p:sp>
      <p:sp>
        <p:nvSpPr>
          <p:cNvPr id="3" name="TextBox 2">
            <a:extLst>
              <a:ext uri="{FF2B5EF4-FFF2-40B4-BE49-F238E27FC236}">
                <a16:creationId xmlns:a16="http://schemas.microsoft.com/office/drawing/2014/main" id="{75C5FE63-0350-2E4B-EC00-F5D74C0D17AF}"/>
              </a:ext>
            </a:extLst>
          </p:cNvPr>
          <p:cNvSpPr txBox="1"/>
          <p:nvPr/>
        </p:nvSpPr>
        <p:spPr>
          <a:xfrm>
            <a:off x="552448" y="2316468"/>
            <a:ext cx="1734785" cy="2123658"/>
          </a:xfrm>
          <a:prstGeom prst="rect">
            <a:avLst/>
          </a:prstGeom>
          <a:noFill/>
        </p:spPr>
        <p:txBody>
          <a:bodyPr wrap="square">
            <a:spAutoFit/>
          </a:bodyPr>
          <a:lstStyle/>
          <a:p>
            <a:pPr marL="285750" indent="-285750">
              <a:spcBef>
                <a:spcPts val="1200"/>
              </a:spcBef>
              <a:buFont typeface="Arial" panose="020B0604020202020204" pitchFamily="34" charset="0"/>
              <a:buChar char="•"/>
            </a:pPr>
            <a:r>
              <a:rPr lang="en-US" sz="1600" kern="150">
                <a:solidFill>
                  <a:schemeClr val="bg1"/>
                </a:solidFill>
                <a:latin typeface="Aptos" panose="020B0004020202020204" pitchFamily="34" charset="0"/>
                <a:ea typeface="SimSun" panose="02010600030101010101" pitchFamily="2" charset="-122"/>
              </a:rPr>
              <a:t>144,000 </a:t>
            </a:r>
            <a:br>
              <a:rPr lang="en-US" sz="1600" kern="150">
                <a:solidFill>
                  <a:schemeClr val="bg1"/>
                </a:solidFill>
                <a:latin typeface="Aptos" panose="020B0004020202020204" pitchFamily="34" charset="0"/>
                <a:ea typeface="SimSun" panose="02010600030101010101" pitchFamily="2" charset="-122"/>
              </a:rPr>
            </a:br>
            <a:r>
              <a:rPr lang="en-US" sz="1600" kern="150">
                <a:solidFill>
                  <a:schemeClr val="bg1"/>
                </a:solidFill>
                <a:latin typeface="Aptos" panose="020B0004020202020204" pitchFamily="34" charset="0"/>
                <a:ea typeface="SimSun" panose="02010600030101010101" pitchFamily="2" charset="-122"/>
              </a:rPr>
              <a:t>from the </a:t>
            </a:r>
            <a:br>
              <a:rPr lang="en-US" sz="1600" kern="150">
                <a:solidFill>
                  <a:schemeClr val="bg1"/>
                </a:solidFill>
                <a:latin typeface="Aptos" panose="020B0004020202020204" pitchFamily="34" charset="0"/>
                <a:ea typeface="SimSun" panose="02010600030101010101" pitchFamily="2" charset="-122"/>
              </a:rPr>
            </a:br>
            <a:r>
              <a:rPr lang="en-US" sz="1600" kern="150">
                <a:solidFill>
                  <a:schemeClr val="bg1"/>
                </a:solidFill>
                <a:latin typeface="Aptos" panose="020B0004020202020204" pitchFamily="34" charset="0"/>
                <a:ea typeface="SimSun" panose="02010600030101010101" pitchFamily="2" charset="-122"/>
              </a:rPr>
              <a:t>12 tribes</a:t>
            </a:r>
            <a:endParaRPr lang="he-IL" sz="1600" kern="150">
              <a:solidFill>
                <a:schemeClr val="bg1"/>
              </a:solidFill>
              <a:latin typeface="Aptos" panose="020B0004020202020204" pitchFamily="34" charset="0"/>
              <a:ea typeface="SimSun" panose="02010600030101010101" pitchFamily="2" charset="-122"/>
            </a:endParaRPr>
          </a:p>
          <a:p>
            <a:pPr marL="285750" indent="-285750">
              <a:spcBef>
                <a:spcPts val="1200"/>
              </a:spcBef>
              <a:buFont typeface="Arial" panose="020B0604020202020204" pitchFamily="34" charset="0"/>
              <a:buChar char="•"/>
            </a:pPr>
            <a:r>
              <a:rPr lang="en-US" sz="1600" kern="150">
                <a:solidFill>
                  <a:schemeClr val="bg1"/>
                </a:solidFill>
                <a:latin typeface="Aptos" panose="020B0004020202020204" pitchFamily="34" charset="0"/>
                <a:ea typeface="SimSun" panose="02010600030101010101" pitchFamily="2" charset="-122"/>
              </a:rPr>
              <a:t>Those hidden </a:t>
            </a:r>
            <a:br>
              <a:rPr lang="en-US" sz="1600" kern="150">
                <a:solidFill>
                  <a:schemeClr val="bg1"/>
                </a:solidFill>
                <a:latin typeface="Aptos" panose="020B0004020202020204" pitchFamily="34" charset="0"/>
                <a:ea typeface="SimSun" panose="02010600030101010101" pitchFamily="2" charset="-122"/>
              </a:rPr>
            </a:br>
            <a:r>
              <a:rPr lang="en-US" sz="1600" kern="150">
                <a:solidFill>
                  <a:schemeClr val="bg1"/>
                </a:solidFill>
                <a:latin typeface="Aptos" panose="020B0004020202020204" pitchFamily="34" charset="0"/>
                <a:ea typeface="SimSun" panose="02010600030101010101" pitchFamily="2" charset="-122"/>
              </a:rPr>
              <a:t>in the </a:t>
            </a:r>
            <a:br>
              <a:rPr lang="en-US" sz="1600" kern="150">
                <a:solidFill>
                  <a:schemeClr val="bg1"/>
                </a:solidFill>
                <a:latin typeface="Aptos" panose="020B0004020202020204" pitchFamily="34" charset="0"/>
                <a:ea typeface="SimSun" panose="02010600030101010101" pitchFamily="2" charset="-122"/>
              </a:rPr>
            </a:br>
            <a:r>
              <a:rPr lang="en-US" sz="1600" kern="150">
                <a:solidFill>
                  <a:schemeClr val="bg1"/>
                </a:solidFill>
                <a:latin typeface="Aptos" panose="020B0004020202020204" pitchFamily="34" charset="0"/>
                <a:ea typeface="SimSun" panose="02010600030101010101" pitchFamily="2" charset="-122"/>
              </a:rPr>
              <a:t>wilderness</a:t>
            </a:r>
          </a:p>
          <a:p>
            <a:pPr marL="285750" indent="-285750">
              <a:spcBef>
                <a:spcPts val="1200"/>
              </a:spcBef>
              <a:buFont typeface="Arial" panose="020B0604020202020204" pitchFamily="34" charset="0"/>
              <a:buChar char="•"/>
            </a:pPr>
            <a:endParaRPr lang="en-US" sz="1600" kern="150">
              <a:solidFill>
                <a:schemeClr val="bg1"/>
              </a:solidFill>
              <a:latin typeface="Aptos" panose="020B0004020202020204" pitchFamily="34" charset="0"/>
              <a:ea typeface="SimSun" panose="02010600030101010101" pitchFamily="2" charset="-122"/>
            </a:endParaRPr>
          </a:p>
        </p:txBody>
      </p:sp>
      <p:sp>
        <p:nvSpPr>
          <p:cNvPr id="4" name="TextBox 3">
            <a:extLst>
              <a:ext uri="{FF2B5EF4-FFF2-40B4-BE49-F238E27FC236}">
                <a16:creationId xmlns:a16="http://schemas.microsoft.com/office/drawing/2014/main" id="{638162E2-7030-B554-C592-7EC955803E77}"/>
              </a:ext>
            </a:extLst>
          </p:cNvPr>
          <p:cNvSpPr txBox="1"/>
          <p:nvPr/>
        </p:nvSpPr>
        <p:spPr>
          <a:xfrm>
            <a:off x="2446644" y="2316468"/>
            <a:ext cx="1748812" cy="1231106"/>
          </a:xfrm>
          <a:prstGeom prst="rect">
            <a:avLst/>
          </a:prstGeom>
          <a:noFill/>
        </p:spPr>
        <p:txBody>
          <a:bodyPr wrap="square">
            <a:spAutoFit/>
          </a:bodyPr>
          <a:lstStyle/>
          <a:p>
            <a:pPr marL="285750" indent="-285750">
              <a:spcBef>
                <a:spcPts val="1200"/>
              </a:spcBef>
              <a:buFont typeface="Arial" panose="020B0604020202020204" pitchFamily="34" charset="0"/>
              <a:buChar char="•"/>
            </a:pPr>
            <a:r>
              <a:rPr lang="en-US" sz="1600" kern="150">
                <a:solidFill>
                  <a:schemeClr val="bg1"/>
                </a:solidFill>
                <a:latin typeface="Aptos" panose="020B0004020202020204" pitchFamily="34" charset="0"/>
                <a:ea typeface="SimSun" panose="02010600030101010101" pitchFamily="2" charset="-122"/>
              </a:rPr>
              <a:t>Arms of the antichrist</a:t>
            </a:r>
            <a:endParaRPr lang="he-IL" sz="1600" kern="150">
              <a:solidFill>
                <a:schemeClr val="bg1"/>
              </a:solidFill>
              <a:latin typeface="Aptos" panose="020B0004020202020204" pitchFamily="34" charset="0"/>
              <a:ea typeface="SimSun" panose="02010600030101010101" pitchFamily="2" charset="-122"/>
            </a:endParaRPr>
          </a:p>
          <a:p>
            <a:pPr marL="285750" indent="-285750">
              <a:spcBef>
                <a:spcPts val="1200"/>
              </a:spcBef>
              <a:buFont typeface="Arial" panose="020B0604020202020204" pitchFamily="34" charset="0"/>
              <a:buChar char="•"/>
            </a:pPr>
            <a:r>
              <a:rPr lang="en-US" sz="1600" kern="150">
                <a:solidFill>
                  <a:schemeClr val="bg1"/>
                </a:solidFill>
                <a:latin typeface="Aptos" panose="020B0004020202020204" pitchFamily="34" charset="0"/>
                <a:ea typeface="SimSun" panose="02010600030101010101" pitchFamily="2" charset="-122"/>
              </a:rPr>
              <a:t>other transgressors</a:t>
            </a:r>
          </a:p>
        </p:txBody>
      </p:sp>
      <p:sp>
        <p:nvSpPr>
          <p:cNvPr id="6" name="TextBox 5">
            <a:extLst>
              <a:ext uri="{FF2B5EF4-FFF2-40B4-BE49-F238E27FC236}">
                <a16:creationId xmlns:a16="http://schemas.microsoft.com/office/drawing/2014/main" id="{52D60358-0DDB-F5B4-91AE-C609359BF572}"/>
              </a:ext>
            </a:extLst>
          </p:cNvPr>
          <p:cNvSpPr txBox="1"/>
          <p:nvPr/>
        </p:nvSpPr>
        <p:spPr>
          <a:xfrm>
            <a:off x="2386368" y="1790941"/>
            <a:ext cx="1802173" cy="387094"/>
          </a:xfrm>
          <a:prstGeom prst="rect">
            <a:avLst/>
          </a:prstGeom>
          <a:noFill/>
        </p:spPr>
        <p:txBody>
          <a:bodyPr wrap="square">
            <a:spAutoFit/>
          </a:bodyPr>
          <a:lstStyle/>
          <a:p>
            <a:pPr marL="285750" indent="-285750">
              <a:lnSpc>
                <a:spcPts val="2400"/>
              </a:lnSpc>
              <a:spcBef>
                <a:spcPts val="600"/>
              </a:spcBef>
              <a:buFont typeface="Wingdings" panose="05000000000000000000" pitchFamily="2" charset="2"/>
              <a:buChar char="Ø"/>
            </a:pPr>
            <a:r>
              <a:rPr lang="en-US" b="1" kern="150">
                <a:solidFill>
                  <a:schemeClr val="bg1"/>
                </a:solidFill>
                <a:latin typeface="Aptos" panose="020B0004020202020204" pitchFamily="34" charset="0"/>
                <a:ea typeface="SimSun" panose="02010600030101010101" pitchFamily="2" charset="-122"/>
              </a:rPr>
              <a:t>Unrighteous</a:t>
            </a:r>
          </a:p>
        </p:txBody>
      </p:sp>
      <p:sp>
        <p:nvSpPr>
          <p:cNvPr id="7" name="TextBox 6">
            <a:extLst>
              <a:ext uri="{FF2B5EF4-FFF2-40B4-BE49-F238E27FC236}">
                <a16:creationId xmlns:a16="http://schemas.microsoft.com/office/drawing/2014/main" id="{627ABF41-74F3-A988-1452-BA576DD99B6A}"/>
              </a:ext>
            </a:extLst>
          </p:cNvPr>
          <p:cNvSpPr txBox="1"/>
          <p:nvPr/>
        </p:nvSpPr>
        <p:spPr>
          <a:xfrm>
            <a:off x="520797" y="1800456"/>
            <a:ext cx="1748812" cy="387094"/>
          </a:xfrm>
          <a:prstGeom prst="rect">
            <a:avLst/>
          </a:prstGeom>
          <a:noFill/>
        </p:spPr>
        <p:txBody>
          <a:bodyPr wrap="square">
            <a:spAutoFit/>
          </a:bodyPr>
          <a:lstStyle/>
          <a:p>
            <a:pPr marL="285750" indent="-285750">
              <a:lnSpc>
                <a:spcPts val="2400"/>
              </a:lnSpc>
              <a:spcBef>
                <a:spcPts val="600"/>
              </a:spcBef>
              <a:buFont typeface="Wingdings" panose="05000000000000000000" pitchFamily="2" charset="2"/>
              <a:buChar char="Ø"/>
            </a:pPr>
            <a:r>
              <a:rPr lang="en-US" b="1" kern="150">
                <a:solidFill>
                  <a:schemeClr val="bg1"/>
                </a:solidFill>
                <a:latin typeface="Aptos" panose="020B0004020202020204" pitchFamily="34" charset="0"/>
                <a:ea typeface="SimSun" panose="02010600030101010101" pitchFamily="2" charset="-122"/>
              </a:rPr>
              <a:t>Righteous </a:t>
            </a:r>
          </a:p>
        </p:txBody>
      </p:sp>
      <p:sp>
        <p:nvSpPr>
          <p:cNvPr id="11" name="Rectangle 10">
            <a:extLst>
              <a:ext uri="{FF2B5EF4-FFF2-40B4-BE49-F238E27FC236}">
                <a16:creationId xmlns:a16="http://schemas.microsoft.com/office/drawing/2014/main" id="{37ED8683-B7A6-2885-CEF4-6A8530C4CCF2}"/>
              </a:ext>
            </a:extLst>
          </p:cNvPr>
          <p:cNvSpPr/>
          <p:nvPr/>
        </p:nvSpPr>
        <p:spPr>
          <a:xfrm>
            <a:off x="4710470" y="1562079"/>
            <a:ext cx="3822700" cy="3087977"/>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A82C5D6-7D28-0223-D9AF-0AD2F9756227}"/>
              </a:ext>
            </a:extLst>
          </p:cNvPr>
          <p:cNvSpPr/>
          <p:nvPr/>
        </p:nvSpPr>
        <p:spPr>
          <a:xfrm>
            <a:off x="482599" y="1204656"/>
            <a:ext cx="3822701" cy="369332"/>
          </a:xfrm>
          <a:prstGeom prst="rect">
            <a:avLst/>
          </a:prstGeom>
          <a:noFill/>
        </p:spPr>
        <p:txBody>
          <a:bodyPr wrap="square" lIns="91440" tIns="45720" rIns="91440" bIns="45720">
            <a:spAutoFit/>
          </a:bodyPr>
          <a:lstStyle/>
          <a:p>
            <a:pPr algn="ctr"/>
            <a:r>
              <a:rPr lang="en-US" b="1" cap="none"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THE HOLY PEOPLE</a:t>
            </a:r>
          </a:p>
        </p:txBody>
      </p:sp>
      <p:sp>
        <p:nvSpPr>
          <p:cNvPr id="13" name="Rectangle 12">
            <a:extLst>
              <a:ext uri="{FF2B5EF4-FFF2-40B4-BE49-F238E27FC236}">
                <a16:creationId xmlns:a16="http://schemas.microsoft.com/office/drawing/2014/main" id="{70314572-DAD5-0740-3689-29CD93E414F9}"/>
              </a:ext>
            </a:extLst>
          </p:cNvPr>
          <p:cNvSpPr/>
          <p:nvPr/>
        </p:nvSpPr>
        <p:spPr>
          <a:xfrm flipV="1">
            <a:off x="4710472" y="1171012"/>
            <a:ext cx="3822700" cy="40297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7B2258F-E456-BA9C-4861-63D5E560FBA6}"/>
              </a:ext>
            </a:extLst>
          </p:cNvPr>
          <p:cNvSpPr/>
          <p:nvPr/>
        </p:nvSpPr>
        <p:spPr>
          <a:xfrm>
            <a:off x="4710471" y="1192747"/>
            <a:ext cx="3822701" cy="369332"/>
          </a:xfrm>
          <a:prstGeom prst="rect">
            <a:avLst/>
          </a:prstGeom>
          <a:noFill/>
        </p:spPr>
        <p:txBody>
          <a:bodyPr wrap="square" lIns="91440" tIns="45720" rIns="91440" bIns="45720">
            <a:spAutoFit/>
          </a:bodyPr>
          <a:lstStyle/>
          <a:p>
            <a:pPr algn="ctr"/>
            <a:r>
              <a:rPr lang="en-US" b="1" cap="none"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THE NATIONS</a:t>
            </a:r>
          </a:p>
        </p:txBody>
      </p:sp>
      <p:cxnSp>
        <p:nvCxnSpPr>
          <p:cNvPr id="17" name="Straight Connector 16">
            <a:extLst>
              <a:ext uri="{FF2B5EF4-FFF2-40B4-BE49-F238E27FC236}">
                <a16:creationId xmlns:a16="http://schemas.microsoft.com/office/drawing/2014/main" id="{51031FEA-0964-D6D4-CB28-A31656948108}"/>
              </a:ext>
            </a:extLst>
          </p:cNvPr>
          <p:cNvCxnSpPr/>
          <p:nvPr/>
        </p:nvCxnSpPr>
        <p:spPr>
          <a:xfrm>
            <a:off x="2336800" y="1790941"/>
            <a:ext cx="0" cy="27002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2F64C2EA-9543-48CD-2748-CB2DDDD6D880}"/>
              </a:ext>
            </a:extLst>
          </p:cNvPr>
          <p:cNvSpPr txBox="1"/>
          <p:nvPr/>
        </p:nvSpPr>
        <p:spPr>
          <a:xfrm>
            <a:off x="6636315" y="2307002"/>
            <a:ext cx="1748812" cy="1231106"/>
          </a:xfrm>
          <a:prstGeom prst="rect">
            <a:avLst/>
          </a:prstGeom>
          <a:noFill/>
        </p:spPr>
        <p:txBody>
          <a:bodyPr wrap="square">
            <a:spAutoFit/>
          </a:bodyPr>
          <a:lstStyle/>
          <a:p>
            <a:pPr marL="285750" indent="-285750">
              <a:spcBef>
                <a:spcPts val="1200"/>
              </a:spcBef>
              <a:buFont typeface="Arial" panose="020B0604020202020204" pitchFamily="34" charset="0"/>
              <a:buChar char="•"/>
            </a:pPr>
            <a:r>
              <a:rPr lang="en-US" sz="1600" kern="150">
                <a:solidFill>
                  <a:schemeClr val="bg1"/>
                </a:solidFill>
                <a:latin typeface="Aptos" panose="020B0004020202020204" pitchFamily="34" charset="0"/>
                <a:ea typeface="SimSun" panose="02010600030101010101" pitchFamily="2" charset="-122"/>
              </a:rPr>
              <a:t>Those who trample Jerusalem</a:t>
            </a:r>
          </a:p>
          <a:p>
            <a:pPr marL="285750" indent="-285750">
              <a:spcBef>
                <a:spcPts val="1200"/>
              </a:spcBef>
              <a:buFont typeface="Arial" panose="020B0604020202020204" pitchFamily="34" charset="0"/>
              <a:buChar char="•"/>
            </a:pPr>
            <a:r>
              <a:rPr lang="en-US" sz="1600" kern="150">
                <a:solidFill>
                  <a:schemeClr val="bg1"/>
                </a:solidFill>
                <a:latin typeface="Aptos" panose="020B0004020202020204" pitchFamily="34" charset="0"/>
                <a:ea typeface="SimSun" panose="02010600030101010101" pitchFamily="2" charset="-122"/>
              </a:rPr>
              <a:t>other sinners</a:t>
            </a:r>
          </a:p>
        </p:txBody>
      </p:sp>
      <p:sp>
        <p:nvSpPr>
          <p:cNvPr id="20" name="TextBox 19">
            <a:extLst>
              <a:ext uri="{FF2B5EF4-FFF2-40B4-BE49-F238E27FC236}">
                <a16:creationId xmlns:a16="http://schemas.microsoft.com/office/drawing/2014/main" id="{B0C45886-943F-915B-824D-81145B5DF92B}"/>
              </a:ext>
            </a:extLst>
          </p:cNvPr>
          <p:cNvSpPr txBox="1"/>
          <p:nvPr/>
        </p:nvSpPr>
        <p:spPr>
          <a:xfrm>
            <a:off x="6576039" y="1781475"/>
            <a:ext cx="1802173" cy="387094"/>
          </a:xfrm>
          <a:prstGeom prst="rect">
            <a:avLst/>
          </a:prstGeom>
          <a:noFill/>
        </p:spPr>
        <p:txBody>
          <a:bodyPr wrap="square">
            <a:spAutoFit/>
          </a:bodyPr>
          <a:lstStyle/>
          <a:p>
            <a:pPr marL="285750" indent="-285750">
              <a:lnSpc>
                <a:spcPts val="2400"/>
              </a:lnSpc>
              <a:spcBef>
                <a:spcPts val="600"/>
              </a:spcBef>
              <a:buFont typeface="Wingdings" panose="05000000000000000000" pitchFamily="2" charset="2"/>
              <a:buChar char="Ø"/>
            </a:pPr>
            <a:r>
              <a:rPr lang="en-US" b="1" kern="150">
                <a:solidFill>
                  <a:schemeClr val="bg1"/>
                </a:solidFill>
                <a:latin typeface="Aptos" panose="020B0004020202020204" pitchFamily="34" charset="0"/>
                <a:ea typeface="SimSun" panose="02010600030101010101" pitchFamily="2" charset="-122"/>
              </a:rPr>
              <a:t>Unrighteous</a:t>
            </a:r>
          </a:p>
        </p:txBody>
      </p:sp>
    </p:spTree>
    <p:extLst>
      <p:ext uri="{BB962C8B-B14F-4D97-AF65-F5344CB8AC3E}">
        <p14:creationId xmlns:p14="http://schemas.microsoft.com/office/powerpoint/2010/main" val="28995553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A2F140-FAC2-CC87-753F-8F3FBD08B4B8}"/>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3E77EDE0-28E3-90D2-3A98-4FC472FC3595}"/>
              </a:ext>
            </a:extLst>
          </p:cNvPr>
          <p:cNvSpPr/>
          <p:nvPr/>
        </p:nvSpPr>
        <p:spPr>
          <a:xfrm flipV="1">
            <a:off x="482600" y="1171012"/>
            <a:ext cx="3822700" cy="402976"/>
          </a:xfrm>
          <a:prstGeom prst="rect">
            <a:avLst/>
          </a:prstGeom>
          <a:solidFill>
            <a:srgbClr val="99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D0D99E8-6A18-24E3-2011-EC06D9E3F8D4}"/>
              </a:ext>
            </a:extLst>
          </p:cNvPr>
          <p:cNvSpPr/>
          <p:nvPr/>
        </p:nvSpPr>
        <p:spPr>
          <a:xfrm>
            <a:off x="482600" y="1573988"/>
            <a:ext cx="3822700" cy="3087977"/>
          </a:xfrm>
          <a:prstGeom prst="rect">
            <a:avLst/>
          </a:prstGeom>
          <a:solidFill>
            <a:srgbClr val="54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F5D8509F-641A-1B0C-CB2C-12E30CD94573}"/>
              </a:ext>
            </a:extLst>
          </p:cNvPr>
          <p:cNvSpPr/>
          <p:nvPr/>
        </p:nvSpPr>
        <p:spPr>
          <a:xfrm>
            <a:off x="214699" y="400710"/>
            <a:ext cx="8714602" cy="707886"/>
          </a:xfrm>
          <a:prstGeom prst="rect">
            <a:avLst/>
          </a:prstGeom>
          <a:noFill/>
        </p:spPr>
        <p:txBody>
          <a:bodyPr wrap="square" lIns="91440" tIns="45720" rIns="91440" bIns="45720">
            <a:spAutoFit/>
          </a:bodyPr>
          <a:lstStyle/>
          <a:p>
            <a:pPr algn="ctr"/>
            <a:r>
              <a:rPr lang="en-US" sz="40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Groups at the End</a:t>
            </a:r>
          </a:p>
        </p:txBody>
      </p:sp>
      <p:sp>
        <p:nvSpPr>
          <p:cNvPr id="3" name="TextBox 2">
            <a:extLst>
              <a:ext uri="{FF2B5EF4-FFF2-40B4-BE49-F238E27FC236}">
                <a16:creationId xmlns:a16="http://schemas.microsoft.com/office/drawing/2014/main" id="{EF0EE108-E516-256E-F24F-6F836DB66E4A}"/>
              </a:ext>
            </a:extLst>
          </p:cNvPr>
          <p:cNvSpPr txBox="1"/>
          <p:nvPr/>
        </p:nvSpPr>
        <p:spPr>
          <a:xfrm>
            <a:off x="552448" y="2316468"/>
            <a:ext cx="1734785" cy="2123658"/>
          </a:xfrm>
          <a:prstGeom prst="rect">
            <a:avLst/>
          </a:prstGeom>
          <a:noFill/>
        </p:spPr>
        <p:txBody>
          <a:bodyPr wrap="square">
            <a:spAutoFit/>
          </a:bodyPr>
          <a:lstStyle/>
          <a:p>
            <a:pPr marL="285750" indent="-285750">
              <a:spcBef>
                <a:spcPts val="1200"/>
              </a:spcBef>
              <a:buFont typeface="Arial" panose="020B0604020202020204" pitchFamily="34" charset="0"/>
              <a:buChar char="•"/>
            </a:pPr>
            <a:r>
              <a:rPr lang="en-US" sz="1600" kern="150">
                <a:solidFill>
                  <a:schemeClr val="bg1"/>
                </a:solidFill>
                <a:latin typeface="Aptos" panose="020B0004020202020204" pitchFamily="34" charset="0"/>
                <a:ea typeface="SimSun" panose="02010600030101010101" pitchFamily="2" charset="-122"/>
              </a:rPr>
              <a:t>144,000 </a:t>
            </a:r>
            <a:br>
              <a:rPr lang="en-US" sz="1600" kern="150">
                <a:solidFill>
                  <a:schemeClr val="bg1"/>
                </a:solidFill>
                <a:latin typeface="Aptos" panose="020B0004020202020204" pitchFamily="34" charset="0"/>
                <a:ea typeface="SimSun" panose="02010600030101010101" pitchFamily="2" charset="-122"/>
              </a:rPr>
            </a:br>
            <a:r>
              <a:rPr lang="en-US" sz="1600" kern="150">
                <a:solidFill>
                  <a:schemeClr val="bg1"/>
                </a:solidFill>
                <a:latin typeface="Aptos" panose="020B0004020202020204" pitchFamily="34" charset="0"/>
                <a:ea typeface="SimSun" panose="02010600030101010101" pitchFamily="2" charset="-122"/>
              </a:rPr>
              <a:t>from the </a:t>
            </a:r>
            <a:br>
              <a:rPr lang="en-US" sz="1600" kern="150">
                <a:solidFill>
                  <a:schemeClr val="bg1"/>
                </a:solidFill>
                <a:latin typeface="Aptos" panose="020B0004020202020204" pitchFamily="34" charset="0"/>
                <a:ea typeface="SimSun" panose="02010600030101010101" pitchFamily="2" charset="-122"/>
              </a:rPr>
            </a:br>
            <a:r>
              <a:rPr lang="en-US" sz="1600" kern="150">
                <a:solidFill>
                  <a:schemeClr val="bg1"/>
                </a:solidFill>
                <a:latin typeface="Aptos" panose="020B0004020202020204" pitchFamily="34" charset="0"/>
                <a:ea typeface="SimSun" panose="02010600030101010101" pitchFamily="2" charset="-122"/>
              </a:rPr>
              <a:t>12 tribes</a:t>
            </a:r>
            <a:endParaRPr lang="he-IL" sz="1600" kern="150">
              <a:solidFill>
                <a:schemeClr val="bg1"/>
              </a:solidFill>
              <a:latin typeface="Aptos" panose="020B0004020202020204" pitchFamily="34" charset="0"/>
              <a:ea typeface="SimSun" panose="02010600030101010101" pitchFamily="2" charset="-122"/>
            </a:endParaRPr>
          </a:p>
          <a:p>
            <a:pPr marL="285750" indent="-285750">
              <a:spcBef>
                <a:spcPts val="1200"/>
              </a:spcBef>
              <a:buFont typeface="Arial" panose="020B0604020202020204" pitchFamily="34" charset="0"/>
              <a:buChar char="•"/>
            </a:pPr>
            <a:r>
              <a:rPr lang="en-US" sz="1600" kern="150">
                <a:solidFill>
                  <a:schemeClr val="bg1"/>
                </a:solidFill>
                <a:latin typeface="Aptos" panose="020B0004020202020204" pitchFamily="34" charset="0"/>
                <a:ea typeface="SimSun" panose="02010600030101010101" pitchFamily="2" charset="-122"/>
              </a:rPr>
              <a:t>Those hidden </a:t>
            </a:r>
            <a:br>
              <a:rPr lang="en-US" sz="1600" kern="150">
                <a:solidFill>
                  <a:schemeClr val="bg1"/>
                </a:solidFill>
                <a:latin typeface="Aptos" panose="020B0004020202020204" pitchFamily="34" charset="0"/>
                <a:ea typeface="SimSun" panose="02010600030101010101" pitchFamily="2" charset="-122"/>
              </a:rPr>
            </a:br>
            <a:r>
              <a:rPr lang="en-US" sz="1600" kern="150">
                <a:solidFill>
                  <a:schemeClr val="bg1"/>
                </a:solidFill>
                <a:latin typeface="Aptos" panose="020B0004020202020204" pitchFamily="34" charset="0"/>
                <a:ea typeface="SimSun" panose="02010600030101010101" pitchFamily="2" charset="-122"/>
              </a:rPr>
              <a:t>in the </a:t>
            </a:r>
            <a:br>
              <a:rPr lang="en-US" sz="1600" kern="150">
                <a:solidFill>
                  <a:schemeClr val="bg1"/>
                </a:solidFill>
                <a:latin typeface="Aptos" panose="020B0004020202020204" pitchFamily="34" charset="0"/>
                <a:ea typeface="SimSun" panose="02010600030101010101" pitchFamily="2" charset="-122"/>
              </a:rPr>
            </a:br>
            <a:r>
              <a:rPr lang="en-US" sz="1600" kern="150">
                <a:solidFill>
                  <a:schemeClr val="bg1"/>
                </a:solidFill>
                <a:latin typeface="Aptos" panose="020B0004020202020204" pitchFamily="34" charset="0"/>
                <a:ea typeface="SimSun" panose="02010600030101010101" pitchFamily="2" charset="-122"/>
              </a:rPr>
              <a:t>wilderness</a:t>
            </a:r>
          </a:p>
          <a:p>
            <a:pPr marL="285750" indent="-285750">
              <a:spcBef>
                <a:spcPts val="1200"/>
              </a:spcBef>
              <a:buFont typeface="Arial" panose="020B0604020202020204" pitchFamily="34" charset="0"/>
              <a:buChar char="•"/>
            </a:pPr>
            <a:endParaRPr lang="en-US" sz="1600" kern="150">
              <a:solidFill>
                <a:schemeClr val="bg1"/>
              </a:solidFill>
              <a:latin typeface="Aptos" panose="020B0004020202020204" pitchFamily="34" charset="0"/>
              <a:ea typeface="SimSun" panose="02010600030101010101" pitchFamily="2" charset="-122"/>
            </a:endParaRPr>
          </a:p>
        </p:txBody>
      </p:sp>
      <p:sp>
        <p:nvSpPr>
          <p:cNvPr id="4" name="TextBox 3">
            <a:extLst>
              <a:ext uri="{FF2B5EF4-FFF2-40B4-BE49-F238E27FC236}">
                <a16:creationId xmlns:a16="http://schemas.microsoft.com/office/drawing/2014/main" id="{789A68B5-F421-49DC-69D5-C1583F6202BD}"/>
              </a:ext>
            </a:extLst>
          </p:cNvPr>
          <p:cNvSpPr txBox="1"/>
          <p:nvPr/>
        </p:nvSpPr>
        <p:spPr>
          <a:xfrm>
            <a:off x="2446644" y="2316468"/>
            <a:ext cx="1748812" cy="1231106"/>
          </a:xfrm>
          <a:prstGeom prst="rect">
            <a:avLst/>
          </a:prstGeom>
          <a:noFill/>
        </p:spPr>
        <p:txBody>
          <a:bodyPr wrap="square">
            <a:spAutoFit/>
          </a:bodyPr>
          <a:lstStyle/>
          <a:p>
            <a:pPr marL="285750" indent="-285750">
              <a:spcBef>
                <a:spcPts val="1200"/>
              </a:spcBef>
              <a:buFont typeface="Arial" panose="020B0604020202020204" pitchFamily="34" charset="0"/>
              <a:buChar char="•"/>
            </a:pPr>
            <a:r>
              <a:rPr lang="en-US" sz="1600" kern="150">
                <a:solidFill>
                  <a:schemeClr val="bg1"/>
                </a:solidFill>
                <a:latin typeface="Aptos" panose="020B0004020202020204" pitchFamily="34" charset="0"/>
                <a:ea typeface="SimSun" panose="02010600030101010101" pitchFamily="2" charset="-122"/>
              </a:rPr>
              <a:t>Arms of the antichrist</a:t>
            </a:r>
            <a:endParaRPr lang="he-IL" sz="1600" kern="150">
              <a:solidFill>
                <a:schemeClr val="bg1"/>
              </a:solidFill>
              <a:latin typeface="Aptos" panose="020B0004020202020204" pitchFamily="34" charset="0"/>
              <a:ea typeface="SimSun" panose="02010600030101010101" pitchFamily="2" charset="-122"/>
            </a:endParaRPr>
          </a:p>
          <a:p>
            <a:pPr marL="285750" indent="-285750">
              <a:spcBef>
                <a:spcPts val="1200"/>
              </a:spcBef>
              <a:buFont typeface="Arial" panose="020B0604020202020204" pitchFamily="34" charset="0"/>
              <a:buChar char="•"/>
            </a:pPr>
            <a:r>
              <a:rPr lang="en-US" sz="1600" kern="150">
                <a:solidFill>
                  <a:schemeClr val="bg1"/>
                </a:solidFill>
                <a:latin typeface="Aptos" panose="020B0004020202020204" pitchFamily="34" charset="0"/>
                <a:ea typeface="SimSun" panose="02010600030101010101" pitchFamily="2" charset="-122"/>
              </a:rPr>
              <a:t>other transgressors</a:t>
            </a:r>
          </a:p>
        </p:txBody>
      </p:sp>
      <p:sp>
        <p:nvSpPr>
          <p:cNvPr id="6" name="TextBox 5">
            <a:extLst>
              <a:ext uri="{FF2B5EF4-FFF2-40B4-BE49-F238E27FC236}">
                <a16:creationId xmlns:a16="http://schemas.microsoft.com/office/drawing/2014/main" id="{5BE8375D-3789-FB50-D483-A18BD8A517AA}"/>
              </a:ext>
            </a:extLst>
          </p:cNvPr>
          <p:cNvSpPr txBox="1"/>
          <p:nvPr/>
        </p:nvSpPr>
        <p:spPr>
          <a:xfrm>
            <a:off x="2386368" y="1790941"/>
            <a:ext cx="1802173" cy="387094"/>
          </a:xfrm>
          <a:prstGeom prst="rect">
            <a:avLst/>
          </a:prstGeom>
          <a:noFill/>
        </p:spPr>
        <p:txBody>
          <a:bodyPr wrap="square">
            <a:spAutoFit/>
          </a:bodyPr>
          <a:lstStyle/>
          <a:p>
            <a:pPr marL="285750" indent="-285750">
              <a:lnSpc>
                <a:spcPts val="2400"/>
              </a:lnSpc>
              <a:spcBef>
                <a:spcPts val="600"/>
              </a:spcBef>
              <a:buFont typeface="Wingdings" panose="05000000000000000000" pitchFamily="2" charset="2"/>
              <a:buChar char="Ø"/>
            </a:pPr>
            <a:r>
              <a:rPr lang="en-US" b="1" kern="150">
                <a:solidFill>
                  <a:schemeClr val="bg1"/>
                </a:solidFill>
                <a:latin typeface="Aptos" panose="020B0004020202020204" pitchFamily="34" charset="0"/>
                <a:ea typeface="SimSun" panose="02010600030101010101" pitchFamily="2" charset="-122"/>
              </a:rPr>
              <a:t>Unrighteous</a:t>
            </a:r>
          </a:p>
        </p:txBody>
      </p:sp>
      <p:sp>
        <p:nvSpPr>
          <p:cNvPr id="7" name="TextBox 6">
            <a:extLst>
              <a:ext uri="{FF2B5EF4-FFF2-40B4-BE49-F238E27FC236}">
                <a16:creationId xmlns:a16="http://schemas.microsoft.com/office/drawing/2014/main" id="{F5059345-6468-70AB-5382-ADD25788FD61}"/>
              </a:ext>
            </a:extLst>
          </p:cNvPr>
          <p:cNvSpPr txBox="1"/>
          <p:nvPr/>
        </p:nvSpPr>
        <p:spPr>
          <a:xfrm>
            <a:off x="520797" y="1800456"/>
            <a:ext cx="1748812" cy="387094"/>
          </a:xfrm>
          <a:prstGeom prst="rect">
            <a:avLst/>
          </a:prstGeom>
          <a:noFill/>
        </p:spPr>
        <p:txBody>
          <a:bodyPr wrap="square">
            <a:spAutoFit/>
          </a:bodyPr>
          <a:lstStyle/>
          <a:p>
            <a:pPr marL="285750" indent="-285750">
              <a:lnSpc>
                <a:spcPts val="2400"/>
              </a:lnSpc>
              <a:spcBef>
                <a:spcPts val="600"/>
              </a:spcBef>
              <a:buFont typeface="Wingdings" panose="05000000000000000000" pitchFamily="2" charset="2"/>
              <a:buChar char="Ø"/>
            </a:pPr>
            <a:r>
              <a:rPr lang="en-US" b="1" kern="150">
                <a:solidFill>
                  <a:schemeClr val="bg1"/>
                </a:solidFill>
                <a:latin typeface="Aptos" panose="020B0004020202020204" pitchFamily="34" charset="0"/>
                <a:ea typeface="SimSun" panose="02010600030101010101" pitchFamily="2" charset="-122"/>
              </a:rPr>
              <a:t>Righteous </a:t>
            </a:r>
          </a:p>
        </p:txBody>
      </p:sp>
      <p:sp>
        <p:nvSpPr>
          <p:cNvPr id="11" name="Rectangle 10">
            <a:extLst>
              <a:ext uri="{FF2B5EF4-FFF2-40B4-BE49-F238E27FC236}">
                <a16:creationId xmlns:a16="http://schemas.microsoft.com/office/drawing/2014/main" id="{6A173BF3-B430-13CB-53F9-42D58A952B60}"/>
              </a:ext>
            </a:extLst>
          </p:cNvPr>
          <p:cNvSpPr/>
          <p:nvPr/>
        </p:nvSpPr>
        <p:spPr>
          <a:xfrm>
            <a:off x="4710470" y="1562079"/>
            <a:ext cx="3822700" cy="3087977"/>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AFE490C-8EBC-7211-5D4A-C20AB69FABF8}"/>
              </a:ext>
            </a:extLst>
          </p:cNvPr>
          <p:cNvSpPr/>
          <p:nvPr/>
        </p:nvSpPr>
        <p:spPr>
          <a:xfrm>
            <a:off x="482599" y="1204656"/>
            <a:ext cx="3822701" cy="369332"/>
          </a:xfrm>
          <a:prstGeom prst="rect">
            <a:avLst/>
          </a:prstGeom>
          <a:noFill/>
        </p:spPr>
        <p:txBody>
          <a:bodyPr wrap="square" lIns="91440" tIns="45720" rIns="91440" bIns="45720">
            <a:spAutoFit/>
          </a:bodyPr>
          <a:lstStyle/>
          <a:p>
            <a:pPr algn="ctr"/>
            <a:r>
              <a:rPr lang="en-US" b="1" cap="none"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THE HOLY PEOPLE</a:t>
            </a:r>
          </a:p>
        </p:txBody>
      </p:sp>
      <p:sp>
        <p:nvSpPr>
          <p:cNvPr id="13" name="Rectangle 12">
            <a:extLst>
              <a:ext uri="{FF2B5EF4-FFF2-40B4-BE49-F238E27FC236}">
                <a16:creationId xmlns:a16="http://schemas.microsoft.com/office/drawing/2014/main" id="{E59BEE93-169F-74D8-CA7C-AA403754E4CF}"/>
              </a:ext>
            </a:extLst>
          </p:cNvPr>
          <p:cNvSpPr/>
          <p:nvPr/>
        </p:nvSpPr>
        <p:spPr>
          <a:xfrm flipV="1">
            <a:off x="4710472" y="1171012"/>
            <a:ext cx="3822700" cy="40297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C9EE363-1627-A2A2-8AF2-E91D5033CF4F}"/>
              </a:ext>
            </a:extLst>
          </p:cNvPr>
          <p:cNvSpPr/>
          <p:nvPr/>
        </p:nvSpPr>
        <p:spPr>
          <a:xfrm>
            <a:off x="4710471" y="1192747"/>
            <a:ext cx="3822701" cy="369332"/>
          </a:xfrm>
          <a:prstGeom prst="rect">
            <a:avLst/>
          </a:prstGeom>
          <a:noFill/>
        </p:spPr>
        <p:txBody>
          <a:bodyPr wrap="square" lIns="91440" tIns="45720" rIns="91440" bIns="45720">
            <a:spAutoFit/>
          </a:bodyPr>
          <a:lstStyle/>
          <a:p>
            <a:pPr algn="ctr"/>
            <a:r>
              <a:rPr lang="en-US" b="1" cap="none"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THE NATIONS</a:t>
            </a:r>
          </a:p>
        </p:txBody>
      </p:sp>
      <p:cxnSp>
        <p:nvCxnSpPr>
          <p:cNvPr id="17" name="Straight Connector 16">
            <a:extLst>
              <a:ext uri="{FF2B5EF4-FFF2-40B4-BE49-F238E27FC236}">
                <a16:creationId xmlns:a16="http://schemas.microsoft.com/office/drawing/2014/main" id="{3E53F98B-00C4-A584-B99B-410C30377C07}"/>
              </a:ext>
            </a:extLst>
          </p:cNvPr>
          <p:cNvCxnSpPr/>
          <p:nvPr/>
        </p:nvCxnSpPr>
        <p:spPr>
          <a:xfrm>
            <a:off x="2336800" y="1790941"/>
            <a:ext cx="0" cy="27002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92796DDC-DE88-7A0B-57C7-57D82A549348}"/>
              </a:ext>
            </a:extLst>
          </p:cNvPr>
          <p:cNvSpPr txBox="1"/>
          <p:nvPr/>
        </p:nvSpPr>
        <p:spPr>
          <a:xfrm>
            <a:off x="4742119" y="2307002"/>
            <a:ext cx="1734785" cy="1231106"/>
          </a:xfrm>
          <a:prstGeom prst="rect">
            <a:avLst/>
          </a:prstGeom>
          <a:noFill/>
        </p:spPr>
        <p:txBody>
          <a:bodyPr wrap="square">
            <a:spAutoFit/>
          </a:bodyPr>
          <a:lstStyle/>
          <a:p>
            <a:pPr marL="285750" indent="-285750">
              <a:spcBef>
                <a:spcPts val="1200"/>
              </a:spcBef>
              <a:buFont typeface="Arial" panose="020B0604020202020204" pitchFamily="34" charset="0"/>
              <a:buChar char="•"/>
            </a:pPr>
            <a:r>
              <a:rPr lang="en-US" sz="1600" kern="150">
                <a:solidFill>
                  <a:schemeClr val="bg1"/>
                </a:solidFill>
                <a:latin typeface="Aptos" panose="020B0004020202020204" pitchFamily="34" charset="0"/>
                <a:ea typeface="SimSun" panose="02010600030101010101" pitchFamily="2" charset="-122"/>
              </a:rPr>
              <a:t>Those hidden </a:t>
            </a:r>
            <a:br>
              <a:rPr lang="en-US" sz="1600" kern="150">
                <a:solidFill>
                  <a:schemeClr val="bg1"/>
                </a:solidFill>
                <a:latin typeface="Aptos" panose="020B0004020202020204" pitchFamily="34" charset="0"/>
                <a:ea typeface="SimSun" panose="02010600030101010101" pitchFamily="2" charset="-122"/>
              </a:rPr>
            </a:br>
            <a:r>
              <a:rPr lang="en-US" sz="1600" kern="150">
                <a:solidFill>
                  <a:schemeClr val="bg1"/>
                </a:solidFill>
                <a:latin typeface="Aptos" panose="020B0004020202020204" pitchFamily="34" charset="0"/>
                <a:ea typeface="SimSun" panose="02010600030101010101" pitchFamily="2" charset="-122"/>
              </a:rPr>
              <a:t>in the </a:t>
            </a:r>
            <a:br>
              <a:rPr lang="en-US" sz="1600" kern="150">
                <a:solidFill>
                  <a:schemeClr val="bg1"/>
                </a:solidFill>
                <a:latin typeface="Aptos" panose="020B0004020202020204" pitchFamily="34" charset="0"/>
                <a:ea typeface="SimSun" panose="02010600030101010101" pitchFamily="2" charset="-122"/>
              </a:rPr>
            </a:br>
            <a:r>
              <a:rPr lang="en-US" sz="1600" kern="150">
                <a:solidFill>
                  <a:schemeClr val="bg1"/>
                </a:solidFill>
                <a:latin typeface="Aptos" panose="020B0004020202020204" pitchFamily="34" charset="0"/>
                <a:ea typeface="SimSun" panose="02010600030101010101" pitchFamily="2" charset="-122"/>
              </a:rPr>
              <a:t>wilderness</a:t>
            </a:r>
          </a:p>
          <a:p>
            <a:pPr marL="285750" indent="-285750">
              <a:spcBef>
                <a:spcPts val="1200"/>
              </a:spcBef>
              <a:buFont typeface="Arial" panose="020B0604020202020204" pitchFamily="34" charset="0"/>
              <a:buChar char="•"/>
            </a:pPr>
            <a:endParaRPr lang="en-US" sz="1600" kern="150">
              <a:solidFill>
                <a:schemeClr val="bg1"/>
              </a:solidFill>
              <a:latin typeface="Aptos" panose="020B0004020202020204" pitchFamily="34" charset="0"/>
              <a:ea typeface="SimSun" panose="02010600030101010101" pitchFamily="2" charset="-122"/>
            </a:endParaRPr>
          </a:p>
        </p:txBody>
      </p:sp>
      <p:sp>
        <p:nvSpPr>
          <p:cNvPr id="19" name="TextBox 18">
            <a:extLst>
              <a:ext uri="{FF2B5EF4-FFF2-40B4-BE49-F238E27FC236}">
                <a16:creationId xmlns:a16="http://schemas.microsoft.com/office/drawing/2014/main" id="{58983E3E-BB8B-7414-FFD0-F24888570023}"/>
              </a:ext>
            </a:extLst>
          </p:cNvPr>
          <p:cNvSpPr txBox="1"/>
          <p:nvPr/>
        </p:nvSpPr>
        <p:spPr>
          <a:xfrm>
            <a:off x="6636315" y="2307002"/>
            <a:ext cx="1748812" cy="1231106"/>
          </a:xfrm>
          <a:prstGeom prst="rect">
            <a:avLst/>
          </a:prstGeom>
          <a:noFill/>
        </p:spPr>
        <p:txBody>
          <a:bodyPr wrap="square">
            <a:spAutoFit/>
          </a:bodyPr>
          <a:lstStyle/>
          <a:p>
            <a:pPr marL="285750" indent="-285750">
              <a:spcBef>
                <a:spcPts val="1200"/>
              </a:spcBef>
              <a:buFont typeface="Arial" panose="020B0604020202020204" pitchFamily="34" charset="0"/>
              <a:buChar char="•"/>
            </a:pPr>
            <a:r>
              <a:rPr lang="en-US" sz="1600" kern="150">
                <a:solidFill>
                  <a:schemeClr val="bg1"/>
                </a:solidFill>
                <a:latin typeface="Aptos" panose="020B0004020202020204" pitchFamily="34" charset="0"/>
                <a:ea typeface="SimSun" panose="02010600030101010101" pitchFamily="2" charset="-122"/>
              </a:rPr>
              <a:t>Those who trample Jerusalem</a:t>
            </a:r>
          </a:p>
          <a:p>
            <a:pPr marL="285750" indent="-285750">
              <a:spcBef>
                <a:spcPts val="1200"/>
              </a:spcBef>
              <a:buFont typeface="Arial" panose="020B0604020202020204" pitchFamily="34" charset="0"/>
              <a:buChar char="•"/>
            </a:pPr>
            <a:r>
              <a:rPr lang="en-US" sz="1600" kern="150">
                <a:solidFill>
                  <a:schemeClr val="bg1"/>
                </a:solidFill>
                <a:latin typeface="Aptos" panose="020B0004020202020204" pitchFamily="34" charset="0"/>
                <a:ea typeface="SimSun" panose="02010600030101010101" pitchFamily="2" charset="-122"/>
              </a:rPr>
              <a:t>other sinners</a:t>
            </a:r>
          </a:p>
        </p:txBody>
      </p:sp>
      <p:sp>
        <p:nvSpPr>
          <p:cNvPr id="20" name="TextBox 19">
            <a:extLst>
              <a:ext uri="{FF2B5EF4-FFF2-40B4-BE49-F238E27FC236}">
                <a16:creationId xmlns:a16="http://schemas.microsoft.com/office/drawing/2014/main" id="{6B954E71-732D-76D7-7D81-B98F9F485241}"/>
              </a:ext>
            </a:extLst>
          </p:cNvPr>
          <p:cNvSpPr txBox="1"/>
          <p:nvPr/>
        </p:nvSpPr>
        <p:spPr>
          <a:xfrm>
            <a:off x="6576039" y="1781475"/>
            <a:ext cx="1802173" cy="387094"/>
          </a:xfrm>
          <a:prstGeom prst="rect">
            <a:avLst/>
          </a:prstGeom>
          <a:noFill/>
        </p:spPr>
        <p:txBody>
          <a:bodyPr wrap="square">
            <a:spAutoFit/>
          </a:bodyPr>
          <a:lstStyle/>
          <a:p>
            <a:pPr marL="285750" indent="-285750">
              <a:lnSpc>
                <a:spcPts val="2400"/>
              </a:lnSpc>
              <a:spcBef>
                <a:spcPts val="600"/>
              </a:spcBef>
              <a:buFont typeface="Wingdings" panose="05000000000000000000" pitchFamily="2" charset="2"/>
              <a:buChar char="Ø"/>
            </a:pPr>
            <a:r>
              <a:rPr lang="en-US" b="1" kern="150">
                <a:solidFill>
                  <a:schemeClr val="bg1"/>
                </a:solidFill>
                <a:latin typeface="Aptos" panose="020B0004020202020204" pitchFamily="34" charset="0"/>
                <a:ea typeface="SimSun" panose="02010600030101010101" pitchFamily="2" charset="-122"/>
              </a:rPr>
              <a:t>Unrighteous</a:t>
            </a:r>
          </a:p>
        </p:txBody>
      </p:sp>
      <p:sp>
        <p:nvSpPr>
          <p:cNvPr id="21" name="TextBox 20">
            <a:extLst>
              <a:ext uri="{FF2B5EF4-FFF2-40B4-BE49-F238E27FC236}">
                <a16:creationId xmlns:a16="http://schemas.microsoft.com/office/drawing/2014/main" id="{5307B308-800B-F79C-FD17-1052A360398A}"/>
              </a:ext>
            </a:extLst>
          </p:cNvPr>
          <p:cNvSpPr txBox="1"/>
          <p:nvPr/>
        </p:nvSpPr>
        <p:spPr>
          <a:xfrm>
            <a:off x="4710468" y="1790990"/>
            <a:ext cx="1748812" cy="387094"/>
          </a:xfrm>
          <a:prstGeom prst="rect">
            <a:avLst/>
          </a:prstGeom>
          <a:noFill/>
        </p:spPr>
        <p:txBody>
          <a:bodyPr wrap="square">
            <a:spAutoFit/>
          </a:bodyPr>
          <a:lstStyle/>
          <a:p>
            <a:pPr marL="285750" indent="-285750">
              <a:lnSpc>
                <a:spcPts val="2400"/>
              </a:lnSpc>
              <a:spcBef>
                <a:spcPts val="600"/>
              </a:spcBef>
              <a:buFont typeface="Wingdings" panose="05000000000000000000" pitchFamily="2" charset="2"/>
              <a:buChar char="Ø"/>
            </a:pPr>
            <a:r>
              <a:rPr lang="en-US" b="1" kern="150">
                <a:solidFill>
                  <a:schemeClr val="bg1"/>
                </a:solidFill>
                <a:latin typeface="Aptos" panose="020B0004020202020204" pitchFamily="34" charset="0"/>
                <a:ea typeface="SimSun" panose="02010600030101010101" pitchFamily="2" charset="-122"/>
              </a:rPr>
              <a:t>Righteous </a:t>
            </a:r>
          </a:p>
        </p:txBody>
      </p:sp>
      <p:cxnSp>
        <p:nvCxnSpPr>
          <p:cNvPr id="22" name="Straight Connector 21">
            <a:extLst>
              <a:ext uri="{FF2B5EF4-FFF2-40B4-BE49-F238E27FC236}">
                <a16:creationId xmlns:a16="http://schemas.microsoft.com/office/drawing/2014/main" id="{1CE2476A-7C7C-FF7F-342C-A2E446A00E7F}"/>
              </a:ext>
            </a:extLst>
          </p:cNvPr>
          <p:cNvCxnSpPr/>
          <p:nvPr/>
        </p:nvCxnSpPr>
        <p:spPr>
          <a:xfrm>
            <a:off x="6526471" y="1781475"/>
            <a:ext cx="0" cy="27002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33925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1D4BC-533A-40FA-8EED-A5B628E63776}"/>
            </a:ext>
          </a:extLst>
        </p:cNvPr>
        <p:cNvGrpSpPr/>
        <p:nvPr/>
      </p:nvGrpSpPr>
      <p:grpSpPr>
        <a:xfrm>
          <a:off x="0" y="0"/>
          <a:ext cx="0" cy="0"/>
          <a:chOff x="0" y="0"/>
          <a:chExt cx="0" cy="0"/>
        </a:xfrm>
      </p:grpSpPr>
      <p:sp>
        <p:nvSpPr>
          <p:cNvPr id="32" name="Rectangle 31">
            <a:extLst>
              <a:ext uri="{FF2B5EF4-FFF2-40B4-BE49-F238E27FC236}">
                <a16:creationId xmlns:a16="http://schemas.microsoft.com/office/drawing/2014/main" id="{20200A39-17B8-33CD-40A6-A74375049B87}"/>
              </a:ext>
            </a:extLst>
          </p:cNvPr>
          <p:cNvSpPr/>
          <p:nvPr/>
        </p:nvSpPr>
        <p:spPr>
          <a:xfrm>
            <a:off x="1130300" y="1746251"/>
            <a:ext cx="2053975" cy="1727200"/>
          </a:xfrm>
          <a:prstGeom prst="rect">
            <a:avLst/>
          </a:prstGeom>
          <a:solidFill>
            <a:srgbClr val="54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61E3C81D-CD5F-43F6-0E7C-2D14C09BE150}"/>
              </a:ext>
            </a:extLst>
          </p:cNvPr>
          <p:cNvSpPr/>
          <p:nvPr/>
        </p:nvSpPr>
        <p:spPr>
          <a:xfrm>
            <a:off x="4710467" y="1746250"/>
            <a:ext cx="2053975" cy="1727199"/>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44566D0-B3D2-CD54-90A9-91EECA41DCB7}"/>
              </a:ext>
            </a:extLst>
          </p:cNvPr>
          <p:cNvSpPr/>
          <p:nvPr/>
        </p:nvSpPr>
        <p:spPr>
          <a:xfrm flipV="1">
            <a:off x="482598" y="4268283"/>
            <a:ext cx="8050568" cy="402976"/>
          </a:xfrm>
          <a:prstGeom prst="rect">
            <a:avLst/>
          </a:prstGeom>
          <a:solidFill>
            <a:srgbClr val="99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3E4B0747-B256-6056-02D1-FCC665EA2722}"/>
              </a:ext>
            </a:extLst>
          </p:cNvPr>
          <p:cNvSpPr/>
          <p:nvPr/>
        </p:nvSpPr>
        <p:spPr>
          <a:xfrm>
            <a:off x="214699" y="400710"/>
            <a:ext cx="8714602" cy="707886"/>
          </a:xfrm>
          <a:prstGeom prst="rect">
            <a:avLst/>
          </a:prstGeom>
          <a:noFill/>
        </p:spPr>
        <p:txBody>
          <a:bodyPr wrap="square" lIns="91440" tIns="45720" rIns="91440" bIns="45720">
            <a:spAutoFit/>
          </a:bodyPr>
          <a:lstStyle/>
          <a:p>
            <a:pPr algn="ctr"/>
            <a:r>
              <a:rPr lang="en-US" sz="40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Groups at the End</a:t>
            </a:r>
          </a:p>
        </p:txBody>
      </p:sp>
      <p:sp>
        <p:nvSpPr>
          <p:cNvPr id="10" name="Rectangle 9">
            <a:extLst>
              <a:ext uri="{FF2B5EF4-FFF2-40B4-BE49-F238E27FC236}">
                <a16:creationId xmlns:a16="http://schemas.microsoft.com/office/drawing/2014/main" id="{15BC29AF-C4B8-879A-54D8-8C12DE49A075}"/>
              </a:ext>
            </a:extLst>
          </p:cNvPr>
          <p:cNvSpPr/>
          <p:nvPr/>
        </p:nvSpPr>
        <p:spPr>
          <a:xfrm flipV="1">
            <a:off x="482600" y="1171012"/>
            <a:ext cx="8050568" cy="402976"/>
          </a:xfrm>
          <a:prstGeom prst="rect">
            <a:avLst/>
          </a:prstGeom>
          <a:solidFill>
            <a:srgbClr val="99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0746546-A51B-99A4-7E48-A3CEF616A419}"/>
              </a:ext>
            </a:extLst>
          </p:cNvPr>
          <p:cNvSpPr/>
          <p:nvPr/>
        </p:nvSpPr>
        <p:spPr>
          <a:xfrm>
            <a:off x="482599" y="1204656"/>
            <a:ext cx="8050568" cy="369332"/>
          </a:xfrm>
          <a:prstGeom prst="rect">
            <a:avLst/>
          </a:prstGeom>
          <a:noFill/>
        </p:spPr>
        <p:txBody>
          <a:bodyPr wrap="square" lIns="91440" tIns="45720" rIns="91440" bIns="45720">
            <a:spAutoFit/>
          </a:bodyPr>
          <a:lstStyle/>
          <a:p>
            <a:pPr algn="ctr"/>
            <a:r>
              <a:rPr lang="en-US" b="1" cap="none"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THE HOLY PEOPLE</a:t>
            </a:r>
          </a:p>
        </p:txBody>
      </p:sp>
      <p:sp>
        <p:nvSpPr>
          <p:cNvPr id="16" name="Rectangle 15">
            <a:extLst>
              <a:ext uri="{FF2B5EF4-FFF2-40B4-BE49-F238E27FC236}">
                <a16:creationId xmlns:a16="http://schemas.microsoft.com/office/drawing/2014/main" id="{A4429280-EA22-A38E-F340-20BCAFE2EA2B}"/>
              </a:ext>
            </a:extLst>
          </p:cNvPr>
          <p:cNvSpPr/>
          <p:nvPr/>
        </p:nvSpPr>
        <p:spPr>
          <a:xfrm>
            <a:off x="482598" y="4255460"/>
            <a:ext cx="8050568" cy="369332"/>
          </a:xfrm>
          <a:prstGeom prst="rect">
            <a:avLst/>
          </a:prstGeom>
          <a:noFill/>
        </p:spPr>
        <p:txBody>
          <a:bodyPr wrap="square" lIns="91440" tIns="45720" rIns="91440" bIns="45720">
            <a:spAutoFit/>
          </a:bodyPr>
          <a:lstStyle/>
          <a:p>
            <a:pPr algn="ctr"/>
            <a:r>
              <a:rPr lang="en-US" b="1" cap="none"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A NEW ISRAEL</a:t>
            </a:r>
          </a:p>
        </p:txBody>
      </p:sp>
      <p:sp>
        <p:nvSpPr>
          <p:cNvPr id="26" name="TextBox 25">
            <a:extLst>
              <a:ext uri="{FF2B5EF4-FFF2-40B4-BE49-F238E27FC236}">
                <a16:creationId xmlns:a16="http://schemas.microsoft.com/office/drawing/2014/main" id="{BF77E27A-2898-20FC-38D9-A4F2F212F800}"/>
              </a:ext>
            </a:extLst>
          </p:cNvPr>
          <p:cNvSpPr txBox="1"/>
          <p:nvPr/>
        </p:nvSpPr>
        <p:spPr>
          <a:xfrm>
            <a:off x="1206597" y="1800456"/>
            <a:ext cx="1748812" cy="1618200"/>
          </a:xfrm>
          <a:prstGeom prst="rect">
            <a:avLst/>
          </a:prstGeom>
          <a:noFill/>
        </p:spPr>
        <p:txBody>
          <a:bodyPr wrap="square">
            <a:spAutoFit/>
          </a:bodyPr>
          <a:lstStyle/>
          <a:p>
            <a:pPr marL="285750" indent="-285750">
              <a:lnSpc>
                <a:spcPts val="2400"/>
              </a:lnSpc>
              <a:spcBef>
                <a:spcPts val="600"/>
              </a:spcBef>
              <a:buFont typeface="Wingdings" panose="05000000000000000000" pitchFamily="2" charset="2"/>
              <a:buChar char="Ø"/>
            </a:pPr>
            <a:r>
              <a:rPr lang="en-US" b="1" kern="150">
                <a:solidFill>
                  <a:schemeClr val="bg1"/>
                </a:solidFill>
                <a:latin typeface="Aptos" panose="020B0004020202020204" pitchFamily="34" charset="0"/>
                <a:ea typeface="SimSun" panose="02010600030101010101" pitchFamily="2" charset="-122"/>
              </a:rPr>
              <a:t>Righteous people from the 12 tribes of Israel </a:t>
            </a:r>
          </a:p>
        </p:txBody>
      </p:sp>
      <p:sp>
        <p:nvSpPr>
          <p:cNvPr id="28" name="TextBox 27">
            <a:extLst>
              <a:ext uri="{FF2B5EF4-FFF2-40B4-BE49-F238E27FC236}">
                <a16:creationId xmlns:a16="http://schemas.microsoft.com/office/drawing/2014/main" id="{FC22D833-7C73-1D23-F236-AECBC622CC5F}"/>
              </a:ext>
            </a:extLst>
          </p:cNvPr>
          <p:cNvSpPr txBox="1"/>
          <p:nvPr/>
        </p:nvSpPr>
        <p:spPr>
          <a:xfrm>
            <a:off x="4710468" y="1790990"/>
            <a:ext cx="1748812" cy="1002647"/>
          </a:xfrm>
          <a:prstGeom prst="rect">
            <a:avLst/>
          </a:prstGeom>
          <a:noFill/>
        </p:spPr>
        <p:txBody>
          <a:bodyPr wrap="square">
            <a:spAutoFit/>
          </a:bodyPr>
          <a:lstStyle/>
          <a:p>
            <a:pPr marL="285750" indent="-285750">
              <a:lnSpc>
                <a:spcPts val="2400"/>
              </a:lnSpc>
              <a:spcBef>
                <a:spcPts val="600"/>
              </a:spcBef>
              <a:buFont typeface="Wingdings" panose="05000000000000000000" pitchFamily="2" charset="2"/>
              <a:buChar char="Ø"/>
            </a:pPr>
            <a:r>
              <a:rPr lang="en-US" b="1" kern="150">
                <a:solidFill>
                  <a:schemeClr val="bg1"/>
                </a:solidFill>
                <a:latin typeface="Aptos" panose="020B0004020202020204" pitchFamily="34" charset="0"/>
                <a:ea typeface="SimSun" panose="02010600030101010101" pitchFamily="2" charset="-122"/>
              </a:rPr>
              <a:t>Righteous people from the nations </a:t>
            </a:r>
          </a:p>
        </p:txBody>
      </p:sp>
      <p:sp>
        <p:nvSpPr>
          <p:cNvPr id="29" name="Rectangle 28">
            <a:extLst>
              <a:ext uri="{FF2B5EF4-FFF2-40B4-BE49-F238E27FC236}">
                <a16:creationId xmlns:a16="http://schemas.microsoft.com/office/drawing/2014/main" id="{F1450ED3-CF9E-28FE-0BD9-3A3A36BE5407}"/>
              </a:ext>
            </a:extLst>
          </p:cNvPr>
          <p:cNvSpPr/>
          <p:nvPr/>
        </p:nvSpPr>
        <p:spPr>
          <a:xfrm rot="5400000" flipV="1">
            <a:off x="-1066039" y="2719648"/>
            <a:ext cx="3500248" cy="402976"/>
          </a:xfrm>
          <a:prstGeom prst="rect">
            <a:avLst/>
          </a:prstGeom>
          <a:solidFill>
            <a:srgbClr val="99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CAD0BD67-EDEE-BEDB-C8BA-E59514DB3762}"/>
              </a:ext>
            </a:extLst>
          </p:cNvPr>
          <p:cNvSpPr/>
          <p:nvPr/>
        </p:nvSpPr>
        <p:spPr>
          <a:xfrm rot="5400000" flipV="1">
            <a:off x="6581555" y="2719647"/>
            <a:ext cx="3500248" cy="402976"/>
          </a:xfrm>
          <a:prstGeom prst="rect">
            <a:avLst/>
          </a:prstGeom>
          <a:solidFill>
            <a:srgbClr val="99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94244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31F38-6969-42CF-7998-27E5FE50943C}"/>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8AE13AF1-AE6D-660D-FCE1-19FDCB299B4F}"/>
              </a:ext>
            </a:extLst>
          </p:cNvPr>
          <p:cNvSpPr/>
          <p:nvPr/>
        </p:nvSpPr>
        <p:spPr>
          <a:xfrm flipV="1">
            <a:off x="482598" y="4268283"/>
            <a:ext cx="8050568" cy="402976"/>
          </a:xfrm>
          <a:prstGeom prst="rect">
            <a:avLst/>
          </a:prstGeom>
          <a:solidFill>
            <a:srgbClr val="99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8DB6BDEB-9672-D2E5-7159-2E072422CA4A}"/>
              </a:ext>
            </a:extLst>
          </p:cNvPr>
          <p:cNvSpPr/>
          <p:nvPr/>
        </p:nvSpPr>
        <p:spPr>
          <a:xfrm>
            <a:off x="214699" y="400710"/>
            <a:ext cx="8714602" cy="707886"/>
          </a:xfrm>
          <a:prstGeom prst="rect">
            <a:avLst/>
          </a:prstGeom>
          <a:noFill/>
        </p:spPr>
        <p:txBody>
          <a:bodyPr wrap="square" lIns="91440" tIns="45720" rIns="91440" bIns="45720">
            <a:spAutoFit/>
          </a:bodyPr>
          <a:lstStyle/>
          <a:p>
            <a:pPr algn="ctr"/>
            <a:r>
              <a:rPr lang="en-US" sz="40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Groups at the End</a:t>
            </a:r>
          </a:p>
        </p:txBody>
      </p:sp>
      <p:sp>
        <p:nvSpPr>
          <p:cNvPr id="10" name="Rectangle 9">
            <a:extLst>
              <a:ext uri="{FF2B5EF4-FFF2-40B4-BE49-F238E27FC236}">
                <a16:creationId xmlns:a16="http://schemas.microsoft.com/office/drawing/2014/main" id="{B337C4E9-AF13-CF6E-6F5F-CBC3C2EBD4AA}"/>
              </a:ext>
            </a:extLst>
          </p:cNvPr>
          <p:cNvSpPr/>
          <p:nvPr/>
        </p:nvSpPr>
        <p:spPr>
          <a:xfrm flipV="1">
            <a:off x="482600" y="1171012"/>
            <a:ext cx="8050568" cy="402976"/>
          </a:xfrm>
          <a:prstGeom prst="rect">
            <a:avLst/>
          </a:prstGeom>
          <a:solidFill>
            <a:srgbClr val="99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55A6C2C-EA02-28D4-8021-1CC56E6C749E}"/>
              </a:ext>
            </a:extLst>
          </p:cNvPr>
          <p:cNvSpPr/>
          <p:nvPr/>
        </p:nvSpPr>
        <p:spPr>
          <a:xfrm>
            <a:off x="482599" y="1204656"/>
            <a:ext cx="8050568" cy="369332"/>
          </a:xfrm>
          <a:prstGeom prst="rect">
            <a:avLst/>
          </a:prstGeom>
          <a:noFill/>
        </p:spPr>
        <p:txBody>
          <a:bodyPr wrap="square" lIns="91440" tIns="45720" rIns="91440" bIns="45720">
            <a:spAutoFit/>
          </a:bodyPr>
          <a:lstStyle/>
          <a:p>
            <a:pPr algn="ctr"/>
            <a:r>
              <a:rPr lang="en-US" b="1" cap="none"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THE HOLY PEOPLE</a:t>
            </a:r>
          </a:p>
        </p:txBody>
      </p:sp>
      <p:sp>
        <p:nvSpPr>
          <p:cNvPr id="16" name="Rectangle 15">
            <a:extLst>
              <a:ext uri="{FF2B5EF4-FFF2-40B4-BE49-F238E27FC236}">
                <a16:creationId xmlns:a16="http://schemas.microsoft.com/office/drawing/2014/main" id="{78DB4F31-1458-C9BA-E8D8-5B41A90435E9}"/>
              </a:ext>
            </a:extLst>
          </p:cNvPr>
          <p:cNvSpPr/>
          <p:nvPr/>
        </p:nvSpPr>
        <p:spPr>
          <a:xfrm>
            <a:off x="482598" y="4255460"/>
            <a:ext cx="8050568" cy="369332"/>
          </a:xfrm>
          <a:prstGeom prst="rect">
            <a:avLst/>
          </a:prstGeom>
          <a:noFill/>
        </p:spPr>
        <p:txBody>
          <a:bodyPr wrap="square" lIns="91440" tIns="45720" rIns="91440" bIns="45720">
            <a:spAutoFit/>
          </a:bodyPr>
          <a:lstStyle/>
          <a:p>
            <a:pPr algn="ctr"/>
            <a:r>
              <a:rPr lang="en-US" b="1" cap="none"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A NEW ISRAEL</a:t>
            </a:r>
          </a:p>
        </p:txBody>
      </p:sp>
      <p:sp>
        <p:nvSpPr>
          <p:cNvPr id="26" name="TextBox 25">
            <a:extLst>
              <a:ext uri="{FF2B5EF4-FFF2-40B4-BE49-F238E27FC236}">
                <a16:creationId xmlns:a16="http://schemas.microsoft.com/office/drawing/2014/main" id="{102C686C-45AA-99C6-C74B-60C2662259EA}"/>
              </a:ext>
            </a:extLst>
          </p:cNvPr>
          <p:cNvSpPr txBox="1"/>
          <p:nvPr/>
        </p:nvSpPr>
        <p:spPr>
          <a:xfrm>
            <a:off x="3633476" y="2290624"/>
            <a:ext cx="1748812" cy="694870"/>
          </a:xfrm>
          <a:prstGeom prst="rect">
            <a:avLst/>
          </a:prstGeom>
          <a:noFill/>
        </p:spPr>
        <p:txBody>
          <a:bodyPr wrap="square">
            <a:spAutoFit/>
          </a:bodyPr>
          <a:lstStyle/>
          <a:p>
            <a:pPr marL="285750" indent="-285750">
              <a:lnSpc>
                <a:spcPts val="2400"/>
              </a:lnSpc>
              <a:spcBef>
                <a:spcPts val="600"/>
              </a:spcBef>
              <a:buFont typeface="Wingdings" panose="05000000000000000000" pitchFamily="2" charset="2"/>
              <a:buChar char="Ø"/>
            </a:pPr>
            <a:r>
              <a:rPr lang="en-US" b="1" kern="150">
                <a:solidFill>
                  <a:schemeClr val="bg1"/>
                </a:solidFill>
                <a:latin typeface="Aptos" panose="020B0004020202020204" pitchFamily="34" charset="0"/>
                <a:ea typeface="SimSun" panose="02010600030101010101" pitchFamily="2" charset="-122"/>
              </a:rPr>
              <a:t>Righteous people</a:t>
            </a:r>
          </a:p>
        </p:txBody>
      </p:sp>
      <p:sp>
        <p:nvSpPr>
          <p:cNvPr id="28" name="TextBox 27">
            <a:extLst>
              <a:ext uri="{FF2B5EF4-FFF2-40B4-BE49-F238E27FC236}">
                <a16:creationId xmlns:a16="http://schemas.microsoft.com/office/drawing/2014/main" id="{71C3A9C4-8888-0068-FBBB-F22F0B96094D}"/>
              </a:ext>
            </a:extLst>
          </p:cNvPr>
          <p:cNvSpPr txBox="1"/>
          <p:nvPr/>
        </p:nvSpPr>
        <p:spPr>
          <a:xfrm>
            <a:off x="3633476" y="2290625"/>
            <a:ext cx="1748812" cy="694870"/>
          </a:xfrm>
          <a:prstGeom prst="rect">
            <a:avLst/>
          </a:prstGeom>
          <a:noFill/>
        </p:spPr>
        <p:txBody>
          <a:bodyPr wrap="square">
            <a:spAutoFit/>
          </a:bodyPr>
          <a:lstStyle/>
          <a:p>
            <a:pPr marL="285750" indent="-285750">
              <a:lnSpc>
                <a:spcPts val="2400"/>
              </a:lnSpc>
              <a:spcBef>
                <a:spcPts val="600"/>
              </a:spcBef>
              <a:buFont typeface="Wingdings" panose="05000000000000000000" pitchFamily="2" charset="2"/>
              <a:buChar char="Ø"/>
            </a:pPr>
            <a:r>
              <a:rPr lang="en-US" b="1" kern="150">
                <a:solidFill>
                  <a:schemeClr val="bg1"/>
                </a:solidFill>
                <a:latin typeface="Aptos" panose="020B0004020202020204" pitchFamily="34" charset="0"/>
                <a:ea typeface="SimSun" panose="02010600030101010101" pitchFamily="2" charset="-122"/>
              </a:rPr>
              <a:t>Righteous people</a:t>
            </a:r>
          </a:p>
        </p:txBody>
      </p:sp>
      <p:sp>
        <p:nvSpPr>
          <p:cNvPr id="29" name="Rectangle 28">
            <a:extLst>
              <a:ext uri="{FF2B5EF4-FFF2-40B4-BE49-F238E27FC236}">
                <a16:creationId xmlns:a16="http://schemas.microsoft.com/office/drawing/2014/main" id="{6899A503-6103-9591-5875-435511BC3EED}"/>
              </a:ext>
            </a:extLst>
          </p:cNvPr>
          <p:cNvSpPr/>
          <p:nvPr/>
        </p:nvSpPr>
        <p:spPr>
          <a:xfrm rot="5400000" flipV="1">
            <a:off x="-1066039" y="2719648"/>
            <a:ext cx="3500248" cy="402976"/>
          </a:xfrm>
          <a:prstGeom prst="rect">
            <a:avLst/>
          </a:prstGeom>
          <a:solidFill>
            <a:srgbClr val="99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E297E4A7-A977-8278-5BD7-4126DFE01F90}"/>
              </a:ext>
            </a:extLst>
          </p:cNvPr>
          <p:cNvSpPr/>
          <p:nvPr/>
        </p:nvSpPr>
        <p:spPr>
          <a:xfrm rot="5400000" flipV="1">
            <a:off x="6581555" y="2719647"/>
            <a:ext cx="3500248" cy="402976"/>
          </a:xfrm>
          <a:prstGeom prst="rect">
            <a:avLst/>
          </a:prstGeom>
          <a:solidFill>
            <a:srgbClr val="99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72209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C32E4-85BA-B142-77E2-96012140F260}"/>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05CD257B-704B-8361-5444-41FFED5597E7}"/>
              </a:ext>
            </a:extLst>
          </p:cNvPr>
          <p:cNvSpPr/>
          <p:nvPr/>
        </p:nvSpPr>
        <p:spPr>
          <a:xfrm flipV="1">
            <a:off x="482598" y="4268283"/>
            <a:ext cx="8050568" cy="402976"/>
          </a:xfrm>
          <a:prstGeom prst="rect">
            <a:avLst/>
          </a:prstGeom>
          <a:solidFill>
            <a:srgbClr val="99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4D570EA7-1D14-FDA8-E775-EE7AAE9A1030}"/>
              </a:ext>
            </a:extLst>
          </p:cNvPr>
          <p:cNvSpPr/>
          <p:nvPr/>
        </p:nvSpPr>
        <p:spPr>
          <a:xfrm>
            <a:off x="214699" y="400710"/>
            <a:ext cx="8714602" cy="707886"/>
          </a:xfrm>
          <a:prstGeom prst="rect">
            <a:avLst/>
          </a:prstGeom>
          <a:noFill/>
        </p:spPr>
        <p:txBody>
          <a:bodyPr wrap="square" lIns="91440" tIns="45720" rIns="91440" bIns="45720">
            <a:spAutoFit/>
          </a:bodyPr>
          <a:lstStyle/>
          <a:p>
            <a:pPr algn="ctr"/>
            <a:r>
              <a:rPr lang="en-US" sz="40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Groups at the End</a:t>
            </a:r>
          </a:p>
        </p:txBody>
      </p:sp>
      <p:sp>
        <p:nvSpPr>
          <p:cNvPr id="10" name="Rectangle 9">
            <a:extLst>
              <a:ext uri="{FF2B5EF4-FFF2-40B4-BE49-F238E27FC236}">
                <a16:creationId xmlns:a16="http://schemas.microsoft.com/office/drawing/2014/main" id="{980B8230-D33B-5142-77B2-69D696BFC375}"/>
              </a:ext>
            </a:extLst>
          </p:cNvPr>
          <p:cNvSpPr/>
          <p:nvPr/>
        </p:nvSpPr>
        <p:spPr>
          <a:xfrm flipV="1">
            <a:off x="482600" y="1171012"/>
            <a:ext cx="8050568" cy="402976"/>
          </a:xfrm>
          <a:prstGeom prst="rect">
            <a:avLst/>
          </a:prstGeom>
          <a:solidFill>
            <a:srgbClr val="99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82E5ECE-F8CC-D3B7-4987-07CA06A36A42}"/>
              </a:ext>
            </a:extLst>
          </p:cNvPr>
          <p:cNvSpPr/>
          <p:nvPr/>
        </p:nvSpPr>
        <p:spPr>
          <a:xfrm>
            <a:off x="482599" y="1204656"/>
            <a:ext cx="8050568" cy="369332"/>
          </a:xfrm>
          <a:prstGeom prst="rect">
            <a:avLst/>
          </a:prstGeom>
          <a:noFill/>
        </p:spPr>
        <p:txBody>
          <a:bodyPr wrap="square" lIns="91440" tIns="45720" rIns="91440" bIns="45720">
            <a:spAutoFit/>
          </a:bodyPr>
          <a:lstStyle/>
          <a:p>
            <a:pPr algn="ctr"/>
            <a:r>
              <a:rPr lang="en-US" b="1" cap="none"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THE HOLY PEOPLE</a:t>
            </a:r>
          </a:p>
        </p:txBody>
      </p:sp>
      <p:sp>
        <p:nvSpPr>
          <p:cNvPr id="16" name="Rectangle 15">
            <a:extLst>
              <a:ext uri="{FF2B5EF4-FFF2-40B4-BE49-F238E27FC236}">
                <a16:creationId xmlns:a16="http://schemas.microsoft.com/office/drawing/2014/main" id="{439B7C4D-9B4D-F473-2573-8CD662B6A2EF}"/>
              </a:ext>
            </a:extLst>
          </p:cNvPr>
          <p:cNvSpPr/>
          <p:nvPr/>
        </p:nvSpPr>
        <p:spPr>
          <a:xfrm>
            <a:off x="482598" y="4255460"/>
            <a:ext cx="8050568" cy="369332"/>
          </a:xfrm>
          <a:prstGeom prst="rect">
            <a:avLst/>
          </a:prstGeom>
          <a:noFill/>
        </p:spPr>
        <p:txBody>
          <a:bodyPr wrap="square" lIns="91440" tIns="45720" rIns="91440" bIns="45720">
            <a:spAutoFit/>
          </a:bodyPr>
          <a:lstStyle/>
          <a:p>
            <a:pPr algn="ctr"/>
            <a:r>
              <a:rPr lang="en-US" b="1" cap="none"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A NEW ISRAEL</a:t>
            </a:r>
          </a:p>
        </p:txBody>
      </p:sp>
      <p:sp>
        <p:nvSpPr>
          <p:cNvPr id="26" name="TextBox 25">
            <a:extLst>
              <a:ext uri="{FF2B5EF4-FFF2-40B4-BE49-F238E27FC236}">
                <a16:creationId xmlns:a16="http://schemas.microsoft.com/office/drawing/2014/main" id="{23B1ED7A-010E-8C7B-881F-7F141F63A889}"/>
              </a:ext>
            </a:extLst>
          </p:cNvPr>
          <p:cNvSpPr txBox="1"/>
          <p:nvPr/>
        </p:nvSpPr>
        <p:spPr>
          <a:xfrm>
            <a:off x="3633476" y="2290624"/>
            <a:ext cx="1748812" cy="694870"/>
          </a:xfrm>
          <a:prstGeom prst="rect">
            <a:avLst/>
          </a:prstGeom>
          <a:noFill/>
        </p:spPr>
        <p:txBody>
          <a:bodyPr wrap="square">
            <a:spAutoFit/>
          </a:bodyPr>
          <a:lstStyle/>
          <a:p>
            <a:pPr marL="285750" indent="-285750">
              <a:lnSpc>
                <a:spcPts val="2400"/>
              </a:lnSpc>
              <a:spcBef>
                <a:spcPts val="600"/>
              </a:spcBef>
              <a:buFont typeface="Wingdings" panose="05000000000000000000" pitchFamily="2" charset="2"/>
              <a:buChar char="Ø"/>
            </a:pPr>
            <a:r>
              <a:rPr lang="en-US" b="1" kern="150">
                <a:solidFill>
                  <a:schemeClr val="bg1"/>
                </a:solidFill>
                <a:latin typeface="Aptos" panose="020B0004020202020204" pitchFamily="34" charset="0"/>
                <a:ea typeface="SimSun" panose="02010600030101010101" pitchFamily="2" charset="-122"/>
              </a:rPr>
              <a:t>Righteous people</a:t>
            </a:r>
          </a:p>
        </p:txBody>
      </p:sp>
      <p:sp>
        <p:nvSpPr>
          <p:cNvPr id="28" name="TextBox 27">
            <a:extLst>
              <a:ext uri="{FF2B5EF4-FFF2-40B4-BE49-F238E27FC236}">
                <a16:creationId xmlns:a16="http://schemas.microsoft.com/office/drawing/2014/main" id="{026C7E95-891E-45AB-3A0F-FD9F9B11C8CC}"/>
              </a:ext>
            </a:extLst>
          </p:cNvPr>
          <p:cNvSpPr txBox="1"/>
          <p:nvPr/>
        </p:nvSpPr>
        <p:spPr>
          <a:xfrm>
            <a:off x="3633476" y="2290625"/>
            <a:ext cx="1748812" cy="694870"/>
          </a:xfrm>
          <a:prstGeom prst="rect">
            <a:avLst/>
          </a:prstGeom>
          <a:noFill/>
        </p:spPr>
        <p:txBody>
          <a:bodyPr wrap="square">
            <a:spAutoFit/>
          </a:bodyPr>
          <a:lstStyle/>
          <a:p>
            <a:pPr marL="285750" indent="-285750">
              <a:lnSpc>
                <a:spcPts val="2400"/>
              </a:lnSpc>
              <a:spcBef>
                <a:spcPts val="600"/>
              </a:spcBef>
              <a:buFont typeface="Wingdings" panose="05000000000000000000" pitchFamily="2" charset="2"/>
              <a:buChar char="Ø"/>
            </a:pPr>
            <a:r>
              <a:rPr lang="en-US" b="1" kern="150">
                <a:solidFill>
                  <a:schemeClr val="bg1"/>
                </a:solidFill>
                <a:latin typeface="Aptos" panose="020B0004020202020204" pitchFamily="34" charset="0"/>
                <a:ea typeface="SimSun" panose="02010600030101010101" pitchFamily="2" charset="-122"/>
              </a:rPr>
              <a:t>Righteous people</a:t>
            </a:r>
          </a:p>
        </p:txBody>
      </p:sp>
      <p:sp>
        <p:nvSpPr>
          <p:cNvPr id="29" name="Rectangle 28">
            <a:extLst>
              <a:ext uri="{FF2B5EF4-FFF2-40B4-BE49-F238E27FC236}">
                <a16:creationId xmlns:a16="http://schemas.microsoft.com/office/drawing/2014/main" id="{BBCEEBEE-7723-75FF-D247-50F8B6E44FA3}"/>
              </a:ext>
            </a:extLst>
          </p:cNvPr>
          <p:cNvSpPr/>
          <p:nvPr/>
        </p:nvSpPr>
        <p:spPr>
          <a:xfrm rot="5400000" flipV="1">
            <a:off x="-1066039" y="2719648"/>
            <a:ext cx="3500248" cy="402976"/>
          </a:xfrm>
          <a:prstGeom prst="rect">
            <a:avLst/>
          </a:prstGeom>
          <a:solidFill>
            <a:srgbClr val="99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49B126B9-33B6-6590-71A1-81042A32FC9F}"/>
              </a:ext>
            </a:extLst>
          </p:cNvPr>
          <p:cNvSpPr/>
          <p:nvPr/>
        </p:nvSpPr>
        <p:spPr>
          <a:xfrm rot="5400000" flipV="1">
            <a:off x="6581555" y="2719647"/>
            <a:ext cx="3500248" cy="402976"/>
          </a:xfrm>
          <a:prstGeom prst="rect">
            <a:avLst/>
          </a:prstGeom>
          <a:solidFill>
            <a:srgbClr val="99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0A512C3-C2A7-8806-DD0A-CC18C44A2EF2}"/>
              </a:ext>
            </a:extLst>
          </p:cNvPr>
          <p:cNvSpPr txBox="1"/>
          <p:nvPr/>
        </p:nvSpPr>
        <p:spPr>
          <a:xfrm>
            <a:off x="885574" y="3432234"/>
            <a:ext cx="7244616" cy="400110"/>
          </a:xfrm>
          <a:prstGeom prst="rect">
            <a:avLst/>
          </a:prstGeom>
          <a:noFill/>
        </p:spPr>
        <p:txBody>
          <a:bodyPr wrap="square">
            <a:spAutoFit/>
          </a:bodyPr>
          <a:lstStyle/>
          <a:p>
            <a:pPr algn="ctr">
              <a:lnSpc>
                <a:spcPts val="2400"/>
              </a:lnSpc>
              <a:spcBef>
                <a:spcPts val="600"/>
              </a:spcBef>
            </a:pPr>
            <a:r>
              <a:rPr lang="en-US" sz="2000" b="1" kern="150">
                <a:solidFill>
                  <a:schemeClr val="bg1"/>
                </a:solidFill>
                <a:latin typeface="Aptos" panose="020B0004020202020204" pitchFamily="34" charset="0"/>
                <a:ea typeface="SimSun" panose="02010600030101010101" pitchFamily="2" charset="-122"/>
              </a:rPr>
              <a:t>One flock, One Shepherd. </a:t>
            </a:r>
          </a:p>
        </p:txBody>
      </p:sp>
    </p:spTree>
    <p:extLst>
      <p:ext uri="{BB962C8B-B14F-4D97-AF65-F5344CB8AC3E}">
        <p14:creationId xmlns:p14="http://schemas.microsoft.com/office/powerpoint/2010/main" val="11924235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30C9D-B45E-D14F-8A5F-DE051C66926C}"/>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166FE1B7-8DD9-5E66-7805-A39F10AF74C4}"/>
              </a:ext>
            </a:extLst>
          </p:cNvPr>
          <p:cNvSpPr txBox="1"/>
          <p:nvPr/>
        </p:nvSpPr>
        <p:spPr>
          <a:xfrm>
            <a:off x="511938" y="126663"/>
            <a:ext cx="4274716" cy="769441"/>
          </a:xfrm>
          <a:prstGeom prst="rect">
            <a:avLst/>
          </a:prstGeom>
          <a:noFill/>
        </p:spPr>
        <p:txBody>
          <a:bodyPr wrap="square">
            <a:spAutoFit/>
          </a:bodyPr>
          <a:lstStyle/>
          <a:p>
            <a:r>
              <a:rPr lang="en-US" sz="4400" kern="150">
                <a:solidFill>
                  <a:schemeClr val="bg1"/>
                </a:solidFill>
                <a:latin typeface="Aptos" panose="020B0004020202020204" pitchFamily="34" charset="0"/>
                <a:ea typeface="SimSun" panose="02010600030101010101" pitchFamily="2" charset="-122"/>
              </a:rPr>
              <a:t>QODESH</a:t>
            </a:r>
          </a:p>
        </p:txBody>
      </p:sp>
      <p:sp>
        <p:nvSpPr>
          <p:cNvPr id="11" name="TextBox 10">
            <a:extLst>
              <a:ext uri="{FF2B5EF4-FFF2-40B4-BE49-F238E27FC236}">
                <a16:creationId xmlns:a16="http://schemas.microsoft.com/office/drawing/2014/main" id="{F8EADDFD-D375-3FC6-5271-0EA7E1C2CAD1}"/>
              </a:ext>
            </a:extLst>
          </p:cNvPr>
          <p:cNvSpPr txBox="1"/>
          <p:nvPr/>
        </p:nvSpPr>
        <p:spPr>
          <a:xfrm>
            <a:off x="-1611554" y="796535"/>
            <a:ext cx="5522920" cy="707886"/>
          </a:xfrm>
          <a:prstGeom prst="rect">
            <a:avLst/>
          </a:prstGeom>
          <a:noFill/>
        </p:spPr>
        <p:txBody>
          <a:bodyPr wrap="square">
            <a:spAutoFit/>
          </a:bodyPr>
          <a:lstStyle/>
          <a:p>
            <a:pPr algn="ctr"/>
            <a:r>
              <a:rPr lang="en-US" sz="4000" i="1" kern="150">
                <a:solidFill>
                  <a:schemeClr val="bg1"/>
                </a:solidFill>
                <a:latin typeface="Aptos" panose="020B0004020202020204" pitchFamily="34" charset="0"/>
                <a:ea typeface="SimSun" panose="02010600030101010101" pitchFamily="2" charset="-122"/>
              </a:rPr>
              <a:t>Holy</a:t>
            </a:r>
          </a:p>
        </p:txBody>
      </p:sp>
      <p:pic>
        <p:nvPicPr>
          <p:cNvPr id="15" name="Picture 14" descr="A sun setting over a lake&#10;&#10;Description automatically generated">
            <a:extLst>
              <a:ext uri="{FF2B5EF4-FFF2-40B4-BE49-F238E27FC236}">
                <a16:creationId xmlns:a16="http://schemas.microsoft.com/office/drawing/2014/main" id="{E76BDA7A-59E0-AF18-1C3D-08F5623649F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53414" y="-12172"/>
            <a:ext cx="3190586" cy="1786354"/>
          </a:xfrm>
          <a:prstGeom prst="rect">
            <a:avLst/>
          </a:prstGeom>
          <a:effectLst>
            <a:softEdge rad="317500"/>
          </a:effectLst>
        </p:spPr>
      </p:pic>
    </p:spTree>
    <p:extLst>
      <p:ext uri="{BB962C8B-B14F-4D97-AF65-F5344CB8AC3E}">
        <p14:creationId xmlns:p14="http://schemas.microsoft.com/office/powerpoint/2010/main" val="11425583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459BC-EDF6-31F8-AFD4-EAB5C5490088}"/>
            </a:ext>
          </a:extLst>
        </p:cNvPr>
        <p:cNvGrpSpPr/>
        <p:nvPr/>
      </p:nvGrpSpPr>
      <p:grpSpPr>
        <a:xfrm>
          <a:off x="0" y="0"/>
          <a:ext cx="0" cy="0"/>
          <a:chOff x="0" y="0"/>
          <a:chExt cx="0" cy="0"/>
        </a:xfrm>
      </p:grpSpPr>
      <p:pic>
        <p:nvPicPr>
          <p:cNvPr id="12" name="Picture 11" descr="A sun setting over a lake&#10;&#10;Description automatically generated">
            <a:extLst>
              <a:ext uri="{FF2B5EF4-FFF2-40B4-BE49-F238E27FC236}">
                <a16:creationId xmlns:a16="http://schemas.microsoft.com/office/drawing/2014/main" id="{48F95AC8-37DD-B88F-5EDF-AF12AE5260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53414" y="-12172"/>
            <a:ext cx="3190586" cy="1786354"/>
          </a:xfrm>
          <a:prstGeom prst="rect">
            <a:avLst/>
          </a:prstGeom>
          <a:effectLst>
            <a:softEdge rad="317500"/>
          </a:effectLst>
        </p:spPr>
      </p:pic>
      <p:sp>
        <p:nvSpPr>
          <p:cNvPr id="6" name="TextBox 5">
            <a:extLst>
              <a:ext uri="{FF2B5EF4-FFF2-40B4-BE49-F238E27FC236}">
                <a16:creationId xmlns:a16="http://schemas.microsoft.com/office/drawing/2014/main" id="{A2CB7506-74DE-FF7C-4746-B311C0CCDA81}"/>
              </a:ext>
            </a:extLst>
          </p:cNvPr>
          <p:cNvSpPr txBox="1"/>
          <p:nvPr/>
        </p:nvSpPr>
        <p:spPr>
          <a:xfrm>
            <a:off x="2070708" y="1404852"/>
            <a:ext cx="4813842" cy="1569660"/>
          </a:xfrm>
          <a:prstGeom prst="rect">
            <a:avLst/>
          </a:prstGeom>
          <a:noFill/>
        </p:spPr>
        <p:txBody>
          <a:bodyPr wrap="square">
            <a:spAutoFit/>
          </a:bodyPr>
          <a:lstStyle/>
          <a:p>
            <a:pPr marL="450215" marR="0">
              <a:spcBef>
                <a:spcPts val="0"/>
              </a:spcBef>
              <a:spcAft>
                <a:spcPts val="0"/>
              </a:spcAft>
            </a:pPr>
            <a:r>
              <a:rPr lang="he-IL" sz="9600" b="1" kern="150" spc="1500">
                <a:blipFill dpi="0" rotWithShape="1">
                  <a:blip r:embed="rId4">
                    <a:extLst>
                      <a:ext uri="{28A0092B-C50C-407E-A947-70E740481C1C}">
                        <a14:useLocalDpi xmlns:a14="http://schemas.microsoft.com/office/drawing/2010/main" val="0"/>
                      </a:ext>
                    </a:extLst>
                  </a:blip>
                  <a:srcRect/>
                  <a:stretch>
                    <a:fillRect/>
                  </a:stretch>
                </a:blipFill>
                <a:latin typeface="OHFontBold" panose="02020603050405020304" pitchFamily="18" charset="0"/>
                <a:ea typeface="SimSun" panose="02010600030101010101" pitchFamily="2" charset="-122"/>
                <a:cs typeface="OHFontBold" panose="02020603050405020304" pitchFamily="18" charset="0"/>
              </a:rPr>
              <a:t>ק</a:t>
            </a:r>
            <a:r>
              <a:rPr lang="he-IL" sz="9600" b="1" kern="150" spc="1500">
                <a:latin typeface="OHFontBold" panose="02020603050405020304" pitchFamily="18" charset="0"/>
                <a:ea typeface="SimSun" panose="02010600030101010101" pitchFamily="2" charset="-122"/>
                <a:cs typeface="OHFontBold" panose="02020603050405020304" pitchFamily="18" charset="0"/>
              </a:rPr>
              <a:t>דש</a:t>
            </a:r>
            <a:endParaRPr lang="en-US" sz="9600" b="1" kern="150" spc="1500">
              <a:effectLst/>
              <a:latin typeface="OHFontBold" panose="02020603050405020304" pitchFamily="18" charset="0"/>
              <a:ea typeface="SimSun" panose="02010600030101010101" pitchFamily="2" charset="-122"/>
              <a:cs typeface="OHFontBold" panose="02020603050405020304" pitchFamily="18" charset="0"/>
            </a:endParaRPr>
          </a:p>
        </p:txBody>
      </p:sp>
      <p:sp>
        <p:nvSpPr>
          <p:cNvPr id="10" name="TextBox 9">
            <a:extLst>
              <a:ext uri="{FF2B5EF4-FFF2-40B4-BE49-F238E27FC236}">
                <a16:creationId xmlns:a16="http://schemas.microsoft.com/office/drawing/2014/main" id="{669B3432-5FB6-6AAC-12D1-11461E68AE70}"/>
              </a:ext>
            </a:extLst>
          </p:cNvPr>
          <p:cNvSpPr txBox="1"/>
          <p:nvPr/>
        </p:nvSpPr>
        <p:spPr>
          <a:xfrm>
            <a:off x="511938" y="126663"/>
            <a:ext cx="4274716" cy="769441"/>
          </a:xfrm>
          <a:prstGeom prst="rect">
            <a:avLst/>
          </a:prstGeom>
          <a:noFill/>
        </p:spPr>
        <p:txBody>
          <a:bodyPr wrap="square">
            <a:spAutoFit/>
          </a:bodyPr>
          <a:lstStyle/>
          <a:p>
            <a:r>
              <a:rPr lang="en-US" sz="4400" kern="150">
                <a:solidFill>
                  <a:schemeClr val="bg1"/>
                </a:solidFill>
                <a:latin typeface="Aptos" panose="020B0004020202020204" pitchFamily="34" charset="0"/>
                <a:ea typeface="SimSun" panose="02010600030101010101" pitchFamily="2" charset="-122"/>
              </a:rPr>
              <a:t>QODESH</a:t>
            </a:r>
          </a:p>
        </p:txBody>
      </p:sp>
      <p:sp>
        <p:nvSpPr>
          <p:cNvPr id="11" name="TextBox 10">
            <a:extLst>
              <a:ext uri="{FF2B5EF4-FFF2-40B4-BE49-F238E27FC236}">
                <a16:creationId xmlns:a16="http://schemas.microsoft.com/office/drawing/2014/main" id="{B058A326-9B25-4D92-1258-B4CD74986790}"/>
              </a:ext>
            </a:extLst>
          </p:cNvPr>
          <p:cNvSpPr txBox="1"/>
          <p:nvPr/>
        </p:nvSpPr>
        <p:spPr>
          <a:xfrm>
            <a:off x="-1611554" y="796535"/>
            <a:ext cx="5522920" cy="707886"/>
          </a:xfrm>
          <a:prstGeom prst="rect">
            <a:avLst/>
          </a:prstGeom>
          <a:noFill/>
        </p:spPr>
        <p:txBody>
          <a:bodyPr wrap="square">
            <a:spAutoFit/>
          </a:bodyPr>
          <a:lstStyle/>
          <a:p>
            <a:pPr algn="ctr"/>
            <a:r>
              <a:rPr lang="en-US" sz="4000" i="1" kern="150">
                <a:solidFill>
                  <a:schemeClr val="bg1"/>
                </a:solidFill>
                <a:latin typeface="Aptos" panose="020B0004020202020204" pitchFamily="34" charset="0"/>
                <a:ea typeface="SimSun" panose="02010600030101010101" pitchFamily="2" charset="-122"/>
              </a:rPr>
              <a:t>Holy</a:t>
            </a:r>
          </a:p>
        </p:txBody>
      </p:sp>
      <p:sp>
        <p:nvSpPr>
          <p:cNvPr id="3" name="TextBox 2">
            <a:extLst>
              <a:ext uri="{FF2B5EF4-FFF2-40B4-BE49-F238E27FC236}">
                <a16:creationId xmlns:a16="http://schemas.microsoft.com/office/drawing/2014/main" id="{5ED2902F-E186-3825-2446-CE47CC72EEF8}"/>
              </a:ext>
            </a:extLst>
          </p:cNvPr>
          <p:cNvSpPr txBox="1"/>
          <p:nvPr/>
        </p:nvSpPr>
        <p:spPr>
          <a:xfrm>
            <a:off x="6785532" y="2643653"/>
            <a:ext cx="1946988" cy="1200329"/>
          </a:xfrm>
          <a:prstGeom prst="rect">
            <a:avLst/>
          </a:prstGeom>
          <a:noFill/>
        </p:spPr>
        <p:txBody>
          <a:bodyPr wrap="square">
            <a:spAutoFit/>
          </a:bodyPr>
          <a:lstStyle/>
          <a:p>
            <a:pPr marR="0">
              <a:spcBef>
                <a:spcPts val="0"/>
              </a:spcBef>
              <a:spcAft>
                <a:spcPts val="0"/>
              </a:spcAft>
            </a:pPr>
            <a:r>
              <a:rPr lang="en-US" sz="1600" kern="150">
                <a:solidFill>
                  <a:srgbClr val="CA9E75"/>
                </a:solidFill>
                <a:latin typeface="Aptos" panose="020B0004020202020204" pitchFamily="34" charset="0"/>
                <a:ea typeface="SimSun" panose="02010600030101010101" pitchFamily="2" charset="-122"/>
                <a:cs typeface="Lucida Sans" panose="020B0602030504020204" pitchFamily="34" charset="0"/>
              </a:rPr>
              <a:t>&lt; Letter Meaning </a:t>
            </a:r>
            <a:br>
              <a:rPr lang="en-US" sz="1600" kern="150">
                <a:solidFill>
                  <a:srgbClr val="CA9E75"/>
                </a:solidFill>
                <a:latin typeface="Aptos" panose="020B0004020202020204" pitchFamily="34" charset="0"/>
                <a:ea typeface="SimSun" panose="02010600030101010101" pitchFamily="2" charset="-122"/>
                <a:cs typeface="Lucida Sans" panose="020B0602030504020204" pitchFamily="34" charset="0"/>
              </a:rPr>
            </a:br>
            <a:r>
              <a:rPr lang="en-US" sz="1600" kern="150">
                <a:latin typeface="Aptos" panose="020B0004020202020204" pitchFamily="34" charset="0"/>
                <a:ea typeface="SimSun" panose="02010600030101010101" pitchFamily="2" charset="-122"/>
                <a:cs typeface="Lucida Sans" panose="020B0602030504020204" pitchFamily="34" charset="0"/>
              </a:rPr>
              <a:t>&lt; Picture</a:t>
            </a:r>
          </a:p>
          <a:p>
            <a:pPr marR="0">
              <a:spcBef>
                <a:spcPts val="0"/>
              </a:spcBef>
              <a:spcAft>
                <a:spcPts val="0"/>
              </a:spcAft>
            </a:pPr>
            <a:endParaRPr lang="en-US" sz="800" kern="150">
              <a:latin typeface="Aptos" panose="020B0004020202020204" pitchFamily="34" charset="0"/>
              <a:ea typeface="SimSun" panose="02010600030101010101" pitchFamily="2" charset="-122"/>
              <a:cs typeface="Lucida Sans" panose="020B0602030504020204" pitchFamily="34" charset="0"/>
            </a:endParaRPr>
          </a:p>
          <a:p>
            <a:pPr marR="0">
              <a:spcBef>
                <a:spcPts val="0"/>
              </a:spcBef>
              <a:spcAft>
                <a:spcPts val="0"/>
              </a:spcAft>
            </a:pPr>
            <a:r>
              <a:rPr lang="en-US" sz="1600" kern="150">
                <a:effectLst/>
                <a:latin typeface="Aptos" panose="020B0004020202020204" pitchFamily="34" charset="0"/>
                <a:ea typeface="SimSun" panose="02010600030101010101" pitchFamily="2" charset="-122"/>
                <a:cs typeface="Lucida Sans" panose="020B0602030504020204" pitchFamily="34" charset="0"/>
              </a:rPr>
              <a:t>&lt; Letter Name</a:t>
            </a:r>
            <a:br>
              <a:rPr lang="en-US" sz="1600" kern="150">
                <a:effectLst/>
                <a:latin typeface="Aptos" panose="020B0004020202020204" pitchFamily="34" charset="0"/>
                <a:ea typeface="SimSun" panose="02010600030101010101" pitchFamily="2" charset="-122"/>
                <a:cs typeface="Lucida Sans" panose="020B0602030504020204" pitchFamily="34" charset="0"/>
              </a:rPr>
            </a:br>
            <a:r>
              <a:rPr lang="en-US" sz="1600" kern="150">
                <a:effectLst/>
                <a:latin typeface="Aptos" panose="020B0004020202020204" pitchFamily="34" charset="0"/>
                <a:ea typeface="SimSun" panose="02010600030101010101" pitchFamily="2" charset="-122"/>
                <a:cs typeface="Lucida Sans" panose="020B0602030504020204" pitchFamily="34" charset="0"/>
              </a:rPr>
              <a:t>&lt; Sound </a:t>
            </a:r>
          </a:p>
        </p:txBody>
      </p:sp>
      <p:sp>
        <p:nvSpPr>
          <p:cNvPr id="8" name="TextBox 7">
            <a:extLst>
              <a:ext uri="{FF2B5EF4-FFF2-40B4-BE49-F238E27FC236}">
                <a16:creationId xmlns:a16="http://schemas.microsoft.com/office/drawing/2014/main" id="{2017FCC4-FEE5-DFDD-DA5B-0D06433C6E9A}"/>
              </a:ext>
            </a:extLst>
          </p:cNvPr>
          <p:cNvSpPr txBox="1"/>
          <p:nvPr/>
        </p:nvSpPr>
        <p:spPr>
          <a:xfrm>
            <a:off x="5110050" y="2643652"/>
            <a:ext cx="1544915" cy="1323439"/>
          </a:xfrm>
          <a:prstGeom prst="rect">
            <a:avLst/>
          </a:prstGeom>
          <a:noFill/>
        </p:spPr>
        <p:txBody>
          <a:bodyPr wrap="square">
            <a:spAutoFit/>
          </a:bodyPr>
          <a:lstStyle/>
          <a:p>
            <a:r>
              <a:rPr lang="en-US" sz="1600" b="1"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t>light </a:t>
            </a:r>
            <a:br>
              <a:rPr lang="en-US" sz="1600" b="1"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br>
            <a:r>
              <a:rPr lang="en-US" sz="1600" kern="150">
                <a:effectLst/>
                <a:latin typeface="Aptos" panose="020B0004020202020204" pitchFamily="34" charset="0"/>
                <a:ea typeface="SimSun" panose="02010600030101010101" pitchFamily="2" charset="-122"/>
                <a:cs typeface="Lucida Sans" panose="020B0602030504020204" pitchFamily="34" charset="0"/>
              </a:rPr>
              <a:t>sun at horizon</a:t>
            </a:r>
            <a:br>
              <a:rPr lang="en-US" sz="1600" kern="150">
                <a:effectLst/>
                <a:latin typeface="Aptos" panose="020B0004020202020204" pitchFamily="34" charset="0"/>
                <a:ea typeface="SimSun" panose="02010600030101010101" pitchFamily="2" charset="-122"/>
                <a:cs typeface="Lucida Sans" panose="020B0602030504020204" pitchFamily="34" charset="0"/>
              </a:rPr>
            </a:br>
            <a:br>
              <a:rPr lang="en-US" sz="800" b="1" kern="150">
                <a:effectLst/>
                <a:latin typeface="Aptos" panose="020B0004020202020204" pitchFamily="34" charset="0"/>
                <a:ea typeface="SimSun" panose="02010600030101010101" pitchFamily="2" charset="-122"/>
                <a:cs typeface="Lucida Sans" panose="020B0602030504020204" pitchFamily="34" charset="0"/>
              </a:rPr>
            </a:br>
            <a:r>
              <a:rPr lang="en-US" sz="1600" kern="150">
                <a:latin typeface="Aptos" panose="020B0004020202020204" pitchFamily="34" charset="0"/>
                <a:ea typeface="SimSun" panose="02010600030101010101" pitchFamily="2" charset="-122"/>
                <a:cs typeface="Lucida Sans" panose="020B0602030504020204" pitchFamily="34" charset="0"/>
              </a:rPr>
              <a:t>quph</a:t>
            </a:r>
            <a:br>
              <a:rPr lang="en-US" sz="1600" kern="150">
                <a:effectLst/>
                <a:latin typeface="Aptos" panose="020B0004020202020204" pitchFamily="34" charset="0"/>
                <a:ea typeface="SimSun" panose="02010600030101010101" pitchFamily="2" charset="-122"/>
                <a:cs typeface="Lucida Sans" panose="020B0602030504020204" pitchFamily="34" charset="0"/>
              </a:rPr>
            </a:br>
            <a:r>
              <a:rPr lang="en-US" sz="1600" kern="150">
                <a:effectLst/>
                <a:latin typeface="Aptos" panose="020B0004020202020204" pitchFamily="34" charset="0"/>
                <a:ea typeface="SimSun" panose="02010600030101010101" pitchFamily="2" charset="-122"/>
                <a:cs typeface="Lucida Sans" panose="020B0602030504020204" pitchFamily="34" charset="0"/>
              </a:rPr>
              <a:t>(q)</a:t>
            </a:r>
            <a:br>
              <a:rPr lang="en-US" sz="1600" kern="150">
                <a:latin typeface="Aptos" panose="020B0004020202020204" pitchFamily="34" charset="0"/>
                <a:ea typeface="SimSun" panose="02010600030101010101" pitchFamily="2" charset="-122"/>
                <a:cs typeface="Lucida Sans" panose="020B0602030504020204" pitchFamily="34" charset="0"/>
              </a:rPr>
            </a:br>
            <a:endParaRPr lang="en-US" sz="800" kern="150">
              <a:latin typeface="Aptos" panose="020B0004020202020204" pitchFamily="34" charset="0"/>
              <a:ea typeface="SimSun" panose="02010600030101010101" pitchFamily="2" charset="-122"/>
              <a:cs typeface="Lucida Sans" panose="020B0602030504020204" pitchFamily="34" charset="0"/>
            </a:endParaRPr>
          </a:p>
        </p:txBody>
      </p:sp>
    </p:spTree>
    <p:extLst>
      <p:ext uri="{BB962C8B-B14F-4D97-AF65-F5344CB8AC3E}">
        <p14:creationId xmlns:p14="http://schemas.microsoft.com/office/powerpoint/2010/main" val="16583657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198CF-4AC2-143F-0223-3F898E079468}"/>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36842A2A-287D-DC27-3E99-608C4FC61A55}"/>
              </a:ext>
            </a:extLst>
          </p:cNvPr>
          <p:cNvSpPr txBox="1"/>
          <p:nvPr/>
        </p:nvSpPr>
        <p:spPr>
          <a:xfrm>
            <a:off x="2070708" y="1404852"/>
            <a:ext cx="4813842" cy="1569660"/>
          </a:xfrm>
          <a:prstGeom prst="rect">
            <a:avLst/>
          </a:prstGeom>
          <a:noFill/>
        </p:spPr>
        <p:txBody>
          <a:bodyPr wrap="square">
            <a:spAutoFit/>
          </a:bodyPr>
          <a:lstStyle/>
          <a:p>
            <a:pPr marL="450215" marR="0">
              <a:spcBef>
                <a:spcPts val="0"/>
              </a:spcBef>
              <a:spcAft>
                <a:spcPts val="0"/>
              </a:spcAft>
            </a:pPr>
            <a:r>
              <a:rPr lang="he-IL" sz="9600" b="1" kern="150" spc="1500">
                <a:blipFill dpi="0" rotWithShape="1">
                  <a:blip r:embed="rId2">
                    <a:extLst>
                      <a:ext uri="{28A0092B-C50C-407E-A947-70E740481C1C}">
                        <a14:useLocalDpi xmlns:a14="http://schemas.microsoft.com/office/drawing/2010/main" val="0"/>
                      </a:ext>
                    </a:extLst>
                  </a:blip>
                  <a:srcRect/>
                  <a:stretch>
                    <a:fillRect/>
                  </a:stretch>
                </a:blipFill>
                <a:latin typeface="OHFontBold" panose="02020603050405020304" pitchFamily="18" charset="0"/>
                <a:ea typeface="SimSun" panose="02010600030101010101" pitchFamily="2" charset="-122"/>
                <a:cs typeface="OHFontBold" panose="02020603050405020304" pitchFamily="18" charset="0"/>
              </a:rPr>
              <a:t>קד</a:t>
            </a:r>
            <a:r>
              <a:rPr lang="he-IL" sz="9600" b="1" kern="150" spc="1500">
                <a:latin typeface="OHFontBold" panose="02020603050405020304" pitchFamily="18" charset="0"/>
                <a:ea typeface="SimSun" panose="02010600030101010101" pitchFamily="2" charset="-122"/>
                <a:cs typeface="OHFontBold" panose="02020603050405020304" pitchFamily="18" charset="0"/>
              </a:rPr>
              <a:t>ש</a:t>
            </a:r>
            <a:endParaRPr lang="en-US" sz="9600" b="1" kern="150" spc="1500">
              <a:effectLst/>
              <a:latin typeface="OHFontBold" panose="02020603050405020304" pitchFamily="18" charset="0"/>
              <a:ea typeface="SimSun" panose="02010600030101010101" pitchFamily="2" charset="-122"/>
              <a:cs typeface="OHFontBold" panose="02020603050405020304" pitchFamily="18" charset="0"/>
            </a:endParaRPr>
          </a:p>
        </p:txBody>
      </p:sp>
      <p:sp>
        <p:nvSpPr>
          <p:cNvPr id="10" name="TextBox 9">
            <a:extLst>
              <a:ext uri="{FF2B5EF4-FFF2-40B4-BE49-F238E27FC236}">
                <a16:creationId xmlns:a16="http://schemas.microsoft.com/office/drawing/2014/main" id="{94E12569-462F-941D-0D59-DFF3E8881379}"/>
              </a:ext>
            </a:extLst>
          </p:cNvPr>
          <p:cNvSpPr txBox="1"/>
          <p:nvPr/>
        </p:nvSpPr>
        <p:spPr>
          <a:xfrm>
            <a:off x="511938" y="126663"/>
            <a:ext cx="4274716" cy="769441"/>
          </a:xfrm>
          <a:prstGeom prst="rect">
            <a:avLst/>
          </a:prstGeom>
          <a:noFill/>
        </p:spPr>
        <p:txBody>
          <a:bodyPr wrap="square">
            <a:spAutoFit/>
          </a:bodyPr>
          <a:lstStyle/>
          <a:p>
            <a:r>
              <a:rPr lang="en-US" sz="4400" kern="150">
                <a:solidFill>
                  <a:schemeClr val="bg1"/>
                </a:solidFill>
                <a:latin typeface="Aptos" panose="020B0004020202020204" pitchFamily="34" charset="0"/>
                <a:ea typeface="SimSun" panose="02010600030101010101" pitchFamily="2" charset="-122"/>
              </a:rPr>
              <a:t>QODESH</a:t>
            </a:r>
          </a:p>
        </p:txBody>
      </p:sp>
      <p:sp>
        <p:nvSpPr>
          <p:cNvPr id="11" name="TextBox 10">
            <a:extLst>
              <a:ext uri="{FF2B5EF4-FFF2-40B4-BE49-F238E27FC236}">
                <a16:creationId xmlns:a16="http://schemas.microsoft.com/office/drawing/2014/main" id="{9C2B77F0-F5C5-A2E6-43CA-8130B8A0AA19}"/>
              </a:ext>
            </a:extLst>
          </p:cNvPr>
          <p:cNvSpPr txBox="1"/>
          <p:nvPr/>
        </p:nvSpPr>
        <p:spPr>
          <a:xfrm>
            <a:off x="-1611554" y="796535"/>
            <a:ext cx="5522920" cy="707886"/>
          </a:xfrm>
          <a:prstGeom prst="rect">
            <a:avLst/>
          </a:prstGeom>
          <a:noFill/>
        </p:spPr>
        <p:txBody>
          <a:bodyPr wrap="square">
            <a:spAutoFit/>
          </a:bodyPr>
          <a:lstStyle/>
          <a:p>
            <a:pPr algn="ctr"/>
            <a:r>
              <a:rPr lang="en-US" sz="4000" i="1" kern="150">
                <a:solidFill>
                  <a:schemeClr val="bg1"/>
                </a:solidFill>
                <a:latin typeface="Aptos" panose="020B0004020202020204" pitchFamily="34" charset="0"/>
                <a:ea typeface="SimSun" panose="02010600030101010101" pitchFamily="2" charset="-122"/>
              </a:rPr>
              <a:t>Holy</a:t>
            </a:r>
          </a:p>
        </p:txBody>
      </p:sp>
      <p:sp>
        <p:nvSpPr>
          <p:cNvPr id="2" name="TextBox 1">
            <a:extLst>
              <a:ext uri="{FF2B5EF4-FFF2-40B4-BE49-F238E27FC236}">
                <a16:creationId xmlns:a16="http://schemas.microsoft.com/office/drawing/2014/main" id="{34754979-41A2-1C1F-B90E-61F6B08B15C2}"/>
              </a:ext>
            </a:extLst>
          </p:cNvPr>
          <p:cNvSpPr txBox="1"/>
          <p:nvPr/>
        </p:nvSpPr>
        <p:spPr>
          <a:xfrm>
            <a:off x="3975775" y="2643652"/>
            <a:ext cx="904690" cy="1200329"/>
          </a:xfrm>
          <a:prstGeom prst="rect">
            <a:avLst/>
          </a:prstGeom>
          <a:noFill/>
        </p:spPr>
        <p:txBody>
          <a:bodyPr wrap="square">
            <a:spAutoFit/>
          </a:bodyPr>
          <a:lstStyle/>
          <a:p>
            <a:pPr marR="0">
              <a:spcBef>
                <a:spcPts val="0"/>
              </a:spcBef>
              <a:spcAft>
                <a:spcPts val="0"/>
              </a:spcAft>
            </a:pPr>
            <a:r>
              <a:rPr lang="en-US" sz="1600" b="1"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t>down </a:t>
            </a:r>
            <a:br>
              <a:rPr lang="en-US" sz="1600" b="1"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br>
            <a:r>
              <a:rPr lang="en-US" sz="1600" kern="150">
                <a:effectLst/>
                <a:latin typeface="Aptos" panose="020B0004020202020204" pitchFamily="34" charset="0"/>
                <a:ea typeface="SimSun" panose="02010600030101010101" pitchFamily="2" charset="-122"/>
                <a:cs typeface="Lucida Sans" panose="020B0602030504020204" pitchFamily="34" charset="0"/>
              </a:rPr>
              <a:t>door</a:t>
            </a:r>
            <a:br>
              <a:rPr lang="en-US" sz="1600" kern="150">
                <a:effectLst/>
                <a:latin typeface="Aptos" panose="020B0004020202020204" pitchFamily="34" charset="0"/>
                <a:ea typeface="SimSun" panose="02010600030101010101" pitchFamily="2" charset="-122"/>
                <a:cs typeface="Lucida Sans" panose="020B0602030504020204" pitchFamily="34" charset="0"/>
              </a:rPr>
            </a:br>
            <a:br>
              <a:rPr lang="en-US" sz="800" b="1" kern="150">
                <a:effectLst/>
                <a:latin typeface="Aptos" panose="020B0004020202020204" pitchFamily="34" charset="0"/>
                <a:ea typeface="SimSun" panose="02010600030101010101" pitchFamily="2" charset="-122"/>
                <a:cs typeface="Lucida Sans" panose="020B0602030504020204" pitchFamily="34" charset="0"/>
              </a:rPr>
            </a:br>
            <a:r>
              <a:rPr lang="en-US" sz="1600" kern="150">
                <a:effectLst/>
                <a:latin typeface="Aptos" panose="020B0004020202020204" pitchFamily="34" charset="0"/>
                <a:ea typeface="SimSun" panose="02010600030101010101" pitchFamily="2" charset="-122"/>
                <a:cs typeface="Lucida Sans" panose="020B0602030504020204" pitchFamily="34" charset="0"/>
              </a:rPr>
              <a:t>dalet</a:t>
            </a:r>
            <a:br>
              <a:rPr lang="en-US" sz="1600" kern="150">
                <a:effectLst/>
                <a:latin typeface="Aptos" panose="020B0004020202020204" pitchFamily="34" charset="0"/>
                <a:ea typeface="SimSun" panose="02010600030101010101" pitchFamily="2" charset="-122"/>
                <a:cs typeface="Lucida Sans" panose="020B0602030504020204" pitchFamily="34" charset="0"/>
              </a:rPr>
            </a:br>
            <a:r>
              <a:rPr lang="en-US" sz="1600" kern="150">
                <a:effectLst/>
                <a:latin typeface="Aptos" panose="020B0004020202020204" pitchFamily="34" charset="0"/>
                <a:ea typeface="SimSun" panose="02010600030101010101" pitchFamily="2" charset="-122"/>
                <a:cs typeface="Lucida Sans" panose="020B0602030504020204" pitchFamily="34" charset="0"/>
              </a:rPr>
              <a:t>(d)</a:t>
            </a:r>
            <a:endParaRPr lang="en-US" sz="1600" b="1" kern="150">
              <a:effectLst/>
              <a:latin typeface="Aptos" panose="020B0004020202020204" pitchFamily="34" charset="0"/>
              <a:ea typeface="SimSun" panose="02010600030101010101" pitchFamily="2" charset="-122"/>
              <a:cs typeface="Lucida Sans" panose="020B0602030504020204" pitchFamily="34" charset="0"/>
            </a:endParaRPr>
          </a:p>
        </p:txBody>
      </p:sp>
      <p:sp>
        <p:nvSpPr>
          <p:cNvPr id="3" name="TextBox 2">
            <a:extLst>
              <a:ext uri="{FF2B5EF4-FFF2-40B4-BE49-F238E27FC236}">
                <a16:creationId xmlns:a16="http://schemas.microsoft.com/office/drawing/2014/main" id="{95FC033D-8A67-607B-66EB-80332F2DA3D0}"/>
              </a:ext>
            </a:extLst>
          </p:cNvPr>
          <p:cNvSpPr txBox="1"/>
          <p:nvPr/>
        </p:nvSpPr>
        <p:spPr>
          <a:xfrm>
            <a:off x="6785532" y="2643653"/>
            <a:ext cx="1946988" cy="1200329"/>
          </a:xfrm>
          <a:prstGeom prst="rect">
            <a:avLst/>
          </a:prstGeom>
          <a:noFill/>
        </p:spPr>
        <p:txBody>
          <a:bodyPr wrap="square">
            <a:spAutoFit/>
          </a:bodyPr>
          <a:lstStyle/>
          <a:p>
            <a:pPr marR="0">
              <a:spcBef>
                <a:spcPts val="0"/>
              </a:spcBef>
              <a:spcAft>
                <a:spcPts val="0"/>
              </a:spcAft>
            </a:pPr>
            <a:r>
              <a:rPr lang="en-US" sz="1600" kern="150">
                <a:solidFill>
                  <a:srgbClr val="CA9E75"/>
                </a:solidFill>
                <a:latin typeface="Aptos" panose="020B0004020202020204" pitchFamily="34" charset="0"/>
                <a:ea typeface="SimSun" panose="02010600030101010101" pitchFamily="2" charset="-122"/>
                <a:cs typeface="Lucida Sans" panose="020B0602030504020204" pitchFamily="34" charset="0"/>
              </a:rPr>
              <a:t>&lt; Letter Meaning </a:t>
            </a:r>
            <a:br>
              <a:rPr lang="en-US" sz="1600" kern="150">
                <a:solidFill>
                  <a:srgbClr val="CA9E75"/>
                </a:solidFill>
                <a:latin typeface="Aptos" panose="020B0004020202020204" pitchFamily="34" charset="0"/>
                <a:ea typeface="SimSun" panose="02010600030101010101" pitchFamily="2" charset="-122"/>
                <a:cs typeface="Lucida Sans" panose="020B0602030504020204" pitchFamily="34" charset="0"/>
              </a:rPr>
            </a:br>
            <a:r>
              <a:rPr lang="en-US" sz="1600" kern="150">
                <a:latin typeface="Aptos" panose="020B0004020202020204" pitchFamily="34" charset="0"/>
                <a:ea typeface="SimSun" panose="02010600030101010101" pitchFamily="2" charset="-122"/>
                <a:cs typeface="Lucida Sans" panose="020B0602030504020204" pitchFamily="34" charset="0"/>
              </a:rPr>
              <a:t>&lt; Picture</a:t>
            </a:r>
          </a:p>
          <a:p>
            <a:pPr marR="0">
              <a:spcBef>
                <a:spcPts val="0"/>
              </a:spcBef>
              <a:spcAft>
                <a:spcPts val="0"/>
              </a:spcAft>
            </a:pPr>
            <a:endParaRPr lang="en-US" sz="800" kern="150">
              <a:latin typeface="Aptos" panose="020B0004020202020204" pitchFamily="34" charset="0"/>
              <a:ea typeface="SimSun" panose="02010600030101010101" pitchFamily="2" charset="-122"/>
              <a:cs typeface="Lucida Sans" panose="020B0602030504020204" pitchFamily="34" charset="0"/>
            </a:endParaRPr>
          </a:p>
          <a:p>
            <a:pPr marR="0">
              <a:spcBef>
                <a:spcPts val="0"/>
              </a:spcBef>
              <a:spcAft>
                <a:spcPts val="0"/>
              </a:spcAft>
            </a:pPr>
            <a:r>
              <a:rPr lang="en-US" sz="1600" kern="150">
                <a:effectLst/>
                <a:latin typeface="Aptos" panose="020B0004020202020204" pitchFamily="34" charset="0"/>
                <a:ea typeface="SimSun" panose="02010600030101010101" pitchFamily="2" charset="-122"/>
                <a:cs typeface="Lucida Sans" panose="020B0602030504020204" pitchFamily="34" charset="0"/>
              </a:rPr>
              <a:t>&lt; Letter Name</a:t>
            </a:r>
            <a:br>
              <a:rPr lang="en-US" sz="1600" kern="150">
                <a:effectLst/>
                <a:latin typeface="Aptos" panose="020B0004020202020204" pitchFamily="34" charset="0"/>
                <a:ea typeface="SimSun" panose="02010600030101010101" pitchFamily="2" charset="-122"/>
                <a:cs typeface="Lucida Sans" panose="020B0602030504020204" pitchFamily="34" charset="0"/>
              </a:rPr>
            </a:br>
            <a:r>
              <a:rPr lang="en-US" sz="1600" kern="150">
                <a:effectLst/>
                <a:latin typeface="Aptos" panose="020B0004020202020204" pitchFamily="34" charset="0"/>
                <a:ea typeface="SimSun" panose="02010600030101010101" pitchFamily="2" charset="-122"/>
                <a:cs typeface="Lucida Sans" panose="020B0602030504020204" pitchFamily="34" charset="0"/>
              </a:rPr>
              <a:t>&lt; Sound </a:t>
            </a:r>
          </a:p>
        </p:txBody>
      </p:sp>
      <p:sp>
        <p:nvSpPr>
          <p:cNvPr id="8" name="TextBox 7">
            <a:extLst>
              <a:ext uri="{FF2B5EF4-FFF2-40B4-BE49-F238E27FC236}">
                <a16:creationId xmlns:a16="http://schemas.microsoft.com/office/drawing/2014/main" id="{41A2ED2F-DA70-E462-FCCD-F887200A04F8}"/>
              </a:ext>
            </a:extLst>
          </p:cNvPr>
          <p:cNvSpPr txBox="1"/>
          <p:nvPr/>
        </p:nvSpPr>
        <p:spPr>
          <a:xfrm>
            <a:off x="5110050" y="2643652"/>
            <a:ext cx="1544915" cy="1323439"/>
          </a:xfrm>
          <a:prstGeom prst="rect">
            <a:avLst/>
          </a:prstGeom>
          <a:noFill/>
        </p:spPr>
        <p:txBody>
          <a:bodyPr wrap="square">
            <a:spAutoFit/>
          </a:bodyPr>
          <a:lstStyle/>
          <a:p>
            <a:r>
              <a:rPr lang="en-US" sz="1600" b="1"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t>light </a:t>
            </a:r>
            <a:br>
              <a:rPr lang="en-US" sz="1600" b="1"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br>
            <a:r>
              <a:rPr lang="en-US" sz="1600" kern="150">
                <a:effectLst/>
                <a:latin typeface="Aptos" panose="020B0004020202020204" pitchFamily="34" charset="0"/>
                <a:ea typeface="SimSun" panose="02010600030101010101" pitchFamily="2" charset="-122"/>
                <a:cs typeface="Lucida Sans" panose="020B0602030504020204" pitchFamily="34" charset="0"/>
              </a:rPr>
              <a:t>sun at horizon</a:t>
            </a:r>
            <a:br>
              <a:rPr lang="en-US" sz="1600" kern="150">
                <a:effectLst/>
                <a:latin typeface="Aptos" panose="020B0004020202020204" pitchFamily="34" charset="0"/>
                <a:ea typeface="SimSun" panose="02010600030101010101" pitchFamily="2" charset="-122"/>
                <a:cs typeface="Lucida Sans" panose="020B0602030504020204" pitchFamily="34" charset="0"/>
              </a:rPr>
            </a:br>
            <a:br>
              <a:rPr lang="en-US" sz="800" b="1" kern="150">
                <a:effectLst/>
                <a:latin typeface="Aptos" panose="020B0004020202020204" pitchFamily="34" charset="0"/>
                <a:ea typeface="SimSun" panose="02010600030101010101" pitchFamily="2" charset="-122"/>
                <a:cs typeface="Lucida Sans" panose="020B0602030504020204" pitchFamily="34" charset="0"/>
              </a:rPr>
            </a:br>
            <a:r>
              <a:rPr lang="en-US" sz="1600" kern="150">
                <a:latin typeface="Aptos" panose="020B0004020202020204" pitchFamily="34" charset="0"/>
                <a:ea typeface="SimSun" panose="02010600030101010101" pitchFamily="2" charset="-122"/>
                <a:cs typeface="Lucida Sans" panose="020B0602030504020204" pitchFamily="34" charset="0"/>
              </a:rPr>
              <a:t>quph</a:t>
            </a:r>
            <a:br>
              <a:rPr lang="en-US" sz="1600" kern="150">
                <a:effectLst/>
                <a:latin typeface="Aptos" panose="020B0004020202020204" pitchFamily="34" charset="0"/>
                <a:ea typeface="SimSun" panose="02010600030101010101" pitchFamily="2" charset="-122"/>
                <a:cs typeface="Lucida Sans" panose="020B0602030504020204" pitchFamily="34" charset="0"/>
              </a:rPr>
            </a:br>
            <a:r>
              <a:rPr lang="en-US" sz="1600" kern="150">
                <a:effectLst/>
                <a:latin typeface="Aptos" panose="020B0004020202020204" pitchFamily="34" charset="0"/>
                <a:ea typeface="SimSun" panose="02010600030101010101" pitchFamily="2" charset="-122"/>
                <a:cs typeface="Lucida Sans" panose="020B0602030504020204" pitchFamily="34" charset="0"/>
              </a:rPr>
              <a:t>(q)</a:t>
            </a:r>
            <a:br>
              <a:rPr lang="en-US" sz="1600" kern="150">
                <a:solidFill>
                  <a:schemeClr val="bg1"/>
                </a:solidFill>
                <a:latin typeface="Aptos" panose="020B0004020202020204" pitchFamily="34" charset="0"/>
                <a:ea typeface="SimSun" panose="02010600030101010101" pitchFamily="2" charset="-122"/>
                <a:cs typeface="Lucida Sans" panose="020B0602030504020204" pitchFamily="34" charset="0"/>
              </a:rPr>
            </a:br>
            <a:endParaRPr lang="en-US" sz="800" kern="150">
              <a:solidFill>
                <a:schemeClr val="bg1"/>
              </a:solidFill>
              <a:latin typeface="Aptos" panose="020B0004020202020204" pitchFamily="34" charset="0"/>
              <a:ea typeface="SimSun" panose="02010600030101010101" pitchFamily="2" charset="-122"/>
              <a:cs typeface="Lucida Sans" panose="020B0602030504020204" pitchFamily="34" charset="0"/>
            </a:endParaRPr>
          </a:p>
        </p:txBody>
      </p:sp>
      <p:pic>
        <p:nvPicPr>
          <p:cNvPr id="4" name="Picture 3" descr="A sun setting over a lake&#10;&#10;Description automatically generated">
            <a:extLst>
              <a:ext uri="{FF2B5EF4-FFF2-40B4-BE49-F238E27FC236}">
                <a16:creationId xmlns:a16="http://schemas.microsoft.com/office/drawing/2014/main" id="{4827C8BC-A013-790B-2655-5451DAE6A9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53414" y="-12172"/>
            <a:ext cx="3190586" cy="1786354"/>
          </a:xfrm>
          <a:prstGeom prst="rect">
            <a:avLst/>
          </a:prstGeom>
          <a:effectLst>
            <a:softEdge rad="317500"/>
          </a:effectLst>
        </p:spPr>
      </p:pic>
    </p:spTree>
    <p:extLst>
      <p:ext uri="{BB962C8B-B14F-4D97-AF65-F5344CB8AC3E}">
        <p14:creationId xmlns:p14="http://schemas.microsoft.com/office/powerpoint/2010/main" val="31016466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926AF-52F8-5128-071A-D7C40E647A66}"/>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DD70ECD2-86FC-6BE3-2171-78875CC8FE59}"/>
              </a:ext>
            </a:extLst>
          </p:cNvPr>
          <p:cNvSpPr txBox="1"/>
          <p:nvPr/>
        </p:nvSpPr>
        <p:spPr>
          <a:xfrm>
            <a:off x="2070708" y="1404852"/>
            <a:ext cx="4813842" cy="1569660"/>
          </a:xfrm>
          <a:prstGeom prst="rect">
            <a:avLst/>
          </a:prstGeom>
          <a:noFill/>
        </p:spPr>
        <p:txBody>
          <a:bodyPr wrap="square">
            <a:spAutoFit/>
          </a:bodyPr>
          <a:lstStyle/>
          <a:p>
            <a:pPr marL="450215" marR="0">
              <a:spcBef>
                <a:spcPts val="0"/>
              </a:spcBef>
              <a:spcAft>
                <a:spcPts val="0"/>
              </a:spcAft>
            </a:pPr>
            <a:r>
              <a:rPr lang="he-IL" sz="9600" b="1" kern="150" spc="1500">
                <a:blipFill dpi="0" rotWithShape="1">
                  <a:blip r:embed="rId2">
                    <a:extLst>
                      <a:ext uri="{28A0092B-C50C-407E-A947-70E740481C1C}">
                        <a14:useLocalDpi xmlns:a14="http://schemas.microsoft.com/office/drawing/2010/main" val="0"/>
                      </a:ext>
                    </a:extLst>
                  </a:blip>
                  <a:srcRect/>
                  <a:stretch>
                    <a:fillRect/>
                  </a:stretch>
                </a:blipFill>
                <a:latin typeface="OHFontBold" panose="02020603050405020304" pitchFamily="18" charset="0"/>
                <a:ea typeface="SimSun" panose="02010600030101010101" pitchFamily="2" charset="-122"/>
                <a:cs typeface="OHFontBold" panose="02020603050405020304" pitchFamily="18" charset="0"/>
              </a:rPr>
              <a:t>קדש</a:t>
            </a:r>
            <a:endParaRPr lang="en-US" sz="9600" b="1" kern="150" spc="1500">
              <a:blipFill dpi="0" rotWithShape="1">
                <a:blip r:embed="rId2">
                  <a:extLst>
                    <a:ext uri="{28A0092B-C50C-407E-A947-70E740481C1C}">
                      <a14:useLocalDpi xmlns:a14="http://schemas.microsoft.com/office/drawing/2010/main" val="0"/>
                    </a:ext>
                  </a:extLst>
                </a:blip>
                <a:srcRect/>
                <a:stretch>
                  <a:fillRect/>
                </a:stretch>
              </a:blipFill>
              <a:latin typeface="OHFontBold" panose="02020603050405020304" pitchFamily="18" charset="0"/>
              <a:ea typeface="SimSun" panose="02010600030101010101" pitchFamily="2" charset="-122"/>
              <a:cs typeface="OHFontBold" panose="02020603050405020304" pitchFamily="18" charset="0"/>
            </a:endParaRPr>
          </a:p>
        </p:txBody>
      </p:sp>
      <p:sp>
        <p:nvSpPr>
          <p:cNvPr id="10" name="TextBox 9">
            <a:extLst>
              <a:ext uri="{FF2B5EF4-FFF2-40B4-BE49-F238E27FC236}">
                <a16:creationId xmlns:a16="http://schemas.microsoft.com/office/drawing/2014/main" id="{E5E33F9A-490B-8FAB-B508-87C72C370727}"/>
              </a:ext>
            </a:extLst>
          </p:cNvPr>
          <p:cNvSpPr txBox="1"/>
          <p:nvPr/>
        </p:nvSpPr>
        <p:spPr>
          <a:xfrm>
            <a:off x="511938" y="126663"/>
            <a:ext cx="4274716" cy="769441"/>
          </a:xfrm>
          <a:prstGeom prst="rect">
            <a:avLst/>
          </a:prstGeom>
          <a:noFill/>
        </p:spPr>
        <p:txBody>
          <a:bodyPr wrap="square">
            <a:spAutoFit/>
          </a:bodyPr>
          <a:lstStyle/>
          <a:p>
            <a:r>
              <a:rPr lang="en-US" sz="4400" kern="150">
                <a:solidFill>
                  <a:schemeClr val="bg1"/>
                </a:solidFill>
                <a:latin typeface="Aptos" panose="020B0004020202020204" pitchFamily="34" charset="0"/>
                <a:ea typeface="SimSun" panose="02010600030101010101" pitchFamily="2" charset="-122"/>
              </a:rPr>
              <a:t>QODESH</a:t>
            </a:r>
          </a:p>
        </p:txBody>
      </p:sp>
      <p:sp>
        <p:nvSpPr>
          <p:cNvPr id="11" name="TextBox 10">
            <a:extLst>
              <a:ext uri="{FF2B5EF4-FFF2-40B4-BE49-F238E27FC236}">
                <a16:creationId xmlns:a16="http://schemas.microsoft.com/office/drawing/2014/main" id="{57DBA840-3182-7E43-1C36-B2EC9644421C}"/>
              </a:ext>
            </a:extLst>
          </p:cNvPr>
          <p:cNvSpPr txBox="1"/>
          <p:nvPr/>
        </p:nvSpPr>
        <p:spPr>
          <a:xfrm>
            <a:off x="-1611554" y="796535"/>
            <a:ext cx="5522920" cy="707886"/>
          </a:xfrm>
          <a:prstGeom prst="rect">
            <a:avLst/>
          </a:prstGeom>
          <a:noFill/>
        </p:spPr>
        <p:txBody>
          <a:bodyPr wrap="square">
            <a:spAutoFit/>
          </a:bodyPr>
          <a:lstStyle/>
          <a:p>
            <a:pPr algn="ctr"/>
            <a:r>
              <a:rPr lang="en-US" sz="4000" i="1" kern="150">
                <a:solidFill>
                  <a:schemeClr val="bg1"/>
                </a:solidFill>
                <a:latin typeface="Aptos" panose="020B0004020202020204" pitchFamily="34" charset="0"/>
                <a:ea typeface="SimSun" panose="02010600030101010101" pitchFamily="2" charset="-122"/>
              </a:rPr>
              <a:t>Holy</a:t>
            </a:r>
          </a:p>
        </p:txBody>
      </p:sp>
      <p:sp>
        <p:nvSpPr>
          <p:cNvPr id="2" name="TextBox 1">
            <a:extLst>
              <a:ext uri="{FF2B5EF4-FFF2-40B4-BE49-F238E27FC236}">
                <a16:creationId xmlns:a16="http://schemas.microsoft.com/office/drawing/2014/main" id="{F3ABA73C-B39C-1110-80FC-CEA271003AFB}"/>
              </a:ext>
            </a:extLst>
          </p:cNvPr>
          <p:cNvSpPr txBox="1"/>
          <p:nvPr/>
        </p:nvSpPr>
        <p:spPr>
          <a:xfrm>
            <a:off x="3975775" y="2643652"/>
            <a:ext cx="904690" cy="1200329"/>
          </a:xfrm>
          <a:prstGeom prst="rect">
            <a:avLst/>
          </a:prstGeom>
          <a:noFill/>
        </p:spPr>
        <p:txBody>
          <a:bodyPr wrap="square">
            <a:spAutoFit/>
          </a:bodyPr>
          <a:lstStyle/>
          <a:p>
            <a:pPr marR="0">
              <a:spcBef>
                <a:spcPts val="0"/>
              </a:spcBef>
              <a:spcAft>
                <a:spcPts val="0"/>
              </a:spcAft>
            </a:pPr>
            <a:r>
              <a:rPr lang="en-US" sz="1600" b="1"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t>down </a:t>
            </a:r>
            <a:br>
              <a:rPr lang="en-US" sz="1600" b="1"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br>
            <a:r>
              <a:rPr lang="en-US" sz="1600" kern="150">
                <a:effectLst/>
                <a:latin typeface="Aptos" panose="020B0004020202020204" pitchFamily="34" charset="0"/>
                <a:ea typeface="SimSun" panose="02010600030101010101" pitchFamily="2" charset="-122"/>
                <a:cs typeface="Lucida Sans" panose="020B0602030504020204" pitchFamily="34" charset="0"/>
              </a:rPr>
              <a:t>door</a:t>
            </a:r>
            <a:br>
              <a:rPr lang="en-US" sz="1600" kern="150">
                <a:effectLst/>
                <a:latin typeface="Aptos" panose="020B0004020202020204" pitchFamily="34" charset="0"/>
                <a:ea typeface="SimSun" panose="02010600030101010101" pitchFamily="2" charset="-122"/>
                <a:cs typeface="Lucida Sans" panose="020B0602030504020204" pitchFamily="34" charset="0"/>
              </a:rPr>
            </a:br>
            <a:br>
              <a:rPr lang="en-US" sz="800" b="1" kern="150">
                <a:effectLst/>
                <a:latin typeface="Aptos" panose="020B0004020202020204" pitchFamily="34" charset="0"/>
                <a:ea typeface="SimSun" panose="02010600030101010101" pitchFamily="2" charset="-122"/>
                <a:cs typeface="Lucida Sans" panose="020B0602030504020204" pitchFamily="34" charset="0"/>
              </a:rPr>
            </a:br>
            <a:r>
              <a:rPr lang="en-US" sz="1600" kern="150">
                <a:effectLst/>
                <a:latin typeface="Aptos" panose="020B0004020202020204" pitchFamily="34" charset="0"/>
                <a:ea typeface="SimSun" panose="02010600030101010101" pitchFamily="2" charset="-122"/>
                <a:cs typeface="Lucida Sans" panose="020B0602030504020204" pitchFamily="34" charset="0"/>
              </a:rPr>
              <a:t>dalet</a:t>
            </a:r>
            <a:br>
              <a:rPr lang="en-US" sz="1600" kern="150">
                <a:effectLst/>
                <a:latin typeface="Aptos" panose="020B0004020202020204" pitchFamily="34" charset="0"/>
                <a:ea typeface="SimSun" panose="02010600030101010101" pitchFamily="2" charset="-122"/>
                <a:cs typeface="Lucida Sans" panose="020B0602030504020204" pitchFamily="34" charset="0"/>
              </a:rPr>
            </a:br>
            <a:r>
              <a:rPr lang="en-US" sz="1600" kern="150">
                <a:effectLst/>
                <a:latin typeface="Aptos" panose="020B0004020202020204" pitchFamily="34" charset="0"/>
                <a:ea typeface="SimSun" panose="02010600030101010101" pitchFamily="2" charset="-122"/>
                <a:cs typeface="Lucida Sans" panose="020B0602030504020204" pitchFamily="34" charset="0"/>
              </a:rPr>
              <a:t>(d)</a:t>
            </a:r>
            <a:endParaRPr lang="en-US" sz="1600" b="1" kern="150">
              <a:effectLst/>
              <a:latin typeface="Aptos" panose="020B0004020202020204" pitchFamily="34" charset="0"/>
              <a:ea typeface="SimSun" panose="02010600030101010101" pitchFamily="2" charset="-122"/>
              <a:cs typeface="Lucida Sans" panose="020B0602030504020204" pitchFamily="34" charset="0"/>
            </a:endParaRPr>
          </a:p>
        </p:txBody>
      </p:sp>
      <p:sp>
        <p:nvSpPr>
          <p:cNvPr id="3" name="TextBox 2">
            <a:extLst>
              <a:ext uri="{FF2B5EF4-FFF2-40B4-BE49-F238E27FC236}">
                <a16:creationId xmlns:a16="http://schemas.microsoft.com/office/drawing/2014/main" id="{6E48E4AA-1DB8-F927-18FA-56F80FD0FFDA}"/>
              </a:ext>
            </a:extLst>
          </p:cNvPr>
          <p:cNvSpPr txBox="1"/>
          <p:nvPr/>
        </p:nvSpPr>
        <p:spPr>
          <a:xfrm>
            <a:off x="6785532" y="2643653"/>
            <a:ext cx="1946988" cy="1200329"/>
          </a:xfrm>
          <a:prstGeom prst="rect">
            <a:avLst/>
          </a:prstGeom>
          <a:noFill/>
        </p:spPr>
        <p:txBody>
          <a:bodyPr wrap="square">
            <a:spAutoFit/>
          </a:bodyPr>
          <a:lstStyle/>
          <a:p>
            <a:pPr marR="0">
              <a:spcBef>
                <a:spcPts val="0"/>
              </a:spcBef>
              <a:spcAft>
                <a:spcPts val="0"/>
              </a:spcAft>
            </a:pPr>
            <a:r>
              <a:rPr lang="en-US" sz="1600" kern="150">
                <a:solidFill>
                  <a:srgbClr val="CA9E75"/>
                </a:solidFill>
                <a:latin typeface="Aptos" panose="020B0004020202020204" pitchFamily="34" charset="0"/>
                <a:ea typeface="SimSun" panose="02010600030101010101" pitchFamily="2" charset="-122"/>
                <a:cs typeface="Lucida Sans" panose="020B0602030504020204" pitchFamily="34" charset="0"/>
              </a:rPr>
              <a:t>&lt; Letter Meaning </a:t>
            </a:r>
            <a:br>
              <a:rPr lang="en-US" sz="1600" kern="150">
                <a:solidFill>
                  <a:srgbClr val="CA9E75"/>
                </a:solidFill>
                <a:latin typeface="Aptos" panose="020B0004020202020204" pitchFamily="34" charset="0"/>
                <a:ea typeface="SimSun" panose="02010600030101010101" pitchFamily="2" charset="-122"/>
                <a:cs typeface="Lucida Sans" panose="020B0602030504020204" pitchFamily="34" charset="0"/>
              </a:rPr>
            </a:br>
            <a:r>
              <a:rPr lang="en-US" sz="1600" kern="150">
                <a:latin typeface="Aptos" panose="020B0004020202020204" pitchFamily="34" charset="0"/>
                <a:ea typeface="SimSun" panose="02010600030101010101" pitchFamily="2" charset="-122"/>
                <a:cs typeface="Lucida Sans" panose="020B0602030504020204" pitchFamily="34" charset="0"/>
              </a:rPr>
              <a:t>&lt; Picture</a:t>
            </a:r>
          </a:p>
          <a:p>
            <a:pPr marR="0">
              <a:spcBef>
                <a:spcPts val="0"/>
              </a:spcBef>
              <a:spcAft>
                <a:spcPts val="0"/>
              </a:spcAft>
            </a:pPr>
            <a:endParaRPr lang="en-US" sz="800" kern="150">
              <a:latin typeface="Aptos" panose="020B0004020202020204" pitchFamily="34" charset="0"/>
              <a:ea typeface="SimSun" panose="02010600030101010101" pitchFamily="2" charset="-122"/>
              <a:cs typeface="Lucida Sans" panose="020B0602030504020204" pitchFamily="34" charset="0"/>
            </a:endParaRPr>
          </a:p>
          <a:p>
            <a:pPr marR="0">
              <a:spcBef>
                <a:spcPts val="0"/>
              </a:spcBef>
              <a:spcAft>
                <a:spcPts val="0"/>
              </a:spcAft>
            </a:pPr>
            <a:r>
              <a:rPr lang="en-US" sz="1600" kern="150">
                <a:effectLst/>
                <a:latin typeface="Aptos" panose="020B0004020202020204" pitchFamily="34" charset="0"/>
                <a:ea typeface="SimSun" panose="02010600030101010101" pitchFamily="2" charset="-122"/>
                <a:cs typeface="Lucida Sans" panose="020B0602030504020204" pitchFamily="34" charset="0"/>
              </a:rPr>
              <a:t>&lt; Letter Name</a:t>
            </a:r>
            <a:br>
              <a:rPr lang="en-US" sz="1600" kern="150">
                <a:effectLst/>
                <a:latin typeface="Aptos" panose="020B0004020202020204" pitchFamily="34" charset="0"/>
                <a:ea typeface="SimSun" panose="02010600030101010101" pitchFamily="2" charset="-122"/>
                <a:cs typeface="Lucida Sans" panose="020B0602030504020204" pitchFamily="34" charset="0"/>
              </a:rPr>
            </a:br>
            <a:r>
              <a:rPr lang="en-US" sz="1600" kern="150">
                <a:effectLst/>
                <a:latin typeface="Aptos" panose="020B0004020202020204" pitchFamily="34" charset="0"/>
                <a:ea typeface="SimSun" panose="02010600030101010101" pitchFamily="2" charset="-122"/>
                <a:cs typeface="Lucida Sans" panose="020B0602030504020204" pitchFamily="34" charset="0"/>
              </a:rPr>
              <a:t>&lt; Sound </a:t>
            </a:r>
          </a:p>
        </p:txBody>
      </p:sp>
      <p:sp>
        <p:nvSpPr>
          <p:cNvPr id="8" name="TextBox 7">
            <a:extLst>
              <a:ext uri="{FF2B5EF4-FFF2-40B4-BE49-F238E27FC236}">
                <a16:creationId xmlns:a16="http://schemas.microsoft.com/office/drawing/2014/main" id="{4E9E7A42-D5C8-88C1-89F5-4517C7F9773B}"/>
              </a:ext>
            </a:extLst>
          </p:cNvPr>
          <p:cNvSpPr txBox="1"/>
          <p:nvPr/>
        </p:nvSpPr>
        <p:spPr>
          <a:xfrm>
            <a:off x="5110050" y="2643652"/>
            <a:ext cx="1544915" cy="1323439"/>
          </a:xfrm>
          <a:prstGeom prst="rect">
            <a:avLst/>
          </a:prstGeom>
          <a:noFill/>
        </p:spPr>
        <p:txBody>
          <a:bodyPr wrap="square">
            <a:spAutoFit/>
          </a:bodyPr>
          <a:lstStyle/>
          <a:p>
            <a:r>
              <a:rPr lang="en-US" sz="1600" b="1"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t>light </a:t>
            </a:r>
            <a:br>
              <a:rPr lang="en-US" sz="1600" b="1"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br>
            <a:r>
              <a:rPr lang="en-US" sz="1600" kern="150">
                <a:effectLst/>
                <a:latin typeface="Aptos" panose="020B0004020202020204" pitchFamily="34" charset="0"/>
                <a:ea typeface="SimSun" panose="02010600030101010101" pitchFamily="2" charset="-122"/>
                <a:cs typeface="Lucida Sans" panose="020B0602030504020204" pitchFamily="34" charset="0"/>
              </a:rPr>
              <a:t>sun at horizon</a:t>
            </a:r>
            <a:br>
              <a:rPr lang="en-US" sz="1600" kern="150">
                <a:effectLst/>
                <a:latin typeface="Aptos" panose="020B0004020202020204" pitchFamily="34" charset="0"/>
                <a:ea typeface="SimSun" panose="02010600030101010101" pitchFamily="2" charset="-122"/>
                <a:cs typeface="Lucida Sans" panose="020B0602030504020204" pitchFamily="34" charset="0"/>
              </a:rPr>
            </a:br>
            <a:br>
              <a:rPr lang="en-US" sz="800" b="1" kern="150">
                <a:effectLst/>
                <a:latin typeface="Aptos" panose="020B0004020202020204" pitchFamily="34" charset="0"/>
                <a:ea typeface="SimSun" panose="02010600030101010101" pitchFamily="2" charset="-122"/>
                <a:cs typeface="Lucida Sans" panose="020B0602030504020204" pitchFamily="34" charset="0"/>
              </a:rPr>
            </a:br>
            <a:r>
              <a:rPr lang="en-US" sz="1600" kern="150">
                <a:latin typeface="Aptos" panose="020B0004020202020204" pitchFamily="34" charset="0"/>
                <a:ea typeface="SimSun" panose="02010600030101010101" pitchFamily="2" charset="-122"/>
                <a:cs typeface="Lucida Sans" panose="020B0602030504020204" pitchFamily="34" charset="0"/>
              </a:rPr>
              <a:t>quph</a:t>
            </a:r>
            <a:br>
              <a:rPr lang="en-US" sz="1600" kern="150">
                <a:effectLst/>
                <a:latin typeface="Aptos" panose="020B0004020202020204" pitchFamily="34" charset="0"/>
                <a:ea typeface="SimSun" panose="02010600030101010101" pitchFamily="2" charset="-122"/>
                <a:cs typeface="Lucida Sans" panose="020B0602030504020204" pitchFamily="34" charset="0"/>
              </a:rPr>
            </a:br>
            <a:r>
              <a:rPr lang="en-US" sz="1600" kern="150">
                <a:effectLst/>
                <a:latin typeface="Aptos" panose="020B0004020202020204" pitchFamily="34" charset="0"/>
                <a:ea typeface="SimSun" panose="02010600030101010101" pitchFamily="2" charset="-122"/>
                <a:cs typeface="Lucida Sans" panose="020B0602030504020204" pitchFamily="34" charset="0"/>
              </a:rPr>
              <a:t>(q)</a:t>
            </a:r>
            <a:br>
              <a:rPr lang="en-US" sz="1600" kern="150">
                <a:solidFill>
                  <a:schemeClr val="bg1"/>
                </a:solidFill>
                <a:latin typeface="Aptos" panose="020B0004020202020204" pitchFamily="34" charset="0"/>
                <a:ea typeface="SimSun" panose="02010600030101010101" pitchFamily="2" charset="-122"/>
                <a:cs typeface="Lucida Sans" panose="020B0602030504020204" pitchFamily="34" charset="0"/>
              </a:rPr>
            </a:br>
            <a:endParaRPr lang="en-US" sz="800" kern="150">
              <a:solidFill>
                <a:schemeClr val="bg1"/>
              </a:solidFill>
              <a:latin typeface="Aptos" panose="020B0004020202020204" pitchFamily="34" charset="0"/>
              <a:ea typeface="SimSun" panose="02010600030101010101" pitchFamily="2" charset="-122"/>
              <a:cs typeface="Lucida Sans" panose="020B0602030504020204" pitchFamily="34" charset="0"/>
            </a:endParaRPr>
          </a:p>
        </p:txBody>
      </p:sp>
      <p:sp>
        <p:nvSpPr>
          <p:cNvPr id="4" name="TextBox 3">
            <a:extLst>
              <a:ext uri="{FF2B5EF4-FFF2-40B4-BE49-F238E27FC236}">
                <a16:creationId xmlns:a16="http://schemas.microsoft.com/office/drawing/2014/main" id="{D2D456FE-6CCB-BDE1-D9A9-C7F3FBE9A7A4}"/>
              </a:ext>
            </a:extLst>
          </p:cNvPr>
          <p:cNvSpPr txBox="1"/>
          <p:nvPr/>
        </p:nvSpPr>
        <p:spPr>
          <a:xfrm>
            <a:off x="2876380" y="2643653"/>
            <a:ext cx="904690" cy="1200329"/>
          </a:xfrm>
          <a:prstGeom prst="rect">
            <a:avLst/>
          </a:prstGeom>
          <a:noFill/>
        </p:spPr>
        <p:txBody>
          <a:bodyPr wrap="square">
            <a:spAutoFit/>
          </a:bodyPr>
          <a:lstStyle/>
          <a:p>
            <a:pPr marR="0">
              <a:spcBef>
                <a:spcPts val="0"/>
              </a:spcBef>
              <a:spcAft>
                <a:spcPts val="0"/>
              </a:spcAft>
            </a:pPr>
            <a:r>
              <a:rPr lang="en-US" sz="1600" b="1"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t>front </a:t>
            </a:r>
            <a:br>
              <a:rPr lang="en-US" sz="1600" b="1"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br>
            <a:r>
              <a:rPr lang="en-US" sz="1600" kern="150">
                <a:effectLst/>
                <a:latin typeface="Aptos" panose="020B0004020202020204" pitchFamily="34" charset="0"/>
                <a:ea typeface="SimSun" panose="02010600030101010101" pitchFamily="2" charset="-122"/>
                <a:cs typeface="Lucida Sans" panose="020B0602030504020204" pitchFamily="34" charset="0"/>
              </a:rPr>
              <a:t>teeth</a:t>
            </a:r>
            <a:br>
              <a:rPr lang="en-US" sz="1600" kern="150">
                <a:effectLst/>
                <a:latin typeface="Aptos" panose="020B0004020202020204" pitchFamily="34" charset="0"/>
                <a:ea typeface="SimSun" panose="02010600030101010101" pitchFamily="2" charset="-122"/>
                <a:cs typeface="Lucida Sans" panose="020B0602030504020204" pitchFamily="34" charset="0"/>
              </a:rPr>
            </a:br>
            <a:br>
              <a:rPr lang="en-US" sz="800" b="1" kern="150">
                <a:effectLst/>
                <a:latin typeface="Aptos" panose="020B0004020202020204" pitchFamily="34" charset="0"/>
                <a:ea typeface="SimSun" panose="02010600030101010101" pitchFamily="2" charset="-122"/>
                <a:cs typeface="Lucida Sans" panose="020B0602030504020204" pitchFamily="34" charset="0"/>
              </a:rPr>
            </a:br>
            <a:r>
              <a:rPr lang="en-US" sz="1600" kern="150">
                <a:effectLst/>
                <a:latin typeface="Aptos" panose="020B0004020202020204" pitchFamily="34" charset="0"/>
                <a:ea typeface="SimSun" panose="02010600030101010101" pitchFamily="2" charset="-122"/>
                <a:cs typeface="Lucida Sans" panose="020B0602030504020204" pitchFamily="34" charset="0"/>
              </a:rPr>
              <a:t>shin</a:t>
            </a:r>
          </a:p>
          <a:p>
            <a:pPr marR="0">
              <a:spcBef>
                <a:spcPts val="0"/>
              </a:spcBef>
              <a:spcAft>
                <a:spcPts val="0"/>
              </a:spcAft>
            </a:pPr>
            <a:r>
              <a:rPr lang="en-US" sz="1600" kern="150">
                <a:latin typeface="Aptos" panose="020B0004020202020204" pitchFamily="34" charset="0"/>
                <a:ea typeface="SimSun" panose="02010600030101010101" pitchFamily="2" charset="-122"/>
                <a:cs typeface="Lucida Sans" panose="020B0602030504020204" pitchFamily="34" charset="0"/>
              </a:rPr>
              <a:t>(sh)</a:t>
            </a:r>
            <a:endParaRPr lang="en-US" sz="800" kern="150">
              <a:latin typeface="Aptos" panose="020B0004020202020204" pitchFamily="34" charset="0"/>
              <a:ea typeface="SimSun" panose="02010600030101010101" pitchFamily="2" charset="-122"/>
              <a:cs typeface="Lucida Sans" panose="020B0602030504020204" pitchFamily="34" charset="0"/>
            </a:endParaRPr>
          </a:p>
        </p:txBody>
      </p:sp>
      <p:pic>
        <p:nvPicPr>
          <p:cNvPr id="5" name="Picture 4" descr="A sun setting over a lake&#10;&#10;Description automatically generated">
            <a:extLst>
              <a:ext uri="{FF2B5EF4-FFF2-40B4-BE49-F238E27FC236}">
                <a16:creationId xmlns:a16="http://schemas.microsoft.com/office/drawing/2014/main" id="{ED6E120A-3AAE-D1EF-95FB-3548E6C952B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53414" y="-12172"/>
            <a:ext cx="3190586" cy="1786354"/>
          </a:xfrm>
          <a:prstGeom prst="rect">
            <a:avLst/>
          </a:prstGeom>
          <a:effectLst>
            <a:softEdge rad="317500"/>
          </a:effectLst>
        </p:spPr>
      </p:pic>
    </p:spTree>
    <p:extLst>
      <p:ext uri="{BB962C8B-B14F-4D97-AF65-F5344CB8AC3E}">
        <p14:creationId xmlns:p14="http://schemas.microsoft.com/office/powerpoint/2010/main" val="39598732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FF0C3-BE28-13CE-6724-4644D35DB1E2}"/>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4906D3DA-4BEA-A107-AA82-C32479D98AEF}"/>
              </a:ext>
            </a:extLst>
          </p:cNvPr>
          <p:cNvSpPr txBox="1"/>
          <p:nvPr/>
        </p:nvSpPr>
        <p:spPr>
          <a:xfrm>
            <a:off x="2070708" y="1404852"/>
            <a:ext cx="4813842" cy="1569660"/>
          </a:xfrm>
          <a:prstGeom prst="rect">
            <a:avLst/>
          </a:prstGeom>
          <a:noFill/>
        </p:spPr>
        <p:txBody>
          <a:bodyPr wrap="square">
            <a:spAutoFit/>
          </a:bodyPr>
          <a:lstStyle/>
          <a:p>
            <a:pPr marL="450215" marR="0">
              <a:spcBef>
                <a:spcPts val="0"/>
              </a:spcBef>
              <a:spcAft>
                <a:spcPts val="0"/>
              </a:spcAft>
            </a:pPr>
            <a:r>
              <a:rPr lang="he-IL" sz="9600" b="1" kern="150" spc="1500">
                <a:blipFill dpi="0" rotWithShape="1">
                  <a:blip r:embed="rId2">
                    <a:extLst>
                      <a:ext uri="{28A0092B-C50C-407E-A947-70E740481C1C}">
                        <a14:useLocalDpi xmlns:a14="http://schemas.microsoft.com/office/drawing/2010/main" val="0"/>
                      </a:ext>
                    </a:extLst>
                  </a:blip>
                  <a:srcRect/>
                  <a:stretch>
                    <a:fillRect/>
                  </a:stretch>
                </a:blipFill>
                <a:latin typeface="OHFontBold" panose="02020603050405020304" pitchFamily="18" charset="0"/>
                <a:ea typeface="SimSun" panose="02010600030101010101" pitchFamily="2" charset="-122"/>
                <a:cs typeface="OHFontBold" panose="02020603050405020304" pitchFamily="18" charset="0"/>
              </a:rPr>
              <a:t>קדש</a:t>
            </a:r>
            <a:endParaRPr lang="en-US" sz="9600" b="1" kern="150" spc="1500">
              <a:blipFill dpi="0" rotWithShape="1">
                <a:blip r:embed="rId2">
                  <a:extLst>
                    <a:ext uri="{28A0092B-C50C-407E-A947-70E740481C1C}">
                      <a14:useLocalDpi xmlns:a14="http://schemas.microsoft.com/office/drawing/2010/main" val="0"/>
                    </a:ext>
                  </a:extLst>
                </a:blip>
                <a:srcRect/>
                <a:stretch>
                  <a:fillRect/>
                </a:stretch>
              </a:blipFill>
              <a:effectLst/>
              <a:latin typeface="OHFontBold" panose="02020603050405020304" pitchFamily="18" charset="0"/>
              <a:ea typeface="SimSun" panose="02010600030101010101" pitchFamily="2" charset="-122"/>
              <a:cs typeface="OHFontBold" panose="02020603050405020304" pitchFamily="18" charset="0"/>
            </a:endParaRPr>
          </a:p>
        </p:txBody>
      </p:sp>
      <p:sp>
        <p:nvSpPr>
          <p:cNvPr id="9" name="TextBox 8">
            <a:extLst>
              <a:ext uri="{FF2B5EF4-FFF2-40B4-BE49-F238E27FC236}">
                <a16:creationId xmlns:a16="http://schemas.microsoft.com/office/drawing/2014/main" id="{B0394B04-223A-9F5D-BF63-F934BD0BCE5B}"/>
              </a:ext>
            </a:extLst>
          </p:cNvPr>
          <p:cNvSpPr txBox="1"/>
          <p:nvPr/>
        </p:nvSpPr>
        <p:spPr>
          <a:xfrm>
            <a:off x="2876380" y="2643653"/>
            <a:ext cx="904690" cy="1200329"/>
          </a:xfrm>
          <a:prstGeom prst="rect">
            <a:avLst/>
          </a:prstGeom>
          <a:noFill/>
        </p:spPr>
        <p:txBody>
          <a:bodyPr wrap="square">
            <a:spAutoFit/>
          </a:bodyPr>
          <a:lstStyle/>
          <a:p>
            <a:pPr marR="0">
              <a:spcBef>
                <a:spcPts val="0"/>
              </a:spcBef>
              <a:spcAft>
                <a:spcPts val="0"/>
              </a:spcAft>
            </a:pPr>
            <a:r>
              <a:rPr lang="en-US" sz="1600" b="1"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t>front </a:t>
            </a:r>
            <a:br>
              <a:rPr lang="en-US" sz="1600" b="1"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br>
            <a:r>
              <a:rPr lang="en-US" sz="1600"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t>teeth</a:t>
            </a:r>
            <a:br>
              <a:rPr lang="en-US" sz="1600"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br>
            <a:br>
              <a:rPr lang="en-US" sz="800" b="1"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br>
            <a:r>
              <a:rPr lang="en-US" sz="1600"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t>shin</a:t>
            </a:r>
          </a:p>
          <a:p>
            <a:pPr marR="0">
              <a:spcBef>
                <a:spcPts val="0"/>
              </a:spcBef>
              <a:spcAft>
                <a:spcPts val="0"/>
              </a:spcAft>
            </a:pPr>
            <a:r>
              <a:rPr lang="en-US" sz="1600" kern="150">
                <a:solidFill>
                  <a:schemeClr val="bg1"/>
                </a:solidFill>
                <a:latin typeface="Aptos" panose="020B0004020202020204" pitchFamily="34" charset="0"/>
                <a:ea typeface="SimSun" panose="02010600030101010101" pitchFamily="2" charset="-122"/>
                <a:cs typeface="Lucida Sans" panose="020B0602030504020204" pitchFamily="34" charset="0"/>
              </a:rPr>
              <a:t>(sh)</a:t>
            </a:r>
            <a:endParaRPr lang="en-US" sz="800" kern="150">
              <a:solidFill>
                <a:schemeClr val="bg1"/>
              </a:solidFill>
              <a:latin typeface="Aptos" panose="020B0004020202020204" pitchFamily="34" charset="0"/>
              <a:ea typeface="SimSun" panose="02010600030101010101" pitchFamily="2" charset="-122"/>
              <a:cs typeface="Lucida Sans" panose="020B0602030504020204" pitchFamily="34" charset="0"/>
            </a:endParaRPr>
          </a:p>
        </p:txBody>
      </p:sp>
      <p:sp>
        <p:nvSpPr>
          <p:cNvPr id="10" name="TextBox 9">
            <a:extLst>
              <a:ext uri="{FF2B5EF4-FFF2-40B4-BE49-F238E27FC236}">
                <a16:creationId xmlns:a16="http://schemas.microsoft.com/office/drawing/2014/main" id="{F11ADD99-3F1F-204E-6B17-F621490377B7}"/>
              </a:ext>
            </a:extLst>
          </p:cNvPr>
          <p:cNvSpPr txBox="1"/>
          <p:nvPr/>
        </p:nvSpPr>
        <p:spPr>
          <a:xfrm>
            <a:off x="511938" y="126663"/>
            <a:ext cx="4274716" cy="769441"/>
          </a:xfrm>
          <a:prstGeom prst="rect">
            <a:avLst/>
          </a:prstGeom>
          <a:noFill/>
        </p:spPr>
        <p:txBody>
          <a:bodyPr wrap="square">
            <a:spAutoFit/>
          </a:bodyPr>
          <a:lstStyle/>
          <a:p>
            <a:r>
              <a:rPr lang="en-US" sz="4400" kern="150">
                <a:solidFill>
                  <a:schemeClr val="bg1"/>
                </a:solidFill>
                <a:latin typeface="Aptos" panose="020B0004020202020204" pitchFamily="34" charset="0"/>
                <a:ea typeface="SimSun" panose="02010600030101010101" pitchFamily="2" charset="-122"/>
              </a:rPr>
              <a:t>QODESH</a:t>
            </a:r>
          </a:p>
        </p:txBody>
      </p:sp>
      <p:sp>
        <p:nvSpPr>
          <p:cNvPr id="11" name="TextBox 10">
            <a:extLst>
              <a:ext uri="{FF2B5EF4-FFF2-40B4-BE49-F238E27FC236}">
                <a16:creationId xmlns:a16="http://schemas.microsoft.com/office/drawing/2014/main" id="{7950368C-8A7C-9CF9-65BD-1F873773E620}"/>
              </a:ext>
            </a:extLst>
          </p:cNvPr>
          <p:cNvSpPr txBox="1"/>
          <p:nvPr/>
        </p:nvSpPr>
        <p:spPr>
          <a:xfrm>
            <a:off x="-1611554" y="796535"/>
            <a:ext cx="5522920" cy="707886"/>
          </a:xfrm>
          <a:prstGeom prst="rect">
            <a:avLst/>
          </a:prstGeom>
          <a:noFill/>
        </p:spPr>
        <p:txBody>
          <a:bodyPr wrap="square">
            <a:spAutoFit/>
          </a:bodyPr>
          <a:lstStyle/>
          <a:p>
            <a:pPr algn="ctr"/>
            <a:r>
              <a:rPr lang="en-US" sz="4000" i="1" kern="150">
                <a:solidFill>
                  <a:schemeClr val="bg1"/>
                </a:solidFill>
                <a:latin typeface="Aptos" panose="020B0004020202020204" pitchFamily="34" charset="0"/>
                <a:ea typeface="SimSun" panose="02010600030101010101" pitchFamily="2" charset="-122"/>
              </a:rPr>
              <a:t>Holy</a:t>
            </a:r>
          </a:p>
        </p:txBody>
      </p:sp>
      <p:sp>
        <p:nvSpPr>
          <p:cNvPr id="2" name="TextBox 1">
            <a:extLst>
              <a:ext uri="{FF2B5EF4-FFF2-40B4-BE49-F238E27FC236}">
                <a16:creationId xmlns:a16="http://schemas.microsoft.com/office/drawing/2014/main" id="{1126A05B-5B4E-3AEB-F030-7B71059B2709}"/>
              </a:ext>
            </a:extLst>
          </p:cNvPr>
          <p:cNvSpPr txBox="1"/>
          <p:nvPr/>
        </p:nvSpPr>
        <p:spPr>
          <a:xfrm>
            <a:off x="3975775" y="2643652"/>
            <a:ext cx="904690" cy="1200329"/>
          </a:xfrm>
          <a:prstGeom prst="rect">
            <a:avLst/>
          </a:prstGeom>
          <a:noFill/>
        </p:spPr>
        <p:txBody>
          <a:bodyPr wrap="square">
            <a:spAutoFit/>
          </a:bodyPr>
          <a:lstStyle/>
          <a:p>
            <a:pPr marR="0">
              <a:spcBef>
                <a:spcPts val="0"/>
              </a:spcBef>
              <a:spcAft>
                <a:spcPts val="0"/>
              </a:spcAft>
            </a:pPr>
            <a:r>
              <a:rPr lang="en-US" sz="1600" b="1"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t>down </a:t>
            </a:r>
            <a:br>
              <a:rPr lang="en-US" sz="1600" b="1"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br>
            <a:r>
              <a:rPr lang="en-US" sz="1600"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t>door</a:t>
            </a:r>
            <a:br>
              <a:rPr lang="en-US" sz="1600"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br>
            <a:br>
              <a:rPr lang="en-US" sz="800" b="1"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br>
            <a:r>
              <a:rPr lang="en-US" sz="1600"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t>dalet</a:t>
            </a:r>
            <a:br>
              <a:rPr lang="en-US" sz="1600"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br>
            <a:r>
              <a:rPr lang="en-US" sz="1600"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t>(d)</a:t>
            </a:r>
            <a:endParaRPr lang="en-US" sz="1600" b="1" kern="150">
              <a:solidFill>
                <a:schemeClr val="bg1"/>
              </a:solidFill>
              <a:effectLst/>
              <a:latin typeface="Aptos" panose="020B0004020202020204" pitchFamily="34" charset="0"/>
              <a:ea typeface="SimSun" panose="02010600030101010101" pitchFamily="2" charset="-122"/>
              <a:cs typeface="Lucida Sans" panose="020B0602030504020204" pitchFamily="34" charset="0"/>
            </a:endParaRPr>
          </a:p>
        </p:txBody>
      </p:sp>
      <p:sp>
        <p:nvSpPr>
          <p:cNvPr id="3" name="TextBox 2">
            <a:extLst>
              <a:ext uri="{FF2B5EF4-FFF2-40B4-BE49-F238E27FC236}">
                <a16:creationId xmlns:a16="http://schemas.microsoft.com/office/drawing/2014/main" id="{7209A050-44CB-7525-3639-7289B29973D6}"/>
              </a:ext>
            </a:extLst>
          </p:cNvPr>
          <p:cNvSpPr txBox="1"/>
          <p:nvPr/>
        </p:nvSpPr>
        <p:spPr>
          <a:xfrm>
            <a:off x="6785532" y="2643653"/>
            <a:ext cx="1946988" cy="1200329"/>
          </a:xfrm>
          <a:prstGeom prst="rect">
            <a:avLst/>
          </a:prstGeom>
          <a:noFill/>
        </p:spPr>
        <p:txBody>
          <a:bodyPr wrap="square">
            <a:spAutoFit/>
          </a:bodyPr>
          <a:lstStyle/>
          <a:p>
            <a:pPr marR="0">
              <a:spcBef>
                <a:spcPts val="0"/>
              </a:spcBef>
              <a:spcAft>
                <a:spcPts val="0"/>
              </a:spcAft>
            </a:pPr>
            <a:r>
              <a:rPr lang="en-US" sz="1600" kern="150">
                <a:solidFill>
                  <a:srgbClr val="CA9E75"/>
                </a:solidFill>
                <a:latin typeface="Aptos" panose="020B0004020202020204" pitchFamily="34" charset="0"/>
                <a:ea typeface="SimSun" panose="02010600030101010101" pitchFamily="2" charset="-122"/>
                <a:cs typeface="Lucida Sans" panose="020B0602030504020204" pitchFamily="34" charset="0"/>
              </a:rPr>
              <a:t>&lt; Letter Meaning </a:t>
            </a:r>
            <a:br>
              <a:rPr lang="en-US" sz="1600" kern="150">
                <a:solidFill>
                  <a:srgbClr val="CA9E75"/>
                </a:solidFill>
                <a:latin typeface="Aptos" panose="020B0004020202020204" pitchFamily="34" charset="0"/>
                <a:ea typeface="SimSun" panose="02010600030101010101" pitchFamily="2" charset="-122"/>
                <a:cs typeface="Lucida Sans" panose="020B0602030504020204" pitchFamily="34" charset="0"/>
              </a:rPr>
            </a:br>
            <a:r>
              <a:rPr lang="en-US" sz="1600" kern="150">
                <a:solidFill>
                  <a:srgbClr val="CA9E75"/>
                </a:solidFill>
                <a:latin typeface="Aptos" panose="020B0004020202020204" pitchFamily="34" charset="0"/>
                <a:ea typeface="SimSun" panose="02010600030101010101" pitchFamily="2" charset="-122"/>
                <a:cs typeface="Lucida Sans" panose="020B0602030504020204" pitchFamily="34" charset="0"/>
              </a:rPr>
              <a:t>&lt; Picture</a:t>
            </a:r>
          </a:p>
          <a:p>
            <a:pPr marR="0">
              <a:spcBef>
                <a:spcPts val="0"/>
              </a:spcBef>
              <a:spcAft>
                <a:spcPts val="0"/>
              </a:spcAft>
            </a:pPr>
            <a:endParaRPr lang="en-US" sz="800" kern="150">
              <a:solidFill>
                <a:srgbClr val="CA9E75"/>
              </a:solidFill>
              <a:latin typeface="Aptos" panose="020B0004020202020204" pitchFamily="34" charset="0"/>
              <a:ea typeface="SimSun" panose="02010600030101010101" pitchFamily="2" charset="-122"/>
              <a:cs typeface="Lucida Sans" panose="020B0602030504020204" pitchFamily="34" charset="0"/>
            </a:endParaRPr>
          </a:p>
          <a:p>
            <a:pPr marR="0">
              <a:spcBef>
                <a:spcPts val="0"/>
              </a:spcBef>
              <a:spcAft>
                <a:spcPts val="0"/>
              </a:spcAft>
            </a:pPr>
            <a:r>
              <a:rPr lang="en-US" sz="1600" kern="150">
                <a:solidFill>
                  <a:srgbClr val="CA9E75"/>
                </a:solidFill>
                <a:effectLst/>
                <a:latin typeface="Aptos" panose="020B0004020202020204" pitchFamily="34" charset="0"/>
                <a:ea typeface="SimSun" panose="02010600030101010101" pitchFamily="2" charset="-122"/>
                <a:cs typeface="Lucida Sans" panose="020B0602030504020204" pitchFamily="34" charset="0"/>
              </a:rPr>
              <a:t>&lt; Letter Name</a:t>
            </a:r>
            <a:br>
              <a:rPr lang="en-US" sz="1600" kern="150">
                <a:solidFill>
                  <a:srgbClr val="CA9E75"/>
                </a:solidFill>
                <a:effectLst/>
                <a:latin typeface="Aptos" panose="020B0004020202020204" pitchFamily="34" charset="0"/>
                <a:ea typeface="SimSun" panose="02010600030101010101" pitchFamily="2" charset="-122"/>
                <a:cs typeface="Lucida Sans" panose="020B0602030504020204" pitchFamily="34" charset="0"/>
              </a:rPr>
            </a:br>
            <a:r>
              <a:rPr lang="en-US" sz="1600" kern="150">
                <a:solidFill>
                  <a:srgbClr val="CA9E75"/>
                </a:solidFill>
                <a:effectLst/>
                <a:latin typeface="Aptos" panose="020B0004020202020204" pitchFamily="34" charset="0"/>
                <a:ea typeface="SimSun" panose="02010600030101010101" pitchFamily="2" charset="-122"/>
                <a:cs typeface="Lucida Sans" panose="020B0602030504020204" pitchFamily="34" charset="0"/>
              </a:rPr>
              <a:t>&lt; Sound </a:t>
            </a:r>
          </a:p>
        </p:txBody>
      </p:sp>
      <p:sp>
        <p:nvSpPr>
          <p:cNvPr id="8" name="TextBox 7">
            <a:extLst>
              <a:ext uri="{FF2B5EF4-FFF2-40B4-BE49-F238E27FC236}">
                <a16:creationId xmlns:a16="http://schemas.microsoft.com/office/drawing/2014/main" id="{1A10BE0E-9D8F-4FC2-619F-2373654AC6C4}"/>
              </a:ext>
            </a:extLst>
          </p:cNvPr>
          <p:cNvSpPr txBox="1"/>
          <p:nvPr/>
        </p:nvSpPr>
        <p:spPr>
          <a:xfrm>
            <a:off x="5110050" y="2643652"/>
            <a:ext cx="1544915" cy="1323439"/>
          </a:xfrm>
          <a:prstGeom prst="rect">
            <a:avLst/>
          </a:prstGeom>
          <a:noFill/>
        </p:spPr>
        <p:txBody>
          <a:bodyPr wrap="square">
            <a:spAutoFit/>
          </a:bodyPr>
          <a:lstStyle/>
          <a:p>
            <a:r>
              <a:rPr lang="en-US" sz="1600" b="1"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t>light </a:t>
            </a:r>
            <a:br>
              <a:rPr lang="en-US" sz="1600" b="1"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br>
            <a:r>
              <a:rPr lang="en-US" sz="1600"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t>sun at horizon</a:t>
            </a:r>
            <a:br>
              <a:rPr lang="en-US" sz="1600"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br>
            <a:br>
              <a:rPr lang="en-US" sz="800" b="1"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br>
            <a:r>
              <a:rPr lang="en-US" sz="1600" kern="150">
                <a:solidFill>
                  <a:schemeClr val="bg1"/>
                </a:solidFill>
                <a:latin typeface="Aptos" panose="020B0004020202020204" pitchFamily="34" charset="0"/>
                <a:ea typeface="SimSun" panose="02010600030101010101" pitchFamily="2" charset="-122"/>
                <a:cs typeface="Lucida Sans" panose="020B0602030504020204" pitchFamily="34" charset="0"/>
              </a:rPr>
              <a:t>quph</a:t>
            </a:r>
            <a:br>
              <a:rPr lang="en-US" sz="1600"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br>
            <a:r>
              <a:rPr lang="en-US" sz="1600"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t>(q)</a:t>
            </a:r>
            <a:br>
              <a:rPr lang="en-US" sz="1600" kern="150">
                <a:solidFill>
                  <a:schemeClr val="bg1"/>
                </a:solidFill>
                <a:latin typeface="Aptos" panose="020B0004020202020204" pitchFamily="34" charset="0"/>
                <a:ea typeface="SimSun" panose="02010600030101010101" pitchFamily="2" charset="-122"/>
                <a:cs typeface="Lucida Sans" panose="020B0602030504020204" pitchFamily="34" charset="0"/>
              </a:rPr>
            </a:br>
            <a:endParaRPr lang="en-US" sz="800" kern="150">
              <a:solidFill>
                <a:schemeClr val="bg1"/>
              </a:solidFill>
              <a:latin typeface="Aptos" panose="020B0004020202020204" pitchFamily="34" charset="0"/>
              <a:ea typeface="SimSun" panose="02010600030101010101" pitchFamily="2" charset="-122"/>
              <a:cs typeface="Lucida Sans" panose="020B0602030504020204" pitchFamily="34" charset="0"/>
            </a:endParaRPr>
          </a:p>
        </p:txBody>
      </p:sp>
      <p:pic>
        <p:nvPicPr>
          <p:cNvPr id="4" name="Picture 3" descr="A sun setting over a lake&#10;&#10;Description automatically generated">
            <a:extLst>
              <a:ext uri="{FF2B5EF4-FFF2-40B4-BE49-F238E27FC236}">
                <a16:creationId xmlns:a16="http://schemas.microsoft.com/office/drawing/2014/main" id="{CA2EC443-E3EF-354F-1DE6-B662D36931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53414" y="-12172"/>
            <a:ext cx="3190586" cy="1786354"/>
          </a:xfrm>
          <a:prstGeom prst="rect">
            <a:avLst/>
          </a:prstGeom>
          <a:effectLst>
            <a:softEdge rad="317500"/>
          </a:effectLst>
        </p:spPr>
      </p:pic>
    </p:spTree>
    <p:extLst>
      <p:ext uri="{BB962C8B-B14F-4D97-AF65-F5344CB8AC3E}">
        <p14:creationId xmlns:p14="http://schemas.microsoft.com/office/powerpoint/2010/main" val="12923690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ABB16-0B62-7FC7-4B7B-1AC822A62162}"/>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24AEB249-55D8-5689-4CA9-9543B61F0DB8}"/>
              </a:ext>
            </a:extLst>
          </p:cNvPr>
          <p:cNvSpPr txBox="1"/>
          <p:nvPr/>
        </p:nvSpPr>
        <p:spPr>
          <a:xfrm>
            <a:off x="-653001" y="1404852"/>
            <a:ext cx="4813842" cy="1569660"/>
          </a:xfrm>
          <a:prstGeom prst="rect">
            <a:avLst/>
          </a:prstGeom>
          <a:noFill/>
        </p:spPr>
        <p:txBody>
          <a:bodyPr wrap="square">
            <a:spAutoFit/>
          </a:bodyPr>
          <a:lstStyle/>
          <a:p>
            <a:pPr marL="450215" marR="0">
              <a:spcBef>
                <a:spcPts val="0"/>
              </a:spcBef>
              <a:spcAft>
                <a:spcPts val="0"/>
              </a:spcAft>
            </a:pPr>
            <a:r>
              <a:rPr lang="he-IL" sz="9600" b="1" kern="150" spc="1500">
                <a:blipFill dpi="0" rotWithShape="1">
                  <a:blip r:embed="rId2">
                    <a:extLst>
                      <a:ext uri="{28A0092B-C50C-407E-A947-70E740481C1C}">
                        <a14:useLocalDpi xmlns:a14="http://schemas.microsoft.com/office/drawing/2010/main" val="0"/>
                      </a:ext>
                    </a:extLst>
                  </a:blip>
                  <a:srcRect/>
                  <a:stretch>
                    <a:fillRect/>
                  </a:stretch>
                </a:blipFill>
                <a:latin typeface="OHFontBold" panose="02020603050405020304" pitchFamily="18" charset="0"/>
                <a:ea typeface="SimSun" panose="02010600030101010101" pitchFamily="2" charset="-122"/>
                <a:cs typeface="OHFontBold" panose="02020603050405020304" pitchFamily="18" charset="0"/>
              </a:rPr>
              <a:t>ק</a:t>
            </a:r>
            <a:r>
              <a:rPr lang="he-IL" sz="9600" b="1" kern="150" spc="1500">
                <a:latin typeface="OHFontBold" panose="02020603050405020304" pitchFamily="18" charset="0"/>
                <a:ea typeface="SimSun" panose="02010600030101010101" pitchFamily="2" charset="-122"/>
                <a:cs typeface="OHFontBold" panose="02020603050405020304" pitchFamily="18" charset="0"/>
              </a:rPr>
              <a:t>דש</a:t>
            </a:r>
            <a:endParaRPr lang="en-US" sz="9600" b="1" kern="150" spc="1500">
              <a:effectLst/>
              <a:latin typeface="OHFontBold" panose="02020603050405020304" pitchFamily="18" charset="0"/>
              <a:ea typeface="SimSun" panose="02010600030101010101" pitchFamily="2" charset="-122"/>
              <a:cs typeface="OHFontBold" panose="02020603050405020304" pitchFamily="18" charset="0"/>
            </a:endParaRPr>
          </a:p>
        </p:txBody>
      </p:sp>
      <p:sp>
        <p:nvSpPr>
          <p:cNvPr id="10" name="TextBox 9">
            <a:extLst>
              <a:ext uri="{FF2B5EF4-FFF2-40B4-BE49-F238E27FC236}">
                <a16:creationId xmlns:a16="http://schemas.microsoft.com/office/drawing/2014/main" id="{5F613657-C9A9-ECCD-FC33-34B09E06E083}"/>
              </a:ext>
            </a:extLst>
          </p:cNvPr>
          <p:cNvSpPr txBox="1"/>
          <p:nvPr/>
        </p:nvSpPr>
        <p:spPr>
          <a:xfrm>
            <a:off x="511938" y="126663"/>
            <a:ext cx="4274716" cy="769441"/>
          </a:xfrm>
          <a:prstGeom prst="rect">
            <a:avLst/>
          </a:prstGeom>
          <a:noFill/>
        </p:spPr>
        <p:txBody>
          <a:bodyPr wrap="square">
            <a:spAutoFit/>
          </a:bodyPr>
          <a:lstStyle/>
          <a:p>
            <a:r>
              <a:rPr lang="en-US" sz="4400" kern="150">
                <a:solidFill>
                  <a:schemeClr val="bg1"/>
                </a:solidFill>
                <a:latin typeface="Aptos" panose="020B0004020202020204" pitchFamily="34" charset="0"/>
                <a:ea typeface="SimSun" panose="02010600030101010101" pitchFamily="2" charset="-122"/>
              </a:rPr>
              <a:t>TSADIQ</a:t>
            </a:r>
          </a:p>
        </p:txBody>
      </p:sp>
      <p:sp>
        <p:nvSpPr>
          <p:cNvPr id="11" name="TextBox 10">
            <a:extLst>
              <a:ext uri="{FF2B5EF4-FFF2-40B4-BE49-F238E27FC236}">
                <a16:creationId xmlns:a16="http://schemas.microsoft.com/office/drawing/2014/main" id="{B0D2232B-D35C-ECC0-FCC6-507F2607ACE7}"/>
              </a:ext>
            </a:extLst>
          </p:cNvPr>
          <p:cNvSpPr txBox="1"/>
          <p:nvPr/>
        </p:nvSpPr>
        <p:spPr>
          <a:xfrm>
            <a:off x="-1094800" y="796535"/>
            <a:ext cx="5522920" cy="707886"/>
          </a:xfrm>
          <a:prstGeom prst="rect">
            <a:avLst/>
          </a:prstGeom>
          <a:noFill/>
        </p:spPr>
        <p:txBody>
          <a:bodyPr wrap="square">
            <a:spAutoFit/>
          </a:bodyPr>
          <a:lstStyle/>
          <a:p>
            <a:pPr algn="ctr"/>
            <a:r>
              <a:rPr lang="en-US" sz="4000" i="1" kern="150">
                <a:solidFill>
                  <a:schemeClr val="bg1"/>
                </a:solidFill>
                <a:latin typeface="Aptos" panose="020B0004020202020204" pitchFamily="34" charset="0"/>
                <a:ea typeface="SimSun" panose="02010600030101010101" pitchFamily="2" charset="-122"/>
              </a:rPr>
              <a:t>Righteous</a:t>
            </a:r>
          </a:p>
        </p:txBody>
      </p:sp>
      <p:sp>
        <p:nvSpPr>
          <p:cNvPr id="8" name="TextBox 7">
            <a:extLst>
              <a:ext uri="{FF2B5EF4-FFF2-40B4-BE49-F238E27FC236}">
                <a16:creationId xmlns:a16="http://schemas.microsoft.com/office/drawing/2014/main" id="{82ABF47A-3ED4-19F0-245D-F75C888D0E81}"/>
              </a:ext>
            </a:extLst>
          </p:cNvPr>
          <p:cNvSpPr txBox="1"/>
          <p:nvPr/>
        </p:nvSpPr>
        <p:spPr>
          <a:xfrm>
            <a:off x="2358469" y="2643652"/>
            <a:ext cx="1544915" cy="1323439"/>
          </a:xfrm>
          <a:prstGeom prst="rect">
            <a:avLst/>
          </a:prstGeom>
          <a:noFill/>
        </p:spPr>
        <p:txBody>
          <a:bodyPr wrap="square">
            <a:spAutoFit/>
          </a:bodyPr>
          <a:lstStyle/>
          <a:p>
            <a:r>
              <a:rPr lang="en-US" sz="1600" b="1"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t>light </a:t>
            </a:r>
            <a:br>
              <a:rPr lang="en-US" sz="1600" b="1"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br>
            <a:r>
              <a:rPr lang="en-US" sz="1600"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t>sun at horizon</a:t>
            </a:r>
            <a:br>
              <a:rPr lang="en-US" sz="1600"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br>
            <a:br>
              <a:rPr lang="en-US" sz="800" b="1"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br>
            <a:r>
              <a:rPr lang="en-US" sz="1600" kern="150">
                <a:solidFill>
                  <a:schemeClr val="bg1"/>
                </a:solidFill>
                <a:latin typeface="Aptos" panose="020B0004020202020204" pitchFamily="34" charset="0"/>
                <a:ea typeface="SimSun" panose="02010600030101010101" pitchFamily="2" charset="-122"/>
                <a:cs typeface="Lucida Sans" panose="020B0602030504020204" pitchFamily="34" charset="0"/>
              </a:rPr>
              <a:t>quph</a:t>
            </a:r>
            <a:br>
              <a:rPr lang="en-US" sz="1600"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br>
            <a:r>
              <a:rPr lang="en-US" sz="1600"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t>(q)</a:t>
            </a:r>
            <a:br>
              <a:rPr lang="en-US" sz="1600" kern="150">
                <a:solidFill>
                  <a:schemeClr val="bg1"/>
                </a:solidFill>
                <a:latin typeface="Aptos" panose="020B0004020202020204" pitchFamily="34" charset="0"/>
                <a:ea typeface="SimSun" panose="02010600030101010101" pitchFamily="2" charset="-122"/>
                <a:cs typeface="Lucida Sans" panose="020B0602030504020204" pitchFamily="34" charset="0"/>
              </a:rPr>
            </a:br>
            <a:endParaRPr lang="en-US" sz="800" kern="150">
              <a:solidFill>
                <a:schemeClr val="bg1"/>
              </a:solidFill>
              <a:latin typeface="Aptos" panose="020B0004020202020204" pitchFamily="34" charset="0"/>
              <a:ea typeface="SimSun" panose="02010600030101010101" pitchFamily="2" charset="-122"/>
              <a:cs typeface="Lucida Sans" panose="020B0602030504020204" pitchFamily="34" charset="0"/>
            </a:endParaRPr>
          </a:p>
        </p:txBody>
      </p:sp>
      <p:pic>
        <p:nvPicPr>
          <p:cNvPr id="12" name="Picture 11" descr="A sun setting over a lake&#10;&#10;Description automatically generated">
            <a:extLst>
              <a:ext uri="{FF2B5EF4-FFF2-40B4-BE49-F238E27FC236}">
                <a16:creationId xmlns:a16="http://schemas.microsoft.com/office/drawing/2014/main" id="{A4125034-A5AF-D7F1-1672-4020ACB8C6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53414" y="-12172"/>
            <a:ext cx="3190586" cy="1786354"/>
          </a:xfrm>
          <a:prstGeom prst="rect">
            <a:avLst/>
          </a:prstGeom>
          <a:effectLst>
            <a:softEdge rad="317500"/>
          </a:effectLst>
        </p:spPr>
      </p:pic>
    </p:spTree>
    <p:extLst>
      <p:ext uri="{BB962C8B-B14F-4D97-AF65-F5344CB8AC3E}">
        <p14:creationId xmlns:p14="http://schemas.microsoft.com/office/powerpoint/2010/main" val="914263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5426B-ACC8-2DAF-63CF-2A8536D2A814}"/>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8B9CEA5-AB3C-485C-2466-94A6332D9AC0}"/>
              </a:ext>
            </a:extLst>
          </p:cNvPr>
          <p:cNvSpPr txBox="1"/>
          <p:nvPr/>
        </p:nvSpPr>
        <p:spPr>
          <a:xfrm>
            <a:off x="-653001" y="1404852"/>
            <a:ext cx="4813842" cy="1569660"/>
          </a:xfrm>
          <a:prstGeom prst="rect">
            <a:avLst/>
          </a:prstGeom>
          <a:noFill/>
        </p:spPr>
        <p:txBody>
          <a:bodyPr wrap="square">
            <a:spAutoFit/>
          </a:bodyPr>
          <a:lstStyle/>
          <a:p>
            <a:pPr marL="450215" marR="0">
              <a:spcBef>
                <a:spcPts val="0"/>
              </a:spcBef>
              <a:spcAft>
                <a:spcPts val="0"/>
              </a:spcAft>
            </a:pPr>
            <a:r>
              <a:rPr lang="he-IL" sz="9600" b="1" kern="150" spc="1500">
                <a:blipFill dpi="0" rotWithShape="1">
                  <a:blip r:embed="rId2">
                    <a:extLst>
                      <a:ext uri="{28A0092B-C50C-407E-A947-70E740481C1C}">
                        <a14:useLocalDpi xmlns:a14="http://schemas.microsoft.com/office/drawing/2010/main" val="0"/>
                      </a:ext>
                    </a:extLst>
                  </a:blip>
                  <a:srcRect/>
                  <a:stretch>
                    <a:fillRect/>
                  </a:stretch>
                </a:blipFill>
                <a:latin typeface="OHFontBold" panose="02020603050405020304" pitchFamily="18" charset="0"/>
                <a:ea typeface="SimSun" panose="02010600030101010101" pitchFamily="2" charset="-122"/>
                <a:cs typeface="OHFontBold" panose="02020603050405020304" pitchFamily="18" charset="0"/>
              </a:rPr>
              <a:t>ק</a:t>
            </a:r>
            <a:r>
              <a:rPr lang="he-IL" sz="9600" b="1" kern="150" spc="1500">
                <a:latin typeface="OHFontBold" panose="02020603050405020304" pitchFamily="18" charset="0"/>
                <a:ea typeface="SimSun" panose="02010600030101010101" pitchFamily="2" charset="-122"/>
                <a:cs typeface="OHFontBold" panose="02020603050405020304" pitchFamily="18" charset="0"/>
              </a:rPr>
              <a:t>דש</a:t>
            </a:r>
            <a:endParaRPr lang="en-US" sz="9600" b="1" kern="150" spc="1500">
              <a:effectLst/>
              <a:latin typeface="OHFontBold" panose="02020603050405020304" pitchFamily="18" charset="0"/>
              <a:ea typeface="SimSun" panose="02010600030101010101" pitchFamily="2" charset="-122"/>
              <a:cs typeface="OHFontBold" panose="02020603050405020304" pitchFamily="18" charset="0"/>
            </a:endParaRPr>
          </a:p>
        </p:txBody>
      </p:sp>
      <p:sp>
        <p:nvSpPr>
          <p:cNvPr id="10" name="TextBox 9">
            <a:extLst>
              <a:ext uri="{FF2B5EF4-FFF2-40B4-BE49-F238E27FC236}">
                <a16:creationId xmlns:a16="http://schemas.microsoft.com/office/drawing/2014/main" id="{0B12881C-FECE-6EBB-90C9-15858FCE508D}"/>
              </a:ext>
            </a:extLst>
          </p:cNvPr>
          <p:cNvSpPr txBox="1"/>
          <p:nvPr/>
        </p:nvSpPr>
        <p:spPr>
          <a:xfrm>
            <a:off x="511938" y="126663"/>
            <a:ext cx="4274716" cy="769441"/>
          </a:xfrm>
          <a:prstGeom prst="rect">
            <a:avLst/>
          </a:prstGeom>
          <a:noFill/>
        </p:spPr>
        <p:txBody>
          <a:bodyPr wrap="square">
            <a:spAutoFit/>
          </a:bodyPr>
          <a:lstStyle/>
          <a:p>
            <a:r>
              <a:rPr lang="en-US" sz="4400" kern="150">
                <a:solidFill>
                  <a:schemeClr val="bg1"/>
                </a:solidFill>
                <a:latin typeface="Aptos" panose="020B0004020202020204" pitchFamily="34" charset="0"/>
                <a:ea typeface="SimSun" panose="02010600030101010101" pitchFamily="2" charset="-122"/>
              </a:rPr>
              <a:t>TSADIQ</a:t>
            </a:r>
          </a:p>
        </p:txBody>
      </p:sp>
      <p:sp>
        <p:nvSpPr>
          <p:cNvPr id="11" name="TextBox 10">
            <a:extLst>
              <a:ext uri="{FF2B5EF4-FFF2-40B4-BE49-F238E27FC236}">
                <a16:creationId xmlns:a16="http://schemas.microsoft.com/office/drawing/2014/main" id="{4183F31A-8347-F879-AF2F-49B04F398FA5}"/>
              </a:ext>
            </a:extLst>
          </p:cNvPr>
          <p:cNvSpPr txBox="1"/>
          <p:nvPr/>
        </p:nvSpPr>
        <p:spPr>
          <a:xfrm>
            <a:off x="-1094800" y="796535"/>
            <a:ext cx="5522920" cy="707886"/>
          </a:xfrm>
          <a:prstGeom prst="rect">
            <a:avLst/>
          </a:prstGeom>
          <a:noFill/>
        </p:spPr>
        <p:txBody>
          <a:bodyPr wrap="square">
            <a:spAutoFit/>
          </a:bodyPr>
          <a:lstStyle/>
          <a:p>
            <a:pPr algn="ctr"/>
            <a:r>
              <a:rPr lang="en-US" sz="4000" i="1" kern="150">
                <a:solidFill>
                  <a:schemeClr val="bg1"/>
                </a:solidFill>
                <a:latin typeface="Aptos" panose="020B0004020202020204" pitchFamily="34" charset="0"/>
                <a:ea typeface="SimSun" panose="02010600030101010101" pitchFamily="2" charset="-122"/>
              </a:rPr>
              <a:t>Righteous</a:t>
            </a:r>
          </a:p>
        </p:txBody>
      </p:sp>
      <p:sp>
        <p:nvSpPr>
          <p:cNvPr id="2" name="TextBox 1">
            <a:extLst>
              <a:ext uri="{FF2B5EF4-FFF2-40B4-BE49-F238E27FC236}">
                <a16:creationId xmlns:a16="http://schemas.microsoft.com/office/drawing/2014/main" id="{8AACF03F-B369-50F5-B052-7BB6885F35BC}"/>
              </a:ext>
            </a:extLst>
          </p:cNvPr>
          <p:cNvSpPr txBox="1"/>
          <p:nvPr/>
        </p:nvSpPr>
        <p:spPr>
          <a:xfrm>
            <a:off x="5096164" y="3067761"/>
            <a:ext cx="2492059" cy="954107"/>
          </a:xfrm>
          <a:prstGeom prst="rect">
            <a:avLst/>
          </a:prstGeom>
          <a:noFill/>
        </p:spPr>
        <p:txBody>
          <a:bodyPr wrap="square">
            <a:spAutoFit/>
          </a:bodyPr>
          <a:lstStyle/>
          <a:p>
            <a:pPr marR="0">
              <a:spcBef>
                <a:spcPts val="0"/>
              </a:spcBef>
              <a:spcAft>
                <a:spcPts val="0"/>
              </a:spcAft>
            </a:pPr>
            <a:r>
              <a:rPr lang="en-US" sz="1600" b="1" kern="150">
                <a:solidFill>
                  <a:schemeClr val="bg1"/>
                </a:solidFill>
                <a:latin typeface="Aptos" panose="020B0004020202020204" pitchFamily="34" charset="0"/>
                <a:ea typeface="SimSun" panose="02010600030101010101" pitchFamily="2" charset="-122"/>
                <a:cs typeface="Lucida Sans" panose="020B0602030504020204" pitchFamily="34" charset="0"/>
              </a:rPr>
              <a:t>side</a:t>
            </a:r>
            <a:br>
              <a:rPr lang="en-US" sz="1600" b="1" kern="150">
                <a:solidFill>
                  <a:schemeClr val="bg1"/>
                </a:solidFill>
                <a:latin typeface="Aptos" panose="020B0004020202020204" pitchFamily="34" charset="0"/>
                <a:ea typeface="SimSun" panose="02010600030101010101" pitchFamily="2" charset="-122"/>
                <a:cs typeface="Lucida Sans" panose="020B0602030504020204" pitchFamily="34" charset="0"/>
              </a:rPr>
            </a:br>
            <a:endParaRPr lang="en-US" sz="800" b="1" kern="150">
              <a:solidFill>
                <a:schemeClr val="bg1"/>
              </a:solidFill>
              <a:latin typeface="Aptos" panose="020B0004020202020204" pitchFamily="34" charset="0"/>
              <a:ea typeface="SimSun" panose="02010600030101010101" pitchFamily="2" charset="-122"/>
              <a:cs typeface="Lucida Sans" panose="020B0602030504020204" pitchFamily="34" charset="0"/>
            </a:endParaRPr>
          </a:p>
          <a:p>
            <a:pPr marR="0">
              <a:spcBef>
                <a:spcPts val="0"/>
              </a:spcBef>
              <a:spcAft>
                <a:spcPts val="0"/>
              </a:spcAft>
            </a:pPr>
            <a:r>
              <a:rPr lang="en-US" sz="1600" kern="150">
                <a:solidFill>
                  <a:schemeClr val="bg1"/>
                </a:solidFill>
                <a:latin typeface="Aptos" panose="020B0004020202020204" pitchFamily="34" charset="0"/>
                <a:ea typeface="SimSun" panose="02010600030101010101" pitchFamily="2" charset="-122"/>
                <a:cs typeface="Lucida Sans" panose="020B0602030504020204" pitchFamily="34" charset="0"/>
              </a:rPr>
              <a:t>(tsad is the Hebrew </a:t>
            </a:r>
          </a:p>
          <a:p>
            <a:pPr marR="0">
              <a:spcBef>
                <a:spcPts val="0"/>
              </a:spcBef>
              <a:spcAft>
                <a:spcPts val="0"/>
              </a:spcAft>
            </a:pPr>
            <a:r>
              <a:rPr lang="en-US" sz="1600" kern="150">
                <a:solidFill>
                  <a:schemeClr val="bg1"/>
                </a:solidFill>
                <a:latin typeface="Aptos" panose="020B0004020202020204" pitchFamily="34" charset="0"/>
                <a:ea typeface="SimSun" panose="02010600030101010101" pitchFamily="2" charset="-122"/>
                <a:cs typeface="Lucida Sans" panose="020B0602030504020204" pitchFamily="34" charset="0"/>
              </a:rPr>
              <a:t>word for </a:t>
            </a:r>
            <a:r>
              <a:rPr lang="en-US" sz="1600" b="1" kern="150">
                <a:solidFill>
                  <a:schemeClr val="bg1"/>
                </a:solidFill>
                <a:latin typeface="Aptos" panose="020B0004020202020204" pitchFamily="34" charset="0"/>
                <a:ea typeface="SimSun" panose="02010600030101010101" pitchFamily="2" charset="-122"/>
                <a:cs typeface="Lucida Sans" panose="020B0602030504020204" pitchFamily="34" charset="0"/>
              </a:rPr>
              <a:t>side)</a:t>
            </a:r>
            <a:endParaRPr lang="en-US" sz="1600" b="1" kern="150">
              <a:solidFill>
                <a:schemeClr val="bg1"/>
              </a:solidFill>
              <a:effectLst/>
              <a:latin typeface="Aptos" panose="020B0004020202020204" pitchFamily="34" charset="0"/>
              <a:ea typeface="SimSun" panose="02010600030101010101" pitchFamily="2" charset="-122"/>
              <a:cs typeface="Lucida Sans" panose="020B0602030504020204" pitchFamily="34" charset="0"/>
            </a:endParaRPr>
          </a:p>
        </p:txBody>
      </p:sp>
      <p:sp>
        <p:nvSpPr>
          <p:cNvPr id="8" name="TextBox 7">
            <a:extLst>
              <a:ext uri="{FF2B5EF4-FFF2-40B4-BE49-F238E27FC236}">
                <a16:creationId xmlns:a16="http://schemas.microsoft.com/office/drawing/2014/main" id="{9D85CA60-A7B9-92C9-39C6-5F2C9D328683}"/>
              </a:ext>
            </a:extLst>
          </p:cNvPr>
          <p:cNvSpPr txBox="1"/>
          <p:nvPr/>
        </p:nvSpPr>
        <p:spPr>
          <a:xfrm>
            <a:off x="2358469" y="2643652"/>
            <a:ext cx="1544915" cy="1323439"/>
          </a:xfrm>
          <a:prstGeom prst="rect">
            <a:avLst/>
          </a:prstGeom>
          <a:noFill/>
        </p:spPr>
        <p:txBody>
          <a:bodyPr wrap="square">
            <a:spAutoFit/>
          </a:bodyPr>
          <a:lstStyle/>
          <a:p>
            <a:r>
              <a:rPr lang="en-US" sz="1600" b="1"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t>light </a:t>
            </a:r>
            <a:br>
              <a:rPr lang="en-US" sz="1600" b="1"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br>
            <a:r>
              <a:rPr lang="en-US" sz="1600"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t>sun at horizon</a:t>
            </a:r>
            <a:br>
              <a:rPr lang="en-US" sz="1600"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br>
            <a:br>
              <a:rPr lang="en-US" sz="800" b="1"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br>
            <a:r>
              <a:rPr lang="en-US" sz="1600" kern="150">
                <a:solidFill>
                  <a:schemeClr val="bg1"/>
                </a:solidFill>
                <a:latin typeface="Aptos" panose="020B0004020202020204" pitchFamily="34" charset="0"/>
                <a:ea typeface="SimSun" panose="02010600030101010101" pitchFamily="2" charset="-122"/>
                <a:cs typeface="Lucida Sans" panose="020B0602030504020204" pitchFamily="34" charset="0"/>
              </a:rPr>
              <a:t>quph</a:t>
            </a:r>
            <a:br>
              <a:rPr lang="en-US" sz="1600"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br>
            <a:r>
              <a:rPr lang="en-US" sz="1600" kern="150">
                <a:solidFill>
                  <a:schemeClr val="bg1"/>
                </a:solidFill>
                <a:effectLst/>
                <a:latin typeface="Aptos" panose="020B0004020202020204" pitchFamily="34" charset="0"/>
                <a:ea typeface="SimSun" panose="02010600030101010101" pitchFamily="2" charset="-122"/>
                <a:cs typeface="Lucida Sans" panose="020B0602030504020204" pitchFamily="34" charset="0"/>
              </a:rPr>
              <a:t>(q)</a:t>
            </a:r>
            <a:br>
              <a:rPr lang="en-US" sz="1600" kern="150">
                <a:solidFill>
                  <a:schemeClr val="bg1"/>
                </a:solidFill>
                <a:latin typeface="Aptos" panose="020B0004020202020204" pitchFamily="34" charset="0"/>
                <a:ea typeface="SimSun" panose="02010600030101010101" pitchFamily="2" charset="-122"/>
                <a:cs typeface="Lucida Sans" panose="020B0602030504020204" pitchFamily="34" charset="0"/>
              </a:rPr>
            </a:br>
            <a:endParaRPr lang="en-US" sz="800" kern="150">
              <a:solidFill>
                <a:schemeClr val="bg1"/>
              </a:solidFill>
              <a:latin typeface="Aptos" panose="020B0004020202020204" pitchFamily="34" charset="0"/>
              <a:ea typeface="SimSun" panose="02010600030101010101" pitchFamily="2" charset="-122"/>
              <a:cs typeface="Lucida Sans" panose="020B0602030504020204" pitchFamily="34" charset="0"/>
            </a:endParaRPr>
          </a:p>
        </p:txBody>
      </p:sp>
      <p:sp>
        <p:nvSpPr>
          <p:cNvPr id="4" name="TextBox 3">
            <a:extLst>
              <a:ext uri="{FF2B5EF4-FFF2-40B4-BE49-F238E27FC236}">
                <a16:creationId xmlns:a16="http://schemas.microsoft.com/office/drawing/2014/main" id="{207D3529-8690-9DE1-D13C-C31F8D322A22}"/>
              </a:ext>
            </a:extLst>
          </p:cNvPr>
          <p:cNvSpPr txBox="1"/>
          <p:nvPr/>
        </p:nvSpPr>
        <p:spPr>
          <a:xfrm>
            <a:off x="3401530" y="1404852"/>
            <a:ext cx="4813842" cy="1569660"/>
          </a:xfrm>
          <a:prstGeom prst="rect">
            <a:avLst/>
          </a:prstGeom>
          <a:noFill/>
        </p:spPr>
        <p:txBody>
          <a:bodyPr wrap="square">
            <a:spAutoFit/>
          </a:bodyPr>
          <a:lstStyle/>
          <a:p>
            <a:pPr marL="450215" marR="0">
              <a:spcBef>
                <a:spcPts val="0"/>
              </a:spcBef>
              <a:spcAft>
                <a:spcPts val="0"/>
              </a:spcAft>
            </a:pPr>
            <a:r>
              <a:rPr lang="he-IL" sz="9600" b="1" kern="150" spc="1500">
                <a:blipFill dpi="0" rotWithShape="1">
                  <a:blip r:embed="rId2">
                    <a:extLst>
                      <a:ext uri="{28A0092B-C50C-407E-A947-70E740481C1C}">
                        <a14:useLocalDpi xmlns:a14="http://schemas.microsoft.com/office/drawing/2010/main" val="0"/>
                      </a:ext>
                    </a:extLst>
                  </a:blip>
                  <a:srcRect/>
                  <a:stretch>
                    <a:fillRect/>
                  </a:stretch>
                </a:blipFill>
                <a:latin typeface="OHFontBold" panose="02020603050405020304" pitchFamily="18" charset="0"/>
                <a:ea typeface="SimSun" panose="02010600030101010101" pitchFamily="2" charset="-122"/>
                <a:cs typeface="OHFontBold" panose="02020603050405020304" pitchFamily="18" charset="0"/>
              </a:rPr>
              <a:t>צ</a:t>
            </a:r>
            <a:r>
              <a:rPr lang="he-IL" sz="4800" b="1" kern="150" spc="1500">
                <a:blipFill dpi="0" rotWithShape="1">
                  <a:blip r:embed="rId2">
                    <a:extLst>
                      <a:ext uri="{28A0092B-C50C-407E-A947-70E740481C1C}">
                        <a14:useLocalDpi xmlns:a14="http://schemas.microsoft.com/office/drawing/2010/main" val="0"/>
                      </a:ext>
                    </a:extLst>
                  </a:blip>
                  <a:srcRect/>
                  <a:stretch>
                    <a:fillRect/>
                  </a:stretch>
                </a:blipFill>
                <a:latin typeface="OHFontBold" panose="02020603050405020304" pitchFamily="18" charset="0"/>
                <a:ea typeface="SimSun" panose="02010600030101010101" pitchFamily="2" charset="-122"/>
                <a:cs typeface="OHFontBold" panose="02020603050405020304" pitchFamily="18" charset="0"/>
              </a:rPr>
              <a:t> </a:t>
            </a:r>
            <a:r>
              <a:rPr lang="he-IL" sz="9600" b="1" kern="150" spc="1500">
                <a:blipFill dpi="0" rotWithShape="1">
                  <a:blip r:embed="rId2">
                    <a:extLst>
                      <a:ext uri="{28A0092B-C50C-407E-A947-70E740481C1C}">
                        <a14:useLocalDpi xmlns:a14="http://schemas.microsoft.com/office/drawing/2010/main" val="0"/>
                      </a:ext>
                    </a:extLst>
                  </a:blip>
                  <a:srcRect/>
                  <a:stretch>
                    <a:fillRect/>
                  </a:stretch>
                </a:blipFill>
                <a:latin typeface="OHFontBold" panose="02020603050405020304" pitchFamily="18" charset="0"/>
                <a:ea typeface="SimSun" panose="02010600030101010101" pitchFamily="2" charset="-122"/>
                <a:cs typeface="OHFontBold" panose="02020603050405020304" pitchFamily="18" charset="0"/>
              </a:rPr>
              <a:t>ד</a:t>
            </a:r>
            <a:endParaRPr lang="en-US" sz="9600" b="1" kern="150" spc="1500">
              <a:effectLst/>
              <a:latin typeface="OHFontBold" panose="02020603050405020304" pitchFamily="18" charset="0"/>
              <a:ea typeface="SimSun" panose="02010600030101010101" pitchFamily="2" charset="-122"/>
              <a:cs typeface="OHFontBold" panose="02020603050405020304" pitchFamily="18" charset="0"/>
            </a:endParaRPr>
          </a:p>
        </p:txBody>
      </p:sp>
      <p:sp>
        <p:nvSpPr>
          <p:cNvPr id="7" name="Left Brace 6">
            <a:extLst>
              <a:ext uri="{FF2B5EF4-FFF2-40B4-BE49-F238E27FC236}">
                <a16:creationId xmlns:a16="http://schemas.microsoft.com/office/drawing/2014/main" id="{E242F1B0-623E-4F07-CEDF-8682B2E1F04F}"/>
              </a:ext>
            </a:extLst>
          </p:cNvPr>
          <p:cNvSpPr/>
          <p:nvPr/>
        </p:nvSpPr>
        <p:spPr>
          <a:xfrm rot="16200000">
            <a:off x="5202963" y="1835281"/>
            <a:ext cx="331471" cy="1946991"/>
          </a:xfrm>
          <a:prstGeom prst="leftBrace">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3" name="Picture 2" descr="A sun setting over a lake&#10;&#10;Description automatically generated">
            <a:extLst>
              <a:ext uri="{FF2B5EF4-FFF2-40B4-BE49-F238E27FC236}">
                <a16:creationId xmlns:a16="http://schemas.microsoft.com/office/drawing/2014/main" id="{6B868007-EFAD-9911-5DAE-86D393452D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53414" y="-12172"/>
            <a:ext cx="3190586" cy="1786354"/>
          </a:xfrm>
          <a:prstGeom prst="rect">
            <a:avLst/>
          </a:prstGeom>
          <a:effectLst>
            <a:softEdge rad="317500"/>
          </a:effectLst>
        </p:spPr>
      </p:pic>
    </p:spTree>
    <p:extLst>
      <p:ext uri="{BB962C8B-B14F-4D97-AF65-F5344CB8AC3E}">
        <p14:creationId xmlns:p14="http://schemas.microsoft.com/office/powerpoint/2010/main" val="763280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8BC92-6D4A-B83A-944A-9B4D83E4ED5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2FEF5EB-89C8-D678-7B43-461F542A6D38}"/>
              </a:ext>
            </a:extLst>
          </p:cNvPr>
          <p:cNvSpPr txBox="1"/>
          <p:nvPr/>
        </p:nvSpPr>
        <p:spPr>
          <a:xfrm>
            <a:off x="1939072" y="1366945"/>
            <a:ext cx="5513288" cy="1200329"/>
          </a:xfrm>
          <a:prstGeom prst="rect">
            <a:avLst/>
          </a:prstGeom>
          <a:noFill/>
        </p:spPr>
        <p:txBody>
          <a:bodyPr wrap="square">
            <a:spAutoFit/>
          </a:bodyPr>
          <a:lstStyle/>
          <a:p>
            <a:pPr marL="0" marR="0">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“And to the woman were given two wings of a great eagle, that she might fly into the wilderness, into her place, where she is nourished for a time, and times, and half a time, from the face of the serpent.” </a:t>
            </a:r>
            <a:endParaRPr lang="en-US" kern="50">
              <a:solidFill>
                <a:schemeClr val="accent2">
                  <a:lumMod val="60000"/>
                  <a:lumOff val="40000"/>
                </a:schemeClr>
              </a:solidFill>
              <a:latin typeface="Aptos" panose="020B0004020202020204" pitchFamily="34" charset="0"/>
              <a:ea typeface="SimSun" panose="02010600030101010101" pitchFamily="2" charset="-122"/>
              <a:cs typeface="Calibri" panose="020F0502020204030204" pitchFamily="34" charset="0"/>
            </a:endParaRPr>
          </a:p>
        </p:txBody>
      </p:sp>
      <p:sp>
        <p:nvSpPr>
          <p:cNvPr id="5" name="TextBox 4">
            <a:extLst>
              <a:ext uri="{FF2B5EF4-FFF2-40B4-BE49-F238E27FC236}">
                <a16:creationId xmlns:a16="http://schemas.microsoft.com/office/drawing/2014/main" id="{B78F8349-CDDF-B420-7868-695F591E4618}"/>
              </a:ext>
            </a:extLst>
          </p:cNvPr>
          <p:cNvSpPr txBox="1"/>
          <p:nvPr/>
        </p:nvSpPr>
        <p:spPr>
          <a:xfrm>
            <a:off x="5573118" y="2784320"/>
            <a:ext cx="2899350" cy="338554"/>
          </a:xfrm>
          <a:prstGeom prst="rect">
            <a:avLst/>
          </a:prstGeom>
          <a:noFill/>
        </p:spPr>
        <p:txBody>
          <a:bodyPr wrap="square">
            <a:spAutoFit/>
          </a:bodyPr>
          <a:lstStyle/>
          <a:p>
            <a:pPr marL="0" marR="0">
              <a:lnSpc>
                <a:spcPct val="100000"/>
              </a:lnSpc>
              <a:spcAft>
                <a:spcPts val="800"/>
              </a:spcAft>
            </a:pPr>
            <a:r>
              <a:rPr lang="en-US" sz="16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Revelation 12:14</a:t>
            </a:r>
          </a:p>
        </p:txBody>
      </p:sp>
    </p:spTree>
    <p:extLst>
      <p:ext uri="{BB962C8B-B14F-4D97-AF65-F5344CB8AC3E}">
        <p14:creationId xmlns:p14="http://schemas.microsoft.com/office/powerpoint/2010/main" val="2561272329"/>
      </p:ext>
    </p:extLst>
  </p:cSld>
  <p:clrMapOvr>
    <a:masterClrMapping/>
  </p:clrMapOvr>
  <p:transition spd="slow">
    <p:fade thruBlk="1"/>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51E39-F291-7DE2-2985-622832E862E6}"/>
            </a:ext>
          </a:extLst>
        </p:cNvPr>
        <p:cNvGrpSpPr/>
        <p:nvPr/>
      </p:nvGrpSpPr>
      <p:grpSpPr>
        <a:xfrm>
          <a:off x="0" y="0"/>
          <a:ext cx="0" cy="0"/>
          <a:chOff x="0" y="0"/>
          <a:chExt cx="0" cy="0"/>
        </a:xfrm>
      </p:grpSpPr>
      <p:pic>
        <p:nvPicPr>
          <p:cNvPr id="4" name="Picture 3" descr="A pocket watch on a chain&#10;&#10;Description automatically generated">
            <a:extLst>
              <a:ext uri="{FF2B5EF4-FFF2-40B4-BE49-F238E27FC236}">
                <a16:creationId xmlns:a16="http://schemas.microsoft.com/office/drawing/2014/main" id="{5BBE5C94-127C-0AE3-6E9E-7686345C0BEE}"/>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17874"/>
            <a:ext cx="9170551" cy="5125626"/>
          </a:xfrm>
          <a:prstGeom prst="rect">
            <a:avLst/>
          </a:prstGeom>
        </p:spPr>
      </p:pic>
      <p:sp>
        <p:nvSpPr>
          <p:cNvPr id="2" name="Rectangle 1">
            <a:extLst>
              <a:ext uri="{FF2B5EF4-FFF2-40B4-BE49-F238E27FC236}">
                <a16:creationId xmlns:a16="http://schemas.microsoft.com/office/drawing/2014/main" id="{7F1A28A4-EB2E-E9F9-BA8A-92DC9C49D82F}"/>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DANIEL’S 2300 DAYS</a:t>
            </a:r>
          </a:p>
        </p:txBody>
      </p:sp>
      <p:sp>
        <p:nvSpPr>
          <p:cNvPr id="3" name="TextBox 2">
            <a:extLst>
              <a:ext uri="{FF2B5EF4-FFF2-40B4-BE49-F238E27FC236}">
                <a16:creationId xmlns:a16="http://schemas.microsoft.com/office/drawing/2014/main" id="{7FB82B18-3CF6-7D7A-3F8E-D15C05BD2AC3}"/>
              </a:ext>
            </a:extLst>
          </p:cNvPr>
          <p:cNvSpPr txBox="1"/>
          <p:nvPr/>
        </p:nvSpPr>
        <p:spPr>
          <a:xfrm>
            <a:off x="1939072" y="1366945"/>
            <a:ext cx="5513288" cy="2687915"/>
          </a:xfrm>
          <a:prstGeom prst="rect">
            <a:avLst/>
          </a:prstGeom>
          <a:noFill/>
        </p:spPr>
        <p:txBody>
          <a:bodyPr wrap="square">
            <a:spAutoFit/>
          </a:bodyPr>
          <a:lstStyle/>
          <a:p>
            <a:pPr marL="0" marR="0">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“Then I heard one saint speaking, and another saint said unto that certain saint which spake, How long shall be the vision concerning the daily sacrifice, and the transgression of desolation, to give both the sanctuary and the host to be trodden under foot? And he said unto me, </a:t>
            </a:r>
            <a:r>
              <a:rPr lang="en-US" b="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Unto 2300 days</a:t>
            </a: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then shall the sanctuary be cleansed”</a:t>
            </a:r>
          </a:p>
          <a:p>
            <a:pPr marL="0" marR="0">
              <a:lnSpc>
                <a:spcPct val="100000"/>
              </a:lnSpc>
              <a:spcAft>
                <a:spcPts val="800"/>
              </a:spcAft>
            </a:pPr>
            <a:r>
              <a:rPr lang="en-US" i="1" kern="50">
                <a:solidFill>
                  <a:schemeClr val="accent2">
                    <a:lumMod val="60000"/>
                    <a:lumOff val="40000"/>
                  </a:schemeClr>
                </a:solidFill>
                <a:latin typeface="Aptos" panose="020B0004020202020204" pitchFamily="34" charset="0"/>
                <a:ea typeface="SimSun" panose="02010600030101010101" pitchFamily="2" charset="-122"/>
                <a:cs typeface="Calibri" panose="020F0502020204030204" pitchFamily="34" charset="0"/>
              </a:rPr>
              <a:t>*literally: until evening-morning 2300, and will be made righteous (the) sanctuary</a:t>
            </a:r>
            <a:endParaRPr lang="en-US" kern="50">
              <a:solidFill>
                <a:schemeClr val="accent2">
                  <a:lumMod val="60000"/>
                  <a:lumOff val="40000"/>
                </a:schemeClr>
              </a:solidFill>
              <a:latin typeface="Aptos" panose="020B0004020202020204" pitchFamily="34" charset="0"/>
              <a:ea typeface="SimSun" panose="02010600030101010101" pitchFamily="2" charset="-122"/>
              <a:cs typeface="Calibri" panose="020F0502020204030204" pitchFamily="34" charset="0"/>
            </a:endParaRPr>
          </a:p>
        </p:txBody>
      </p:sp>
      <p:sp>
        <p:nvSpPr>
          <p:cNvPr id="5" name="TextBox 4">
            <a:extLst>
              <a:ext uri="{FF2B5EF4-FFF2-40B4-BE49-F238E27FC236}">
                <a16:creationId xmlns:a16="http://schemas.microsoft.com/office/drawing/2014/main" id="{7BD6DFCA-B39B-CC24-8807-2C152A8EB109}"/>
              </a:ext>
            </a:extLst>
          </p:cNvPr>
          <p:cNvSpPr txBox="1"/>
          <p:nvPr/>
        </p:nvSpPr>
        <p:spPr>
          <a:xfrm>
            <a:off x="5738218" y="3952849"/>
            <a:ext cx="2899350" cy="338554"/>
          </a:xfrm>
          <a:prstGeom prst="rect">
            <a:avLst/>
          </a:prstGeom>
          <a:noFill/>
        </p:spPr>
        <p:txBody>
          <a:bodyPr wrap="square">
            <a:spAutoFit/>
          </a:bodyPr>
          <a:lstStyle/>
          <a:p>
            <a:pPr marL="0" marR="0">
              <a:lnSpc>
                <a:spcPct val="100000"/>
              </a:lnSpc>
              <a:spcAft>
                <a:spcPts val="800"/>
              </a:spcAft>
            </a:pPr>
            <a:r>
              <a:rPr lang="en-US" sz="16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Daniel 8:13-14</a:t>
            </a:r>
          </a:p>
        </p:txBody>
      </p:sp>
    </p:spTree>
    <p:extLst>
      <p:ext uri="{BB962C8B-B14F-4D97-AF65-F5344CB8AC3E}">
        <p14:creationId xmlns:p14="http://schemas.microsoft.com/office/powerpoint/2010/main" val="799421424"/>
      </p:ext>
    </p:extLst>
  </p:cSld>
  <p:clrMapOvr>
    <a:masterClrMapping/>
  </p:clrMapOvr>
  <p:transition spd="slow">
    <p:fade thruBlk="1"/>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6228D-6FEB-6860-0E67-1D5D02660C98}"/>
            </a:ext>
          </a:extLst>
        </p:cNvPr>
        <p:cNvGrpSpPr/>
        <p:nvPr/>
      </p:nvGrpSpPr>
      <p:grpSpPr>
        <a:xfrm>
          <a:off x="0" y="0"/>
          <a:ext cx="0" cy="0"/>
          <a:chOff x="0" y="0"/>
          <a:chExt cx="0" cy="0"/>
        </a:xfrm>
      </p:grpSpPr>
      <p:pic>
        <p:nvPicPr>
          <p:cNvPr id="4" name="Picture 3" descr="A pocket watch on a chain&#10;&#10;Description automatically generated">
            <a:extLst>
              <a:ext uri="{FF2B5EF4-FFF2-40B4-BE49-F238E27FC236}">
                <a16:creationId xmlns:a16="http://schemas.microsoft.com/office/drawing/2014/main" id="{26000661-A0C3-19F9-8858-AABFE31553D0}"/>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17874"/>
            <a:ext cx="9170551" cy="5125626"/>
          </a:xfrm>
          <a:prstGeom prst="rect">
            <a:avLst/>
          </a:prstGeom>
          <a:ln>
            <a:noFill/>
          </a:ln>
        </p:spPr>
      </p:pic>
      <p:sp>
        <p:nvSpPr>
          <p:cNvPr id="6" name="TextBox 4">
            <a:extLst>
              <a:ext uri="{FF2B5EF4-FFF2-40B4-BE49-F238E27FC236}">
                <a16:creationId xmlns:a16="http://schemas.microsoft.com/office/drawing/2014/main" id="{50A426F1-B2C2-8312-5ADA-FDBE487FC685}"/>
              </a:ext>
            </a:extLst>
          </p:cNvPr>
          <p:cNvSpPr txBox="1"/>
          <p:nvPr/>
        </p:nvSpPr>
        <p:spPr>
          <a:xfrm>
            <a:off x="227845" y="444895"/>
            <a:ext cx="6246335" cy="1584943"/>
          </a:xfrm>
          <a:prstGeom prst="rect">
            <a:avLst/>
          </a:prstGeom>
          <a:solidFill>
            <a:srgbClr val="672E0F"/>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2000" b="1">
                <a:solidFill>
                  <a:schemeClr val="bg1"/>
                </a:solidFill>
              </a:rPr>
              <a:t>2300 DAYS: </a:t>
            </a:r>
            <a:r>
              <a:rPr lang="en-US" sz="2000" i="1">
                <a:solidFill>
                  <a:schemeClr val="bg1"/>
                </a:solidFill>
              </a:rPr>
              <a:t>From the time the daily sacrifice is lifted up, until the end of </a:t>
            </a:r>
            <a:r>
              <a:rPr lang="en-US" sz="2000" i="1" baseline="0">
                <a:solidFill>
                  <a:schemeClr val="bg1"/>
                </a:solidFill>
              </a:rPr>
              <a:t>the trampling of the host</a:t>
            </a:r>
          </a:p>
        </p:txBody>
      </p:sp>
      <p:sp>
        <p:nvSpPr>
          <p:cNvPr id="7" name="TextBox 5">
            <a:extLst>
              <a:ext uri="{FF2B5EF4-FFF2-40B4-BE49-F238E27FC236}">
                <a16:creationId xmlns:a16="http://schemas.microsoft.com/office/drawing/2014/main" id="{D2BEAA79-D616-78CF-C98C-29D1886CDB58}"/>
              </a:ext>
            </a:extLst>
          </p:cNvPr>
          <p:cNvSpPr txBox="1"/>
          <p:nvPr/>
        </p:nvSpPr>
        <p:spPr>
          <a:xfrm>
            <a:off x="6485126" y="444896"/>
            <a:ext cx="2472666" cy="1584942"/>
          </a:xfrm>
          <a:prstGeom prst="rect">
            <a:avLst/>
          </a:prstGeom>
          <a:solidFill>
            <a:schemeClr val="tx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2000">
                <a:solidFill>
                  <a:schemeClr val="bg1"/>
                </a:solidFill>
              </a:rPr>
              <a:t>The Sanctuary</a:t>
            </a:r>
            <a:r>
              <a:rPr lang="en-US" sz="2000" baseline="0">
                <a:solidFill>
                  <a:schemeClr val="bg1"/>
                </a:solidFill>
              </a:rPr>
              <a:t> is made righteous</a:t>
            </a:r>
          </a:p>
        </p:txBody>
      </p:sp>
      <p:cxnSp>
        <p:nvCxnSpPr>
          <p:cNvPr id="8" name="Straight Connector 7">
            <a:extLst>
              <a:ext uri="{FF2B5EF4-FFF2-40B4-BE49-F238E27FC236}">
                <a16:creationId xmlns:a16="http://schemas.microsoft.com/office/drawing/2014/main" id="{E70248FD-DAE4-923B-5810-E8D4F17DCDD0}"/>
              </a:ext>
            </a:extLst>
          </p:cNvPr>
          <p:cNvCxnSpPr>
            <a:cxnSpLocks/>
          </p:cNvCxnSpPr>
          <p:nvPr/>
        </p:nvCxnSpPr>
        <p:spPr>
          <a:xfrm>
            <a:off x="6485126" y="0"/>
            <a:ext cx="0" cy="5143500"/>
          </a:xfrm>
          <a:prstGeom prst="line">
            <a:avLst/>
          </a:prstGeom>
          <a:ln w="76200">
            <a:solidFill>
              <a:schemeClr val="accent2">
                <a:lumMod val="75000"/>
              </a:schemeClr>
            </a:solidFill>
          </a:ln>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363AEC5F-101D-FDB9-003B-33A59FB34D0E}"/>
              </a:ext>
            </a:extLst>
          </p:cNvPr>
          <p:cNvSpPr/>
          <p:nvPr/>
        </p:nvSpPr>
        <p:spPr>
          <a:xfrm>
            <a:off x="-1011677" y="78732"/>
            <a:ext cx="3822701" cy="369332"/>
          </a:xfrm>
          <a:prstGeom prst="rect">
            <a:avLst/>
          </a:prstGeom>
          <a:noFill/>
        </p:spPr>
        <p:txBody>
          <a:bodyPr wrap="square" lIns="91440" tIns="45720" rIns="91440" bIns="45720">
            <a:spAutoFit/>
          </a:bodyPr>
          <a:lstStyle/>
          <a:p>
            <a:pPr algn="ctr"/>
            <a:r>
              <a:rPr lang="en-US" b="1" cap="none"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TIMELINE EVENT</a:t>
            </a:r>
          </a:p>
        </p:txBody>
      </p:sp>
      <p:sp>
        <p:nvSpPr>
          <p:cNvPr id="23" name="Rectangle 22">
            <a:extLst>
              <a:ext uri="{FF2B5EF4-FFF2-40B4-BE49-F238E27FC236}">
                <a16:creationId xmlns:a16="http://schemas.microsoft.com/office/drawing/2014/main" id="{ACC65B51-F299-DCB6-B05B-EA94C24D726C}"/>
              </a:ext>
            </a:extLst>
          </p:cNvPr>
          <p:cNvSpPr/>
          <p:nvPr/>
        </p:nvSpPr>
        <p:spPr>
          <a:xfrm>
            <a:off x="5435599" y="63265"/>
            <a:ext cx="3822701" cy="369332"/>
          </a:xfrm>
          <a:prstGeom prst="rect">
            <a:avLst/>
          </a:prstGeom>
          <a:noFill/>
        </p:spPr>
        <p:txBody>
          <a:bodyPr wrap="square" lIns="91440" tIns="45720" rIns="91440" bIns="45720">
            <a:spAutoFit/>
          </a:bodyPr>
          <a:lstStyle/>
          <a:p>
            <a:pPr algn="ctr"/>
            <a:r>
              <a:rPr lang="en-US" b="1" cap="none"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WHAT COMES AFTER</a:t>
            </a:r>
          </a:p>
        </p:txBody>
      </p:sp>
    </p:spTree>
    <p:extLst>
      <p:ext uri="{BB962C8B-B14F-4D97-AF65-F5344CB8AC3E}">
        <p14:creationId xmlns:p14="http://schemas.microsoft.com/office/powerpoint/2010/main" val="3665699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2D9B5-3D4B-827E-8D3F-0008762F6FD2}"/>
            </a:ext>
          </a:extLst>
        </p:cNvPr>
        <p:cNvGrpSpPr/>
        <p:nvPr/>
      </p:nvGrpSpPr>
      <p:grpSpPr>
        <a:xfrm>
          <a:off x="0" y="0"/>
          <a:ext cx="0" cy="0"/>
          <a:chOff x="0" y="0"/>
          <a:chExt cx="0" cy="0"/>
        </a:xfrm>
      </p:grpSpPr>
      <p:pic>
        <p:nvPicPr>
          <p:cNvPr id="4" name="Picture 3" descr="A pocket watch on a chain&#10;&#10;Description automatically generated">
            <a:extLst>
              <a:ext uri="{FF2B5EF4-FFF2-40B4-BE49-F238E27FC236}">
                <a16:creationId xmlns:a16="http://schemas.microsoft.com/office/drawing/2014/main" id="{FFC37350-0FE1-74E1-7EA0-D4F6C80C34C6}"/>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17874"/>
            <a:ext cx="9170551" cy="5125626"/>
          </a:xfrm>
          <a:prstGeom prst="rect">
            <a:avLst/>
          </a:prstGeom>
          <a:ln>
            <a:noFill/>
          </a:ln>
        </p:spPr>
      </p:pic>
      <p:sp>
        <p:nvSpPr>
          <p:cNvPr id="6" name="TextBox 4">
            <a:extLst>
              <a:ext uri="{FF2B5EF4-FFF2-40B4-BE49-F238E27FC236}">
                <a16:creationId xmlns:a16="http://schemas.microsoft.com/office/drawing/2014/main" id="{6AFA4093-BCA5-4BE2-761C-3882D65234D1}"/>
              </a:ext>
            </a:extLst>
          </p:cNvPr>
          <p:cNvSpPr txBox="1"/>
          <p:nvPr/>
        </p:nvSpPr>
        <p:spPr>
          <a:xfrm>
            <a:off x="227845" y="444896"/>
            <a:ext cx="6246335" cy="546526"/>
          </a:xfrm>
          <a:prstGeom prst="rect">
            <a:avLst/>
          </a:prstGeom>
          <a:solidFill>
            <a:srgbClr val="672E0F"/>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400" b="1">
                <a:solidFill>
                  <a:schemeClr val="bg1"/>
                </a:solidFill>
              </a:rPr>
              <a:t>2300 DAYS: </a:t>
            </a:r>
            <a:r>
              <a:rPr lang="en-US" sz="1400" i="1">
                <a:solidFill>
                  <a:schemeClr val="bg1"/>
                </a:solidFill>
              </a:rPr>
              <a:t>From the time the daily sacrifice is lifted up, until the end of </a:t>
            </a:r>
            <a:r>
              <a:rPr lang="en-US" sz="1400" i="1" baseline="0">
                <a:solidFill>
                  <a:schemeClr val="bg1"/>
                </a:solidFill>
              </a:rPr>
              <a:t>the trampling of the host</a:t>
            </a:r>
          </a:p>
        </p:txBody>
      </p:sp>
      <p:sp>
        <p:nvSpPr>
          <p:cNvPr id="7" name="TextBox 5">
            <a:extLst>
              <a:ext uri="{FF2B5EF4-FFF2-40B4-BE49-F238E27FC236}">
                <a16:creationId xmlns:a16="http://schemas.microsoft.com/office/drawing/2014/main" id="{CC8D19D0-7536-D7C0-F5BB-AD7D0E5CA8C4}"/>
              </a:ext>
            </a:extLst>
          </p:cNvPr>
          <p:cNvSpPr txBox="1"/>
          <p:nvPr/>
        </p:nvSpPr>
        <p:spPr>
          <a:xfrm>
            <a:off x="6485126" y="444896"/>
            <a:ext cx="2472666" cy="553853"/>
          </a:xfrm>
          <a:prstGeom prst="rect">
            <a:avLst/>
          </a:prstGeom>
          <a:solidFill>
            <a:schemeClr val="tx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200">
                <a:solidFill>
                  <a:schemeClr val="bg1"/>
                </a:solidFill>
              </a:rPr>
              <a:t>The Sanctuary</a:t>
            </a:r>
            <a:r>
              <a:rPr lang="en-US" sz="1200" baseline="0">
                <a:solidFill>
                  <a:schemeClr val="bg1"/>
                </a:solidFill>
              </a:rPr>
              <a:t> is made righteous</a:t>
            </a:r>
          </a:p>
        </p:txBody>
      </p:sp>
      <p:sp>
        <p:nvSpPr>
          <p:cNvPr id="22" name="Rectangle 21">
            <a:extLst>
              <a:ext uri="{FF2B5EF4-FFF2-40B4-BE49-F238E27FC236}">
                <a16:creationId xmlns:a16="http://schemas.microsoft.com/office/drawing/2014/main" id="{9A741806-10A7-5BCE-23C4-D060488DBF4F}"/>
              </a:ext>
            </a:extLst>
          </p:cNvPr>
          <p:cNvSpPr/>
          <p:nvPr/>
        </p:nvSpPr>
        <p:spPr>
          <a:xfrm>
            <a:off x="-1011677" y="78732"/>
            <a:ext cx="3822701" cy="369332"/>
          </a:xfrm>
          <a:prstGeom prst="rect">
            <a:avLst/>
          </a:prstGeom>
          <a:noFill/>
        </p:spPr>
        <p:txBody>
          <a:bodyPr wrap="square" lIns="91440" tIns="45720" rIns="91440" bIns="45720">
            <a:spAutoFit/>
          </a:bodyPr>
          <a:lstStyle/>
          <a:p>
            <a:pPr algn="ctr"/>
            <a:r>
              <a:rPr lang="en-US" b="1" cap="none"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TIMELINE EVENT</a:t>
            </a:r>
          </a:p>
        </p:txBody>
      </p:sp>
      <p:sp>
        <p:nvSpPr>
          <p:cNvPr id="23" name="Rectangle 22">
            <a:extLst>
              <a:ext uri="{FF2B5EF4-FFF2-40B4-BE49-F238E27FC236}">
                <a16:creationId xmlns:a16="http://schemas.microsoft.com/office/drawing/2014/main" id="{95F32B83-21F8-5B81-3C06-2939FAC758E6}"/>
              </a:ext>
            </a:extLst>
          </p:cNvPr>
          <p:cNvSpPr/>
          <p:nvPr/>
        </p:nvSpPr>
        <p:spPr>
          <a:xfrm>
            <a:off x="5435599" y="63265"/>
            <a:ext cx="3822701" cy="369332"/>
          </a:xfrm>
          <a:prstGeom prst="rect">
            <a:avLst/>
          </a:prstGeom>
          <a:noFill/>
        </p:spPr>
        <p:txBody>
          <a:bodyPr wrap="square" lIns="91440" tIns="45720" rIns="91440" bIns="45720">
            <a:spAutoFit/>
          </a:bodyPr>
          <a:lstStyle/>
          <a:p>
            <a:pPr algn="ctr"/>
            <a:r>
              <a:rPr lang="en-US" b="1" cap="none"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WHAT COMES AFTER</a:t>
            </a:r>
          </a:p>
        </p:txBody>
      </p:sp>
      <p:cxnSp>
        <p:nvCxnSpPr>
          <p:cNvPr id="8" name="Straight Connector 7">
            <a:extLst>
              <a:ext uri="{FF2B5EF4-FFF2-40B4-BE49-F238E27FC236}">
                <a16:creationId xmlns:a16="http://schemas.microsoft.com/office/drawing/2014/main" id="{AE3C0B22-1BAB-DBB1-AA6C-DCFD4F983896}"/>
              </a:ext>
            </a:extLst>
          </p:cNvPr>
          <p:cNvCxnSpPr>
            <a:cxnSpLocks/>
          </p:cNvCxnSpPr>
          <p:nvPr/>
        </p:nvCxnSpPr>
        <p:spPr>
          <a:xfrm>
            <a:off x="6485126" y="0"/>
            <a:ext cx="0" cy="5143500"/>
          </a:xfrm>
          <a:prstGeom prst="line">
            <a:avLst/>
          </a:prstGeom>
          <a:ln w="76200">
            <a:solidFill>
              <a:schemeClr val="accent2">
                <a:lumMod val="75000"/>
              </a:schemeClr>
            </a:solidFill>
          </a:ln>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05456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34D0D-69D8-B7D2-CF28-50B02BD461A3}"/>
            </a:ext>
          </a:extLst>
        </p:cNvPr>
        <p:cNvGrpSpPr/>
        <p:nvPr/>
      </p:nvGrpSpPr>
      <p:grpSpPr>
        <a:xfrm>
          <a:off x="0" y="0"/>
          <a:ext cx="0" cy="0"/>
          <a:chOff x="0" y="0"/>
          <a:chExt cx="0" cy="0"/>
        </a:xfrm>
      </p:grpSpPr>
      <p:pic>
        <p:nvPicPr>
          <p:cNvPr id="4" name="Picture 3" descr="A pocket watch on a chain&#10;&#10;Description automatically generated">
            <a:extLst>
              <a:ext uri="{FF2B5EF4-FFF2-40B4-BE49-F238E27FC236}">
                <a16:creationId xmlns:a16="http://schemas.microsoft.com/office/drawing/2014/main" id="{568C4C3E-B13F-6826-FA93-E86FDDB6712C}"/>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17874"/>
            <a:ext cx="9170551" cy="5125626"/>
          </a:xfrm>
          <a:prstGeom prst="rect">
            <a:avLst/>
          </a:prstGeom>
          <a:ln>
            <a:noFill/>
          </a:ln>
        </p:spPr>
      </p:pic>
      <p:sp>
        <p:nvSpPr>
          <p:cNvPr id="6" name="TextBox 4">
            <a:extLst>
              <a:ext uri="{FF2B5EF4-FFF2-40B4-BE49-F238E27FC236}">
                <a16:creationId xmlns:a16="http://schemas.microsoft.com/office/drawing/2014/main" id="{CE0F9171-0013-68D1-ADB5-2A53C562C963}"/>
              </a:ext>
            </a:extLst>
          </p:cNvPr>
          <p:cNvSpPr txBox="1"/>
          <p:nvPr/>
        </p:nvSpPr>
        <p:spPr>
          <a:xfrm>
            <a:off x="227845" y="444896"/>
            <a:ext cx="6246335" cy="546526"/>
          </a:xfrm>
          <a:prstGeom prst="rect">
            <a:avLst/>
          </a:prstGeom>
          <a:solidFill>
            <a:srgbClr val="672E0F"/>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400" b="1">
                <a:solidFill>
                  <a:schemeClr val="bg1"/>
                </a:solidFill>
              </a:rPr>
              <a:t>2300 DAYS: </a:t>
            </a:r>
            <a:r>
              <a:rPr lang="en-US" sz="1400" i="1">
                <a:solidFill>
                  <a:schemeClr val="bg1"/>
                </a:solidFill>
              </a:rPr>
              <a:t>From the time the daily sacrifice is lifted up, until the end of </a:t>
            </a:r>
            <a:r>
              <a:rPr lang="en-US" sz="1400" i="1" baseline="0">
                <a:solidFill>
                  <a:schemeClr val="bg1"/>
                </a:solidFill>
              </a:rPr>
              <a:t>the trampling of the host</a:t>
            </a:r>
          </a:p>
        </p:txBody>
      </p:sp>
      <p:sp>
        <p:nvSpPr>
          <p:cNvPr id="7" name="TextBox 5">
            <a:extLst>
              <a:ext uri="{FF2B5EF4-FFF2-40B4-BE49-F238E27FC236}">
                <a16:creationId xmlns:a16="http://schemas.microsoft.com/office/drawing/2014/main" id="{9AC74D21-5580-7C27-B65A-118247A8D6DA}"/>
              </a:ext>
            </a:extLst>
          </p:cNvPr>
          <p:cNvSpPr txBox="1"/>
          <p:nvPr/>
        </p:nvSpPr>
        <p:spPr>
          <a:xfrm>
            <a:off x="6485126" y="444896"/>
            <a:ext cx="2472666" cy="553853"/>
          </a:xfrm>
          <a:prstGeom prst="rect">
            <a:avLst/>
          </a:prstGeom>
          <a:solidFill>
            <a:schemeClr val="tx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200">
                <a:solidFill>
                  <a:schemeClr val="bg1"/>
                </a:solidFill>
              </a:rPr>
              <a:t>The Sanctuary</a:t>
            </a:r>
            <a:r>
              <a:rPr lang="en-US" sz="1200" baseline="0">
                <a:solidFill>
                  <a:schemeClr val="bg1"/>
                </a:solidFill>
              </a:rPr>
              <a:t> is made righteous</a:t>
            </a:r>
          </a:p>
        </p:txBody>
      </p:sp>
      <p:sp>
        <p:nvSpPr>
          <p:cNvPr id="22" name="Rectangle 21">
            <a:extLst>
              <a:ext uri="{FF2B5EF4-FFF2-40B4-BE49-F238E27FC236}">
                <a16:creationId xmlns:a16="http://schemas.microsoft.com/office/drawing/2014/main" id="{88AE8765-BD51-A1F5-EF57-491170C3BA2E}"/>
              </a:ext>
            </a:extLst>
          </p:cNvPr>
          <p:cNvSpPr/>
          <p:nvPr/>
        </p:nvSpPr>
        <p:spPr>
          <a:xfrm>
            <a:off x="-1011677" y="78732"/>
            <a:ext cx="3822701" cy="369332"/>
          </a:xfrm>
          <a:prstGeom prst="rect">
            <a:avLst/>
          </a:prstGeom>
          <a:noFill/>
        </p:spPr>
        <p:txBody>
          <a:bodyPr wrap="square" lIns="91440" tIns="45720" rIns="91440" bIns="45720">
            <a:spAutoFit/>
          </a:bodyPr>
          <a:lstStyle/>
          <a:p>
            <a:pPr algn="ctr"/>
            <a:r>
              <a:rPr lang="en-US" b="1" cap="none"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TIMELINE EVENT</a:t>
            </a:r>
          </a:p>
        </p:txBody>
      </p:sp>
      <p:sp>
        <p:nvSpPr>
          <p:cNvPr id="23" name="Rectangle 22">
            <a:extLst>
              <a:ext uri="{FF2B5EF4-FFF2-40B4-BE49-F238E27FC236}">
                <a16:creationId xmlns:a16="http://schemas.microsoft.com/office/drawing/2014/main" id="{951D1BF5-CD7D-9188-FEA6-DE9B010AF838}"/>
              </a:ext>
            </a:extLst>
          </p:cNvPr>
          <p:cNvSpPr/>
          <p:nvPr/>
        </p:nvSpPr>
        <p:spPr>
          <a:xfrm>
            <a:off x="5435599" y="63265"/>
            <a:ext cx="3822701" cy="369332"/>
          </a:xfrm>
          <a:prstGeom prst="rect">
            <a:avLst/>
          </a:prstGeom>
          <a:noFill/>
        </p:spPr>
        <p:txBody>
          <a:bodyPr wrap="square" lIns="91440" tIns="45720" rIns="91440" bIns="45720">
            <a:spAutoFit/>
          </a:bodyPr>
          <a:lstStyle/>
          <a:p>
            <a:pPr algn="ctr"/>
            <a:r>
              <a:rPr lang="en-US" b="1" cap="none"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WHAT COMES AFTER</a:t>
            </a:r>
          </a:p>
        </p:txBody>
      </p:sp>
      <p:sp>
        <p:nvSpPr>
          <p:cNvPr id="2" name="TextBox 2">
            <a:extLst>
              <a:ext uri="{FF2B5EF4-FFF2-40B4-BE49-F238E27FC236}">
                <a16:creationId xmlns:a16="http://schemas.microsoft.com/office/drawing/2014/main" id="{D89EB710-5BCE-C9FA-F5C7-E2C17325C44F}"/>
              </a:ext>
            </a:extLst>
          </p:cNvPr>
          <p:cNvSpPr txBox="1"/>
          <p:nvPr/>
        </p:nvSpPr>
        <p:spPr>
          <a:xfrm>
            <a:off x="2926753" y="1109847"/>
            <a:ext cx="3547427" cy="546526"/>
          </a:xfrm>
          <a:prstGeom prst="rect">
            <a:avLst/>
          </a:prstGeom>
          <a:solidFill>
            <a:srgbClr val="672E0F"/>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400" b="1">
                <a:solidFill>
                  <a:schemeClr val="bg1"/>
                </a:solidFill>
              </a:rPr>
              <a:t>42 MONTHS OF AUTHORITY</a:t>
            </a:r>
            <a:r>
              <a:rPr lang="en-US" sz="1400" b="1" baseline="0">
                <a:solidFill>
                  <a:schemeClr val="bg1"/>
                </a:solidFill>
              </a:rPr>
              <a:t>: </a:t>
            </a:r>
            <a:r>
              <a:rPr lang="en-US" sz="1400" i="1">
                <a:solidFill>
                  <a:schemeClr val="bg1"/>
                </a:solidFill>
              </a:rPr>
              <a:t>When antichrist </a:t>
            </a:r>
            <a:r>
              <a:rPr lang="en-US" sz="1400" i="1" baseline="0">
                <a:solidFill>
                  <a:schemeClr val="bg1"/>
                </a:solidFill>
              </a:rPr>
              <a:t>wages war with the saints (</a:t>
            </a:r>
            <a:r>
              <a:rPr lang="en-US" sz="1400" i="1">
                <a:solidFill>
                  <a:schemeClr val="bg1"/>
                </a:solidFill>
              </a:rPr>
              <a:t>i</a:t>
            </a:r>
            <a:r>
              <a:rPr lang="en-US" sz="1400" i="1" baseline="0">
                <a:solidFill>
                  <a:schemeClr val="bg1"/>
                </a:solidFill>
              </a:rPr>
              <a:t>.e. the 144,000)</a:t>
            </a:r>
          </a:p>
        </p:txBody>
      </p:sp>
      <p:cxnSp>
        <p:nvCxnSpPr>
          <p:cNvPr id="8" name="Straight Connector 7">
            <a:extLst>
              <a:ext uri="{FF2B5EF4-FFF2-40B4-BE49-F238E27FC236}">
                <a16:creationId xmlns:a16="http://schemas.microsoft.com/office/drawing/2014/main" id="{26592941-8DE1-4D01-6BB5-A870EE54E154}"/>
              </a:ext>
            </a:extLst>
          </p:cNvPr>
          <p:cNvCxnSpPr>
            <a:cxnSpLocks/>
          </p:cNvCxnSpPr>
          <p:nvPr/>
        </p:nvCxnSpPr>
        <p:spPr>
          <a:xfrm>
            <a:off x="6485126" y="0"/>
            <a:ext cx="0" cy="5143500"/>
          </a:xfrm>
          <a:prstGeom prst="line">
            <a:avLst/>
          </a:prstGeom>
          <a:ln w="76200">
            <a:solidFill>
              <a:schemeClr val="accent2">
                <a:lumMod val="75000"/>
              </a:schemeClr>
            </a:solidFill>
          </a:ln>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75832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AB76B-95F4-03C7-D7EB-6E81B06B348A}"/>
            </a:ext>
          </a:extLst>
        </p:cNvPr>
        <p:cNvGrpSpPr/>
        <p:nvPr/>
      </p:nvGrpSpPr>
      <p:grpSpPr>
        <a:xfrm>
          <a:off x="0" y="0"/>
          <a:ext cx="0" cy="0"/>
          <a:chOff x="0" y="0"/>
          <a:chExt cx="0" cy="0"/>
        </a:xfrm>
      </p:grpSpPr>
      <p:pic>
        <p:nvPicPr>
          <p:cNvPr id="4" name="Picture 3" descr="A pocket watch on a chain&#10;&#10;Description automatically generated">
            <a:extLst>
              <a:ext uri="{FF2B5EF4-FFF2-40B4-BE49-F238E27FC236}">
                <a16:creationId xmlns:a16="http://schemas.microsoft.com/office/drawing/2014/main" id="{D1D8E0DA-BFD2-21C9-6F8F-A5F1ECB516C6}"/>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17874"/>
            <a:ext cx="9170551" cy="5125626"/>
          </a:xfrm>
          <a:prstGeom prst="rect">
            <a:avLst/>
          </a:prstGeom>
          <a:ln>
            <a:noFill/>
          </a:ln>
        </p:spPr>
      </p:pic>
      <p:sp>
        <p:nvSpPr>
          <p:cNvPr id="6" name="TextBox 4">
            <a:extLst>
              <a:ext uri="{FF2B5EF4-FFF2-40B4-BE49-F238E27FC236}">
                <a16:creationId xmlns:a16="http://schemas.microsoft.com/office/drawing/2014/main" id="{AEE416BC-3C58-6A2B-0710-37044EBAD8CA}"/>
              </a:ext>
            </a:extLst>
          </p:cNvPr>
          <p:cNvSpPr txBox="1"/>
          <p:nvPr/>
        </p:nvSpPr>
        <p:spPr>
          <a:xfrm>
            <a:off x="227845" y="444896"/>
            <a:ext cx="6246335" cy="546526"/>
          </a:xfrm>
          <a:prstGeom prst="rect">
            <a:avLst/>
          </a:prstGeom>
          <a:solidFill>
            <a:srgbClr val="672E0F"/>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400" b="1">
                <a:solidFill>
                  <a:schemeClr val="bg1"/>
                </a:solidFill>
              </a:rPr>
              <a:t>2300 DAYS: </a:t>
            </a:r>
            <a:r>
              <a:rPr lang="en-US" sz="1400" i="1">
                <a:solidFill>
                  <a:schemeClr val="bg1"/>
                </a:solidFill>
              </a:rPr>
              <a:t>From the time the daily sacrifice is lifted up, until the end of </a:t>
            </a:r>
            <a:r>
              <a:rPr lang="en-US" sz="1400" i="1" baseline="0">
                <a:solidFill>
                  <a:schemeClr val="bg1"/>
                </a:solidFill>
              </a:rPr>
              <a:t>the trampling of the host</a:t>
            </a:r>
          </a:p>
        </p:txBody>
      </p:sp>
      <p:sp>
        <p:nvSpPr>
          <p:cNvPr id="7" name="TextBox 5">
            <a:extLst>
              <a:ext uri="{FF2B5EF4-FFF2-40B4-BE49-F238E27FC236}">
                <a16:creationId xmlns:a16="http://schemas.microsoft.com/office/drawing/2014/main" id="{68D8D451-8C04-DE65-CB9A-FB5F884B7497}"/>
              </a:ext>
            </a:extLst>
          </p:cNvPr>
          <p:cNvSpPr txBox="1"/>
          <p:nvPr/>
        </p:nvSpPr>
        <p:spPr>
          <a:xfrm>
            <a:off x="6485126" y="444896"/>
            <a:ext cx="2472666" cy="553853"/>
          </a:xfrm>
          <a:prstGeom prst="rect">
            <a:avLst/>
          </a:prstGeom>
          <a:solidFill>
            <a:schemeClr val="tx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200">
                <a:solidFill>
                  <a:schemeClr val="bg1"/>
                </a:solidFill>
              </a:rPr>
              <a:t>The Sanctuary</a:t>
            </a:r>
            <a:r>
              <a:rPr lang="en-US" sz="1200" baseline="0">
                <a:solidFill>
                  <a:schemeClr val="bg1"/>
                </a:solidFill>
              </a:rPr>
              <a:t> is made righteous</a:t>
            </a:r>
          </a:p>
        </p:txBody>
      </p:sp>
      <p:sp>
        <p:nvSpPr>
          <p:cNvPr id="22" name="Rectangle 21">
            <a:extLst>
              <a:ext uri="{FF2B5EF4-FFF2-40B4-BE49-F238E27FC236}">
                <a16:creationId xmlns:a16="http://schemas.microsoft.com/office/drawing/2014/main" id="{E0419235-D2BB-C85A-0F8E-BE69F6883BC5}"/>
              </a:ext>
            </a:extLst>
          </p:cNvPr>
          <p:cNvSpPr/>
          <p:nvPr/>
        </p:nvSpPr>
        <p:spPr>
          <a:xfrm>
            <a:off x="-1011677" y="78732"/>
            <a:ext cx="3822701" cy="369332"/>
          </a:xfrm>
          <a:prstGeom prst="rect">
            <a:avLst/>
          </a:prstGeom>
          <a:noFill/>
        </p:spPr>
        <p:txBody>
          <a:bodyPr wrap="square" lIns="91440" tIns="45720" rIns="91440" bIns="45720">
            <a:spAutoFit/>
          </a:bodyPr>
          <a:lstStyle/>
          <a:p>
            <a:pPr algn="ctr"/>
            <a:r>
              <a:rPr lang="en-US" b="1" cap="none"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TIMELINE EVENT</a:t>
            </a:r>
          </a:p>
        </p:txBody>
      </p:sp>
      <p:sp>
        <p:nvSpPr>
          <p:cNvPr id="23" name="Rectangle 22">
            <a:extLst>
              <a:ext uri="{FF2B5EF4-FFF2-40B4-BE49-F238E27FC236}">
                <a16:creationId xmlns:a16="http://schemas.microsoft.com/office/drawing/2014/main" id="{84F19861-F088-7106-340F-D6164DFCC0D5}"/>
              </a:ext>
            </a:extLst>
          </p:cNvPr>
          <p:cNvSpPr/>
          <p:nvPr/>
        </p:nvSpPr>
        <p:spPr>
          <a:xfrm>
            <a:off x="5435599" y="63265"/>
            <a:ext cx="3822701" cy="369332"/>
          </a:xfrm>
          <a:prstGeom prst="rect">
            <a:avLst/>
          </a:prstGeom>
          <a:noFill/>
        </p:spPr>
        <p:txBody>
          <a:bodyPr wrap="square" lIns="91440" tIns="45720" rIns="91440" bIns="45720">
            <a:spAutoFit/>
          </a:bodyPr>
          <a:lstStyle/>
          <a:p>
            <a:pPr algn="ctr"/>
            <a:r>
              <a:rPr lang="en-US" b="1" cap="none"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WHAT COMES AFTER</a:t>
            </a:r>
          </a:p>
        </p:txBody>
      </p:sp>
      <p:sp>
        <p:nvSpPr>
          <p:cNvPr id="2" name="TextBox 2">
            <a:extLst>
              <a:ext uri="{FF2B5EF4-FFF2-40B4-BE49-F238E27FC236}">
                <a16:creationId xmlns:a16="http://schemas.microsoft.com/office/drawing/2014/main" id="{AF11A17F-2912-0581-1474-E2A08A594056}"/>
              </a:ext>
            </a:extLst>
          </p:cNvPr>
          <p:cNvSpPr txBox="1"/>
          <p:nvPr/>
        </p:nvSpPr>
        <p:spPr>
          <a:xfrm>
            <a:off x="2926753" y="1109847"/>
            <a:ext cx="3547427" cy="546526"/>
          </a:xfrm>
          <a:prstGeom prst="rect">
            <a:avLst/>
          </a:prstGeom>
          <a:solidFill>
            <a:srgbClr val="672E0F"/>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400" b="1">
                <a:solidFill>
                  <a:schemeClr val="bg1"/>
                </a:solidFill>
              </a:rPr>
              <a:t>42 MONTHS OF AUTHORITY</a:t>
            </a:r>
            <a:r>
              <a:rPr lang="en-US" sz="1400" b="1" baseline="0">
                <a:solidFill>
                  <a:schemeClr val="bg1"/>
                </a:solidFill>
              </a:rPr>
              <a:t>: </a:t>
            </a:r>
            <a:r>
              <a:rPr lang="en-US" sz="1400" i="1">
                <a:solidFill>
                  <a:schemeClr val="bg1"/>
                </a:solidFill>
              </a:rPr>
              <a:t>When antichrist </a:t>
            </a:r>
            <a:r>
              <a:rPr lang="en-US" sz="1400" i="1" baseline="0">
                <a:solidFill>
                  <a:schemeClr val="bg1"/>
                </a:solidFill>
              </a:rPr>
              <a:t>wages war with the saints (</a:t>
            </a:r>
            <a:r>
              <a:rPr lang="en-US" sz="1400" i="1">
                <a:solidFill>
                  <a:schemeClr val="bg1"/>
                </a:solidFill>
              </a:rPr>
              <a:t>i</a:t>
            </a:r>
            <a:r>
              <a:rPr lang="en-US" sz="1400" i="1" baseline="0">
                <a:solidFill>
                  <a:schemeClr val="bg1"/>
                </a:solidFill>
              </a:rPr>
              <a:t>.e. the 144,000)</a:t>
            </a:r>
          </a:p>
        </p:txBody>
      </p:sp>
      <p:sp>
        <p:nvSpPr>
          <p:cNvPr id="3" name="TextBox 3">
            <a:extLst>
              <a:ext uri="{FF2B5EF4-FFF2-40B4-BE49-F238E27FC236}">
                <a16:creationId xmlns:a16="http://schemas.microsoft.com/office/drawing/2014/main" id="{EE8E5DE4-9C3E-D2DC-EF6D-24C7FFF1BC49}"/>
              </a:ext>
            </a:extLst>
          </p:cNvPr>
          <p:cNvSpPr txBox="1"/>
          <p:nvPr/>
        </p:nvSpPr>
        <p:spPr>
          <a:xfrm>
            <a:off x="2926753" y="1774798"/>
            <a:ext cx="3547427" cy="429107"/>
          </a:xfrm>
          <a:prstGeom prst="rect">
            <a:avLst/>
          </a:prstGeom>
          <a:solidFill>
            <a:srgbClr val="672E0F"/>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400" b="1">
                <a:solidFill>
                  <a:schemeClr val="bg1"/>
                </a:solidFill>
              </a:rPr>
              <a:t>42 MONTHS OF TRAMPLING: </a:t>
            </a:r>
            <a:r>
              <a:rPr lang="en-US" sz="1400" i="1">
                <a:solidFill>
                  <a:schemeClr val="bg1"/>
                </a:solidFill>
              </a:rPr>
              <a:t>When the nations trample the </a:t>
            </a:r>
            <a:r>
              <a:rPr lang="en-US" sz="1400" i="1" baseline="0">
                <a:solidFill>
                  <a:schemeClr val="bg1"/>
                </a:solidFill>
              </a:rPr>
              <a:t>City of Jerusalem</a:t>
            </a:r>
          </a:p>
        </p:txBody>
      </p:sp>
      <p:cxnSp>
        <p:nvCxnSpPr>
          <p:cNvPr id="8" name="Straight Connector 7">
            <a:extLst>
              <a:ext uri="{FF2B5EF4-FFF2-40B4-BE49-F238E27FC236}">
                <a16:creationId xmlns:a16="http://schemas.microsoft.com/office/drawing/2014/main" id="{EB5244AC-ADDD-37D4-2F8D-806CA401F479}"/>
              </a:ext>
            </a:extLst>
          </p:cNvPr>
          <p:cNvCxnSpPr>
            <a:cxnSpLocks/>
          </p:cNvCxnSpPr>
          <p:nvPr/>
        </p:nvCxnSpPr>
        <p:spPr>
          <a:xfrm>
            <a:off x="6485126" y="0"/>
            <a:ext cx="0" cy="5143500"/>
          </a:xfrm>
          <a:prstGeom prst="line">
            <a:avLst/>
          </a:prstGeom>
          <a:ln w="76200">
            <a:solidFill>
              <a:schemeClr val="accent2">
                <a:lumMod val="75000"/>
              </a:schemeClr>
            </a:solidFill>
          </a:ln>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34319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75B24-A5BD-CEFB-0529-614CA9069DD4}"/>
            </a:ext>
          </a:extLst>
        </p:cNvPr>
        <p:cNvGrpSpPr/>
        <p:nvPr/>
      </p:nvGrpSpPr>
      <p:grpSpPr>
        <a:xfrm>
          <a:off x="0" y="0"/>
          <a:ext cx="0" cy="0"/>
          <a:chOff x="0" y="0"/>
          <a:chExt cx="0" cy="0"/>
        </a:xfrm>
      </p:grpSpPr>
      <p:pic>
        <p:nvPicPr>
          <p:cNvPr id="4" name="Picture 3" descr="A pocket watch on a chain&#10;&#10;Description automatically generated">
            <a:extLst>
              <a:ext uri="{FF2B5EF4-FFF2-40B4-BE49-F238E27FC236}">
                <a16:creationId xmlns:a16="http://schemas.microsoft.com/office/drawing/2014/main" id="{A75AB75A-D88C-7B2E-973B-C8E60C7C243C}"/>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17874"/>
            <a:ext cx="9170551" cy="5125626"/>
          </a:xfrm>
          <a:prstGeom prst="rect">
            <a:avLst/>
          </a:prstGeom>
          <a:ln>
            <a:noFill/>
          </a:ln>
        </p:spPr>
      </p:pic>
      <p:sp>
        <p:nvSpPr>
          <p:cNvPr id="6" name="TextBox 4">
            <a:extLst>
              <a:ext uri="{FF2B5EF4-FFF2-40B4-BE49-F238E27FC236}">
                <a16:creationId xmlns:a16="http://schemas.microsoft.com/office/drawing/2014/main" id="{AD9CAC78-7D86-6DE5-9509-FABE7D41AB3C}"/>
              </a:ext>
            </a:extLst>
          </p:cNvPr>
          <p:cNvSpPr txBox="1"/>
          <p:nvPr/>
        </p:nvSpPr>
        <p:spPr>
          <a:xfrm>
            <a:off x="227845" y="444896"/>
            <a:ext cx="6246335" cy="546526"/>
          </a:xfrm>
          <a:prstGeom prst="rect">
            <a:avLst/>
          </a:prstGeom>
          <a:solidFill>
            <a:srgbClr val="672E0F"/>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400" b="1">
                <a:solidFill>
                  <a:schemeClr val="bg1"/>
                </a:solidFill>
              </a:rPr>
              <a:t>2300 DAYS: </a:t>
            </a:r>
            <a:r>
              <a:rPr lang="en-US" sz="1400" i="1">
                <a:solidFill>
                  <a:schemeClr val="bg1"/>
                </a:solidFill>
              </a:rPr>
              <a:t>From the time the daily sacrifice is lifted up, until the end of </a:t>
            </a:r>
            <a:r>
              <a:rPr lang="en-US" sz="1400" i="1" baseline="0">
                <a:solidFill>
                  <a:schemeClr val="bg1"/>
                </a:solidFill>
              </a:rPr>
              <a:t>the trampling of the host</a:t>
            </a:r>
          </a:p>
        </p:txBody>
      </p:sp>
      <p:sp>
        <p:nvSpPr>
          <p:cNvPr id="7" name="TextBox 5">
            <a:extLst>
              <a:ext uri="{FF2B5EF4-FFF2-40B4-BE49-F238E27FC236}">
                <a16:creationId xmlns:a16="http://schemas.microsoft.com/office/drawing/2014/main" id="{40B9BA8A-87AC-BF3D-FAF7-B46CD3A94C1E}"/>
              </a:ext>
            </a:extLst>
          </p:cNvPr>
          <p:cNvSpPr txBox="1"/>
          <p:nvPr/>
        </p:nvSpPr>
        <p:spPr>
          <a:xfrm>
            <a:off x="6485126" y="444896"/>
            <a:ext cx="2472666" cy="553853"/>
          </a:xfrm>
          <a:prstGeom prst="rect">
            <a:avLst/>
          </a:prstGeom>
          <a:solidFill>
            <a:schemeClr val="tx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200">
                <a:solidFill>
                  <a:schemeClr val="bg1"/>
                </a:solidFill>
              </a:rPr>
              <a:t>The Sanctuary</a:t>
            </a:r>
            <a:r>
              <a:rPr lang="en-US" sz="1200" baseline="0">
                <a:solidFill>
                  <a:schemeClr val="bg1"/>
                </a:solidFill>
              </a:rPr>
              <a:t> is made righteous</a:t>
            </a:r>
          </a:p>
        </p:txBody>
      </p:sp>
      <p:sp>
        <p:nvSpPr>
          <p:cNvPr id="22" name="Rectangle 21">
            <a:extLst>
              <a:ext uri="{FF2B5EF4-FFF2-40B4-BE49-F238E27FC236}">
                <a16:creationId xmlns:a16="http://schemas.microsoft.com/office/drawing/2014/main" id="{62FFD81F-8605-C5CC-EFA7-370E4C319C39}"/>
              </a:ext>
            </a:extLst>
          </p:cNvPr>
          <p:cNvSpPr/>
          <p:nvPr/>
        </p:nvSpPr>
        <p:spPr>
          <a:xfrm>
            <a:off x="-1011677" y="78732"/>
            <a:ext cx="3822701" cy="369332"/>
          </a:xfrm>
          <a:prstGeom prst="rect">
            <a:avLst/>
          </a:prstGeom>
          <a:noFill/>
        </p:spPr>
        <p:txBody>
          <a:bodyPr wrap="square" lIns="91440" tIns="45720" rIns="91440" bIns="45720">
            <a:spAutoFit/>
          </a:bodyPr>
          <a:lstStyle/>
          <a:p>
            <a:pPr algn="ctr"/>
            <a:r>
              <a:rPr lang="en-US" b="1" cap="none"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TIMELINE EVENT</a:t>
            </a:r>
          </a:p>
        </p:txBody>
      </p:sp>
      <p:sp>
        <p:nvSpPr>
          <p:cNvPr id="23" name="Rectangle 22">
            <a:extLst>
              <a:ext uri="{FF2B5EF4-FFF2-40B4-BE49-F238E27FC236}">
                <a16:creationId xmlns:a16="http://schemas.microsoft.com/office/drawing/2014/main" id="{EFC920B1-D6D2-7C14-5B19-D335B987AED2}"/>
              </a:ext>
            </a:extLst>
          </p:cNvPr>
          <p:cNvSpPr/>
          <p:nvPr/>
        </p:nvSpPr>
        <p:spPr>
          <a:xfrm>
            <a:off x="5435599" y="63265"/>
            <a:ext cx="3822701" cy="369332"/>
          </a:xfrm>
          <a:prstGeom prst="rect">
            <a:avLst/>
          </a:prstGeom>
          <a:noFill/>
        </p:spPr>
        <p:txBody>
          <a:bodyPr wrap="square" lIns="91440" tIns="45720" rIns="91440" bIns="45720">
            <a:spAutoFit/>
          </a:bodyPr>
          <a:lstStyle/>
          <a:p>
            <a:pPr algn="ctr"/>
            <a:r>
              <a:rPr lang="en-US" b="1" cap="none"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WHAT COMES AFTER</a:t>
            </a:r>
          </a:p>
        </p:txBody>
      </p:sp>
      <p:sp>
        <p:nvSpPr>
          <p:cNvPr id="2" name="TextBox 2">
            <a:extLst>
              <a:ext uri="{FF2B5EF4-FFF2-40B4-BE49-F238E27FC236}">
                <a16:creationId xmlns:a16="http://schemas.microsoft.com/office/drawing/2014/main" id="{7CAC6377-85F8-A4D0-CF79-1E61F5260E6C}"/>
              </a:ext>
            </a:extLst>
          </p:cNvPr>
          <p:cNvSpPr txBox="1"/>
          <p:nvPr/>
        </p:nvSpPr>
        <p:spPr>
          <a:xfrm>
            <a:off x="2926753" y="1109847"/>
            <a:ext cx="3547427" cy="546526"/>
          </a:xfrm>
          <a:prstGeom prst="rect">
            <a:avLst/>
          </a:prstGeom>
          <a:solidFill>
            <a:srgbClr val="672E0F"/>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400" b="1">
                <a:solidFill>
                  <a:schemeClr val="bg1"/>
                </a:solidFill>
              </a:rPr>
              <a:t>42 MONTHS OF AUTHORITY</a:t>
            </a:r>
            <a:r>
              <a:rPr lang="en-US" sz="1400" b="1" baseline="0">
                <a:solidFill>
                  <a:schemeClr val="bg1"/>
                </a:solidFill>
              </a:rPr>
              <a:t>: </a:t>
            </a:r>
            <a:r>
              <a:rPr lang="en-US" sz="1400" i="1">
                <a:solidFill>
                  <a:schemeClr val="bg1"/>
                </a:solidFill>
              </a:rPr>
              <a:t>When antichrist </a:t>
            </a:r>
            <a:r>
              <a:rPr lang="en-US" sz="1400" i="1" baseline="0">
                <a:solidFill>
                  <a:schemeClr val="bg1"/>
                </a:solidFill>
              </a:rPr>
              <a:t>wages war with the saints (</a:t>
            </a:r>
            <a:r>
              <a:rPr lang="en-US" sz="1400" i="1">
                <a:solidFill>
                  <a:schemeClr val="bg1"/>
                </a:solidFill>
              </a:rPr>
              <a:t>i</a:t>
            </a:r>
            <a:r>
              <a:rPr lang="en-US" sz="1400" i="1" baseline="0">
                <a:solidFill>
                  <a:schemeClr val="bg1"/>
                </a:solidFill>
              </a:rPr>
              <a:t>.e. the 144,000)</a:t>
            </a:r>
          </a:p>
        </p:txBody>
      </p:sp>
      <p:sp>
        <p:nvSpPr>
          <p:cNvPr id="3" name="TextBox 3">
            <a:extLst>
              <a:ext uri="{FF2B5EF4-FFF2-40B4-BE49-F238E27FC236}">
                <a16:creationId xmlns:a16="http://schemas.microsoft.com/office/drawing/2014/main" id="{1B94520C-3B2A-471D-EFC3-051F69DD09A0}"/>
              </a:ext>
            </a:extLst>
          </p:cNvPr>
          <p:cNvSpPr txBox="1"/>
          <p:nvPr/>
        </p:nvSpPr>
        <p:spPr>
          <a:xfrm>
            <a:off x="2926753" y="1774798"/>
            <a:ext cx="3547427" cy="429107"/>
          </a:xfrm>
          <a:prstGeom prst="rect">
            <a:avLst/>
          </a:prstGeom>
          <a:solidFill>
            <a:srgbClr val="672E0F"/>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400" b="1">
                <a:solidFill>
                  <a:schemeClr val="bg1"/>
                </a:solidFill>
              </a:rPr>
              <a:t>42 MONTHS OF TRAMPLING: </a:t>
            </a:r>
            <a:r>
              <a:rPr lang="en-US" sz="1400" i="1">
                <a:solidFill>
                  <a:schemeClr val="bg1"/>
                </a:solidFill>
              </a:rPr>
              <a:t>When the nations trample the </a:t>
            </a:r>
            <a:r>
              <a:rPr lang="en-US" sz="1400" i="1" baseline="0">
                <a:solidFill>
                  <a:schemeClr val="bg1"/>
                </a:solidFill>
              </a:rPr>
              <a:t>City of Jerusalem</a:t>
            </a:r>
          </a:p>
        </p:txBody>
      </p:sp>
      <p:sp>
        <p:nvSpPr>
          <p:cNvPr id="5" name="TextBox 8">
            <a:extLst>
              <a:ext uri="{FF2B5EF4-FFF2-40B4-BE49-F238E27FC236}">
                <a16:creationId xmlns:a16="http://schemas.microsoft.com/office/drawing/2014/main" id="{D71504AD-81B1-B4B1-981B-AC962A62D8CB}"/>
              </a:ext>
            </a:extLst>
          </p:cNvPr>
          <p:cNvSpPr txBox="1"/>
          <p:nvPr/>
        </p:nvSpPr>
        <p:spPr>
          <a:xfrm>
            <a:off x="2926753" y="2322330"/>
            <a:ext cx="3547427" cy="528359"/>
          </a:xfrm>
          <a:prstGeom prst="rect">
            <a:avLst/>
          </a:prstGeom>
          <a:solidFill>
            <a:srgbClr val="672E0F"/>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400" b="1">
                <a:solidFill>
                  <a:schemeClr val="bg1"/>
                </a:solidFill>
              </a:rPr>
              <a:t>TIME, TIMES, AND HALF A TIME: </a:t>
            </a:r>
            <a:r>
              <a:rPr lang="en-US" sz="1400" i="1" baseline="0">
                <a:solidFill>
                  <a:schemeClr val="bg1"/>
                </a:solidFill>
              </a:rPr>
              <a:t>When the qodesh are given into the antichrist's hand</a:t>
            </a:r>
          </a:p>
        </p:txBody>
      </p:sp>
      <p:sp>
        <p:nvSpPr>
          <p:cNvPr id="9" name="TextBox 6">
            <a:extLst>
              <a:ext uri="{FF2B5EF4-FFF2-40B4-BE49-F238E27FC236}">
                <a16:creationId xmlns:a16="http://schemas.microsoft.com/office/drawing/2014/main" id="{742FC8AA-5CBB-FA74-E0F4-3E40ACE007E6}"/>
              </a:ext>
            </a:extLst>
          </p:cNvPr>
          <p:cNvSpPr txBox="1"/>
          <p:nvPr/>
        </p:nvSpPr>
        <p:spPr>
          <a:xfrm>
            <a:off x="6496072" y="2322330"/>
            <a:ext cx="2472666" cy="528359"/>
          </a:xfrm>
          <a:prstGeom prst="rect">
            <a:avLst/>
          </a:prstGeom>
          <a:solidFill>
            <a:schemeClr val="tx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200">
                <a:solidFill>
                  <a:schemeClr val="bg1"/>
                </a:solidFill>
              </a:rPr>
              <a:t>Antichrist’s kingdom taken away; the Kingdom is given to Father’s children</a:t>
            </a:r>
          </a:p>
        </p:txBody>
      </p:sp>
      <p:cxnSp>
        <p:nvCxnSpPr>
          <p:cNvPr id="8" name="Straight Connector 7">
            <a:extLst>
              <a:ext uri="{FF2B5EF4-FFF2-40B4-BE49-F238E27FC236}">
                <a16:creationId xmlns:a16="http://schemas.microsoft.com/office/drawing/2014/main" id="{ACA5F743-49E2-2B56-6131-A074BF5829A0}"/>
              </a:ext>
            </a:extLst>
          </p:cNvPr>
          <p:cNvCxnSpPr>
            <a:cxnSpLocks/>
          </p:cNvCxnSpPr>
          <p:nvPr/>
        </p:nvCxnSpPr>
        <p:spPr>
          <a:xfrm>
            <a:off x="6485126" y="0"/>
            <a:ext cx="0" cy="5143500"/>
          </a:xfrm>
          <a:prstGeom prst="line">
            <a:avLst/>
          </a:prstGeom>
          <a:ln w="76200">
            <a:solidFill>
              <a:schemeClr val="accent2">
                <a:lumMod val="75000"/>
              </a:schemeClr>
            </a:solidFill>
          </a:ln>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1829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2C15B-4052-6145-C44A-CEBB592AC733}"/>
            </a:ext>
          </a:extLst>
        </p:cNvPr>
        <p:cNvGrpSpPr/>
        <p:nvPr/>
      </p:nvGrpSpPr>
      <p:grpSpPr>
        <a:xfrm>
          <a:off x="0" y="0"/>
          <a:ext cx="0" cy="0"/>
          <a:chOff x="0" y="0"/>
          <a:chExt cx="0" cy="0"/>
        </a:xfrm>
      </p:grpSpPr>
      <p:pic>
        <p:nvPicPr>
          <p:cNvPr id="4" name="Picture 3" descr="A pocket watch on a chain&#10;&#10;Description automatically generated">
            <a:extLst>
              <a:ext uri="{FF2B5EF4-FFF2-40B4-BE49-F238E27FC236}">
                <a16:creationId xmlns:a16="http://schemas.microsoft.com/office/drawing/2014/main" id="{F3FC5521-9359-70DF-D6D9-0BABAC930D2A}"/>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17874"/>
            <a:ext cx="9170551" cy="5125626"/>
          </a:xfrm>
          <a:prstGeom prst="rect">
            <a:avLst/>
          </a:prstGeom>
          <a:ln>
            <a:noFill/>
          </a:ln>
        </p:spPr>
      </p:pic>
      <p:sp>
        <p:nvSpPr>
          <p:cNvPr id="6" name="TextBox 4">
            <a:extLst>
              <a:ext uri="{FF2B5EF4-FFF2-40B4-BE49-F238E27FC236}">
                <a16:creationId xmlns:a16="http://schemas.microsoft.com/office/drawing/2014/main" id="{12442FB8-6CE3-D114-20DC-3B34AEF80C69}"/>
              </a:ext>
            </a:extLst>
          </p:cNvPr>
          <p:cNvSpPr txBox="1"/>
          <p:nvPr/>
        </p:nvSpPr>
        <p:spPr>
          <a:xfrm>
            <a:off x="227845" y="444896"/>
            <a:ext cx="6246335" cy="546526"/>
          </a:xfrm>
          <a:prstGeom prst="rect">
            <a:avLst/>
          </a:prstGeom>
          <a:solidFill>
            <a:srgbClr val="672E0F"/>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400" b="1">
                <a:solidFill>
                  <a:schemeClr val="bg1"/>
                </a:solidFill>
              </a:rPr>
              <a:t>2300 DAYS: </a:t>
            </a:r>
            <a:r>
              <a:rPr lang="en-US" sz="1400" i="1">
                <a:solidFill>
                  <a:schemeClr val="bg1"/>
                </a:solidFill>
              </a:rPr>
              <a:t>From the time the daily sacrifice is lifted up, until the end of </a:t>
            </a:r>
            <a:r>
              <a:rPr lang="en-US" sz="1400" i="1" baseline="0">
                <a:solidFill>
                  <a:schemeClr val="bg1"/>
                </a:solidFill>
              </a:rPr>
              <a:t>the trampling of the host</a:t>
            </a:r>
          </a:p>
        </p:txBody>
      </p:sp>
      <p:sp>
        <p:nvSpPr>
          <p:cNvPr id="7" name="TextBox 5">
            <a:extLst>
              <a:ext uri="{FF2B5EF4-FFF2-40B4-BE49-F238E27FC236}">
                <a16:creationId xmlns:a16="http://schemas.microsoft.com/office/drawing/2014/main" id="{46D60F63-3699-5D8C-B823-B2D7078365D3}"/>
              </a:ext>
            </a:extLst>
          </p:cNvPr>
          <p:cNvSpPr txBox="1"/>
          <p:nvPr/>
        </p:nvSpPr>
        <p:spPr>
          <a:xfrm>
            <a:off x="6485126" y="444896"/>
            <a:ext cx="2472666" cy="553853"/>
          </a:xfrm>
          <a:prstGeom prst="rect">
            <a:avLst/>
          </a:prstGeom>
          <a:solidFill>
            <a:schemeClr val="tx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200">
                <a:solidFill>
                  <a:schemeClr val="bg1"/>
                </a:solidFill>
              </a:rPr>
              <a:t>The Sanctuary</a:t>
            </a:r>
            <a:r>
              <a:rPr lang="en-US" sz="1200" baseline="0">
                <a:solidFill>
                  <a:schemeClr val="bg1"/>
                </a:solidFill>
              </a:rPr>
              <a:t> is made righteous</a:t>
            </a:r>
          </a:p>
        </p:txBody>
      </p:sp>
      <p:sp>
        <p:nvSpPr>
          <p:cNvPr id="22" name="Rectangle 21">
            <a:extLst>
              <a:ext uri="{FF2B5EF4-FFF2-40B4-BE49-F238E27FC236}">
                <a16:creationId xmlns:a16="http://schemas.microsoft.com/office/drawing/2014/main" id="{7595B121-861F-5519-4925-5211862BA13A}"/>
              </a:ext>
            </a:extLst>
          </p:cNvPr>
          <p:cNvSpPr/>
          <p:nvPr/>
        </p:nvSpPr>
        <p:spPr>
          <a:xfrm>
            <a:off x="-1011677" y="78732"/>
            <a:ext cx="3822701" cy="369332"/>
          </a:xfrm>
          <a:prstGeom prst="rect">
            <a:avLst/>
          </a:prstGeom>
          <a:noFill/>
        </p:spPr>
        <p:txBody>
          <a:bodyPr wrap="square" lIns="91440" tIns="45720" rIns="91440" bIns="45720">
            <a:spAutoFit/>
          </a:bodyPr>
          <a:lstStyle/>
          <a:p>
            <a:pPr algn="ctr"/>
            <a:r>
              <a:rPr lang="en-US" b="1" cap="none"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TIMELINE EVENT</a:t>
            </a:r>
          </a:p>
        </p:txBody>
      </p:sp>
      <p:sp>
        <p:nvSpPr>
          <p:cNvPr id="23" name="Rectangle 22">
            <a:extLst>
              <a:ext uri="{FF2B5EF4-FFF2-40B4-BE49-F238E27FC236}">
                <a16:creationId xmlns:a16="http://schemas.microsoft.com/office/drawing/2014/main" id="{73468061-9ED3-03D5-88BF-85F5CDACF8BD}"/>
              </a:ext>
            </a:extLst>
          </p:cNvPr>
          <p:cNvSpPr/>
          <p:nvPr/>
        </p:nvSpPr>
        <p:spPr>
          <a:xfrm>
            <a:off x="5435599" y="63265"/>
            <a:ext cx="3822701" cy="369332"/>
          </a:xfrm>
          <a:prstGeom prst="rect">
            <a:avLst/>
          </a:prstGeom>
          <a:noFill/>
        </p:spPr>
        <p:txBody>
          <a:bodyPr wrap="square" lIns="91440" tIns="45720" rIns="91440" bIns="45720">
            <a:spAutoFit/>
          </a:bodyPr>
          <a:lstStyle/>
          <a:p>
            <a:pPr algn="ctr"/>
            <a:r>
              <a:rPr lang="en-US" b="1" cap="none"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WHAT COMES AFTER</a:t>
            </a:r>
          </a:p>
        </p:txBody>
      </p:sp>
      <p:sp>
        <p:nvSpPr>
          <p:cNvPr id="2" name="TextBox 2">
            <a:extLst>
              <a:ext uri="{FF2B5EF4-FFF2-40B4-BE49-F238E27FC236}">
                <a16:creationId xmlns:a16="http://schemas.microsoft.com/office/drawing/2014/main" id="{7FCE7685-4DDF-E551-05DF-9BADDDA93B13}"/>
              </a:ext>
            </a:extLst>
          </p:cNvPr>
          <p:cNvSpPr txBox="1"/>
          <p:nvPr/>
        </p:nvSpPr>
        <p:spPr>
          <a:xfrm>
            <a:off x="2926753" y="1109847"/>
            <a:ext cx="3547427" cy="546526"/>
          </a:xfrm>
          <a:prstGeom prst="rect">
            <a:avLst/>
          </a:prstGeom>
          <a:solidFill>
            <a:srgbClr val="672E0F"/>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400" b="1">
                <a:solidFill>
                  <a:schemeClr val="bg1"/>
                </a:solidFill>
              </a:rPr>
              <a:t>42 MONTHS OF AUTHORITY</a:t>
            </a:r>
            <a:r>
              <a:rPr lang="en-US" sz="1400" b="1" baseline="0">
                <a:solidFill>
                  <a:schemeClr val="bg1"/>
                </a:solidFill>
              </a:rPr>
              <a:t>: </a:t>
            </a:r>
            <a:r>
              <a:rPr lang="en-US" sz="1400" i="1">
                <a:solidFill>
                  <a:schemeClr val="bg1"/>
                </a:solidFill>
              </a:rPr>
              <a:t>When antichrist </a:t>
            </a:r>
            <a:r>
              <a:rPr lang="en-US" sz="1400" i="1" baseline="0">
                <a:solidFill>
                  <a:schemeClr val="bg1"/>
                </a:solidFill>
              </a:rPr>
              <a:t>wages war with the saints (</a:t>
            </a:r>
            <a:r>
              <a:rPr lang="en-US" sz="1400" i="1">
                <a:solidFill>
                  <a:schemeClr val="bg1"/>
                </a:solidFill>
              </a:rPr>
              <a:t>i</a:t>
            </a:r>
            <a:r>
              <a:rPr lang="en-US" sz="1400" i="1" baseline="0">
                <a:solidFill>
                  <a:schemeClr val="bg1"/>
                </a:solidFill>
              </a:rPr>
              <a:t>.e. the 144,000)</a:t>
            </a:r>
          </a:p>
        </p:txBody>
      </p:sp>
      <p:sp>
        <p:nvSpPr>
          <p:cNvPr id="3" name="TextBox 3">
            <a:extLst>
              <a:ext uri="{FF2B5EF4-FFF2-40B4-BE49-F238E27FC236}">
                <a16:creationId xmlns:a16="http://schemas.microsoft.com/office/drawing/2014/main" id="{668B60CF-C14F-2526-6722-F636EF303DDA}"/>
              </a:ext>
            </a:extLst>
          </p:cNvPr>
          <p:cNvSpPr txBox="1"/>
          <p:nvPr/>
        </p:nvSpPr>
        <p:spPr>
          <a:xfrm>
            <a:off x="2926753" y="1774798"/>
            <a:ext cx="3547427" cy="429107"/>
          </a:xfrm>
          <a:prstGeom prst="rect">
            <a:avLst/>
          </a:prstGeom>
          <a:solidFill>
            <a:srgbClr val="672E0F"/>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400" b="1">
                <a:solidFill>
                  <a:schemeClr val="bg1"/>
                </a:solidFill>
              </a:rPr>
              <a:t>42 MONTHS OF TRAMPLING: </a:t>
            </a:r>
            <a:r>
              <a:rPr lang="en-US" sz="1400" i="1">
                <a:solidFill>
                  <a:schemeClr val="bg1"/>
                </a:solidFill>
              </a:rPr>
              <a:t>When the nations trample the </a:t>
            </a:r>
            <a:r>
              <a:rPr lang="en-US" sz="1400" i="1" baseline="0">
                <a:solidFill>
                  <a:schemeClr val="bg1"/>
                </a:solidFill>
              </a:rPr>
              <a:t>City of Jerusalem</a:t>
            </a:r>
          </a:p>
        </p:txBody>
      </p:sp>
      <p:sp>
        <p:nvSpPr>
          <p:cNvPr id="5" name="TextBox 8">
            <a:extLst>
              <a:ext uri="{FF2B5EF4-FFF2-40B4-BE49-F238E27FC236}">
                <a16:creationId xmlns:a16="http://schemas.microsoft.com/office/drawing/2014/main" id="{CF9A5F6A-6773-ADF1-6CA6-58590B971250}"/>
              </a:ext>
            </a:extLst>
          </p:cNvPr>
          <p:cNvSpPr txBox="1"/>
          <p:nvPr/>
        </p:nvSpPr>
        <p:spPr>
          <a:xfrm>
            <a:off x="2926753" y="2322330"/>
            <a:ext cx="3547427" cy="528359"/>
          </a:xfrm>
          <a:prstGeom prst="rect">
            <a:avLst/>
          </a:prstGeom>
          <a:solidFill>
            <a:srgbClr val="672E0F"/>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400" b="1">
                <a:solidFill>
                  <a:schemeClr val="bg1"/>
                </a:solidFill>
              </a:rPr>
              <a:t>TIME, TIMES, AND HALF A TIME: </a:t>
            </a:r>
            <a:r>
              <a:rPr lang="en-US" sz="1400" i="1" baseline="0">
                <a:solidFill>
                  <a:schemeClr val="bg1"/>
                </a:solidFill>
              </a:rPr>
              <a:t>When the qodesh are given into the antichrist's hand</a:t>
            </a:r>
          </a:p>
        </p:txBody>
      </p:sp>
      <p:sp>
        <p:nvSpPr>
          <p:cNvPr id="9" name="TextBox 6">
            <a:extLst>
              <a:ext uri="{FF2B5EF4-FFF2-40B4-BE49-F238E27FC236}">
                <a16:creationId xmlns:a16="http://schemas.microsoft.com/office/drawing/2014/main" id="{0C8B515B-73F9-AB1A-CC7B-88BC9B82D481}"/>
              </a:ext>
            </a:extLst>
          </p:cNvPr>
          <p:cNvSpPr txBox="1"/>
          <p:nvPr/>
        </p:nvSpPr>
        <p:spPr>
          <a:xfrm>
            <a:off x="6496072" y="2322330"/>
            <a:ext cx="2472666" cy="528359"/>
          </a:xfrm>
          <a:prstGeom prst="rect">
            <a:avLst/>
          </a:prstGeom>
          <a:solidFill>
            <a:schemeClr val="tx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200">
                <a:solidFill>
                  <a:schemeClr val="bg1"/>
                </a:solidFill>
              </a:rPr>
              <a:t>Antichrist’s kingdom taken away; the Kingdom is given to Father’s children</a:t>
            </a:r>
          </a:p>
        </p:txBody>
      </p:sp>
      <p:sp>
        <p:nvSpPr>
          <p:cNvPr id="10" name="TextBox 8">
            <a:extLst>
              <a:ext uri="{FF2B5EF4-FFF2-40B4-BE49-F238E27FC236}">
                <a16:creationId xmlns:a16="http://schemas.microsoft.com/office/drawing/2014/main" id="{FF3202DE-9E3F-7FC2-D0DC-1612184CA139}"/>
              </a:ext>
            </a:extLst>
          </p:cNvPr>
          <p:cNvSpPr txBox="1"/>
          <p:nvPr/>
        </p:nvSpPr>
        <p:spPr>
          <a:xfrm>
            <a:off x="2926752" y="2969113"/>
            <a:ext cx="3547428" cy="528359"/>
          </a:xfrm>
          <a:prstGeom prst="rect">
            <a:avLst/>
          </a:prstGeom>
          <a:solidFill>
            <a:srgbClr val="672E0F"/>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400" b="1">
                <a:solidFill>
                  <a:schemeClr val="bg1"/>
                </a:solidFill>
              </a:rPr>
              <a:t>TIME, TIMES, AND HALF A TIME: </a:t>
            </a:r>
            <a:r>
              <a:rPr lang="en-US" sz="1400" i="1" baseline="0">
                <a:solidFill>
                  <a:schemeClr val="bg1"/>
                </a:solidFill>
              </a:rPr>
              <a:t>When the power of the holy people is scattered</a:t>
            </a:r>
          </a:p>
        </p:txBody>
      </p:sp>
      <p:sp>
        <p:nvSpPr>
          <p:cNvPr id="11" name="TextBox 6">
            <a:extLst>
              <a:ext uri="{FF2B5EF4-FFF2-40B4-BE49-F238E27FC236}">
                <a16:creationId xmlns:a16="http://schemas.microsoft.com/office/drawing/2014/main" id="{88438087-6B97-F7F5-F8FE-FA55D15A5C43}"/>
              </a:ext>
            </a:extLst>
          </p:cNvPr>
          <p:cNvSpPr txBox="1"/>
          <p:nvPr/>
        </p:nvSpPr>
        <p:spPr>
          <a:xfrm>
            <a:off x="6496072" y="2969112"/>
            <a:ext cx="2472666" cy="528359"/>
          </a:xfrm>
          <a:prstGeom prst="rect">
            <a:avLst/>
          </a:prstGeom>
          <a:solidFill>
            <a:schemeClr val="tx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200">
                <a:solidFill>
                  <a:schemeClr val="bg1"/>
                </a:solidFill>
              </a:rPr>
              <a:t>All the prophecies about the antichrist are finished</a:t>
            </a:r>
          </a:p>
        </p:txBody>
      </p:sp>
      <p:cxnSp>
        <p:nvCxnSpPr>
          <p:cNvPr id="8" name="Straight Connector 7">
            <a:extLst>
              <a:ext uri="{FF2B5EF4-FFF2-40B4-BE49-F238E27FC236}">
                <a16:creationId xmlns:a16="http://schemas.microsoft.com/office/drawing/2014/main" id="{0224F05C-D541-0B43-5A49-AFC9260D9540}"/>
              </a:ext>
            </a:extLst>
          </p:cNvPr>
          <p:cNvCxnSpPr>
            <a:cxnSpLocks/>
          </p:cNvCxnSpPr>
          <p:nvPr/>
        </p:nvCxnSpPr>
        <p:spPr>
          <a:xfrm>
            <a:off x="6485126" y="0"/>
            <a:ext cx="0" cy="5143500"/>
          </a:xfrm>
          <a:prstGeom prst="line">
            <a:avLst/>
          </a:prstGeom>
          <a:ln w="76200">
            <a:solidFill>
              <a:schemeClr val="accent2">
                <a:lumMod val="75000"/>
              </a:schemeClr>
            </a:solidFill>
          </a:ln>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770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6332A-AA54-204D-8792-33816517098A}"/>
            </a:ext>
          </a:extLst>
        </p:cNvPr>
        <p:cNvGrpSpPr/>
        <p:nvPr/>
      </p:nvGrpSpPr>
      <p:grpSpPr>
        <a:xfrm>
          <a:off x="0" y="0"/>
          <a:ext cx="0" cy="0"/>
          <a:chOff x="0" y="0"/>
          <a:chExt cx="0" cy="0"/>
        </a:xfrm>
      </p:grpSpPr>
      <p:pic>
        <p:nvPicPr>
          <p:cNvPr id="4" name="Picture 3" descr="A pocket watch on a chain&#10;&#10;Description automatically generated">
            <a:extLst>
              <a:ext uri="{FF2B5EF4-FFF2-40B4-BE49-F238E27FC236}">
                <a16:creationId xmlns:a16="http://schemas.microsoft.com/office/drawing/2014/main" id="{46C1D606-0576-AF10-3DE9-6543F597F5EB}"/>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17874"/>
            <a:ext cx="9170551" cy="5125626"/>
          </a:xfrm>
          <a:prstGeom prst="rect">
            <a:avLst/>
          </a:prstGeom>
          <a:ln>
            <a:noFill/>
          </a:ln>
        </p:spPr>
      </p:pic>
      <p:sp>
        <p:nvSpPr>
          <p:cNvPr id="6" name="TextBox 4">
            <a:extLst>
              <a:ext uri="{FF2B5EF4-FFF2-40B4-BE49-F238E27FC236}">
                <a16:creationId xmlns:a16="http://schemas.microsoft.com/office/drawing/2014/main" id="{51BC5BAC-173B-B67B-04E7-F4438387F6EB}"/>
              </a:ext>
            </a:extLst>
          </p:cNvPr>
          <p:cNvSpPr txBox="1"/>
          <p:nvPr/>
        </p:nvSpPr>
        <p:spPr>
          <a:xfrm>
            <a:off x="227845" y="444896"/>
            <a:ext cx="6246335" cy="546526"/>
          </a:xfrm>
          <a:prstGeom prst="rect">
            <a:avLst/>
          </a:prstGeom>
          <a:solidFill>
            <a:srgbClr val="672E0F"/>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400" b="1">
                <a:solidFill>
                  <a:schemeClr val="bg1"/>
                </a:solidFill>
              </a:rPr>
              <a:t>2300 DAYS: </a:t>
            </a:r>
            <a:r>
              <a:rPr lang="en-US" sz="1400" i="1">
                <a:solidFill>
                  <a:schemeClr val="bg1"/>
                </a:solidFill>
              </a:rPr>
              <a:t>From the time the daily sacrifice is lifted up, until the end of </a:t>
            </a:r>
            <a:r>
              <a:rPr lang="en-US" sz="1400" i="1" baseline="0">
                <a:solidFill>
                  <a:schemeClr val="bg1"/>
                </a:solidFill>
              </a:rPr>
              <a:t>the trampling of the host</a:t>
            </a:r>
          </a:p>
        </p:txBody>
      </p:sp>
      <p:sp>
        <p:nvSpPr>
          <p:cNvPr id="7" name="TextBox 5">
            <a:extLst>
              <a:ext uri="{FF2B5EF4-FFF2-40B4-BE49-F238E27FC236}">
                <a16:creationId xmlns:a16="http://schemas.microsoft.com/office/drawing/2014/main" id="{C91450B6-4BB9-C1D7-E7BA-1E6568DFBAC8}"/>
              </a:ext>
            </a:extLst>
          </p:cNvPr>
          <p:cNvSpPr txBox="1"/>
          <p:nvPr/>
        </p:nvSpPr>
        <p:spPr>
          <a:xfrm>
            <a:off x="6485126" y="444896"/>
            <a:ext cx="2472666" cy="553853"/>
          </a:xfrm>
          <a:prstGeom prst="rect">
            <a:avLst/>
          </a:prstGeom>
          <a:solidFill>
            <a:schemeClr val="tx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200">
                <a:solidFill>
                  <a:schemeClr val="bg1"/>
                </a:solidFill>
              </a:rPr>
              <a:t>The Sanctuary</a:t>
            </a:r>
            <a:r>
              <a:rPr lang="en-US" sz="1200" baseline="0">
                <a:solidFill>
                  <a:schemeClr val="bg1"/>
                </a:solidFill>
              </a:rPr>
              <a:t> is made righteous</a:t>
            </a:r>
          </a:p>
        </p:txBody>
      </p:sp>
      <p:sp>
        <p:nvSpPr>
          <p:cNvPr id="22" name="Rectangle 21">
            <a:extLst>
              <a:ext uri="{FF2B5EF4-FFF2-40B4-BE49-F238E27FC236}">
                <a16:creationId xmlns:a16="http://schemas.microsoft.com/office/drawing/2014/main" id="{E99A6610-7929-9D18-4538-D9F6CF32EBBC}"/>
              </a:ext>
            </a:extLst>
          </p:cNvPr>
          <p:cNvSpPr/>
          <p:nvPr/>
        </p:nvSpPr>
        <p:spPr>
          <a:xfrm>
            <a:off x="-1011677" y="78732"/>
            <a:ext cx="3822701" cy="369332"/>
          </a:xfrm>
          <a:prstGeom prst="rect">
            <a:avLst/>
          </a:prstGeom>
          <a:noFill/>
        </p:spPr>
        <p:txBody>
          <a:bodyPr wrap="square" lIns="91440" tIns="45720" rIns="91440" bIns="45720">
            <a:spAutoFit/>
          </a:bodyPr>
          <a:lstStyle/>
          <a:p>
            <a:pPr algn="ctr"/>
            <a:r>
              <a:rPr lang="en-US" b="1" cap="none"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TIMELINE EVENT</a:t>
            </a:r>
          </a:p>
        </p:txBody>
      </p:sp>
      <p:sp>
        <p:nvSpPr>
          <p:cNvPr id="23" name="Rectangle 22">
            <a:extLst>
              <a:ext uri="{FF2B5EF4-FFF2-40B4-BE49-F238E27FC236}">
                <a16:creationId xmlns:a16="http://schemas.microsoft.com/office/drawing/2014/main" id="{B76B59C4-BDC6-51EA-4B4D-A57159C2EE0F}"/>
              </a:ext>
            </a:extLst>
          </p:cNvPr>
          <p:cNvSpPr/>
          <p:nvPr/>
        </p:nvSpPr>
        <p:spPr>
          <a:xfrm>
            <a:off x="5435599" y="63265"/>
            <a:ext cx="3822701" cy="369332"/>
          </a:xfrm>
          <a:prstGeom prst="rect">
            <a:avLst/>
          </a:prstGeom>
          <a:noFill/>
        </p:spPr>
        <p:txBody>
          <a:bodyPr wrap="square" lIns="91440" tIns="45720" rIns="91440" bIns="45720">
            <a:spAutoFit/>
          </a:bodyPr>
          <a:lstStyle/>
          <a:p>
            <a:pPr algn="ctr"/>
            <a:r>
              <a:rPr lang="en-US" b="1" cap="none"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WHAT COMES AFTER</a:t>
            </a:r>
          </a:p>
        </p:txBody>
      </p:sp>
      <p:sp>
        <p:nvSpPr>
          <p:cNvPr id="2" name="TextBox 2">
            <a:extLst>
              <a:ext uri="{FF2B5EF4-FFF2-40B4-BE49-F238E27FC236}">
                <a16:creationId xmlns:a16="http://schemas.microsoft.com/office/drawing/2014/main" id="{2B400CE2-5216-A35E-EE56-5840F2EDB85F}"/>
              </a:ext>
            </a:extLst>
          </p:cNvPr>
          <p:cNvSpPr txBox="1"/>
          <p:nvPr/>
        </p:nvSpPr>
        <p:spPr>
          <a:xfrm>
            <a:off x="2926753" y="1109847"/>
            <a:ext cx="3547427" cy="546526"/>
          </a:xfrm>
          <a:prstGeom prst="rect">
            <a:avLst/>
          </a:prstGeom>
          <a:solidFill>
            <a:srgbClr val="672E0F"/>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400" b="1">
                <a:solidFill>
                  <a:schemeClr val="bg1"/>
                </a:solidFill>
              </a:rPr>
              <a:t>42 MONTHS OF AUTHORITY</a:t>
            </a:r>
            <a:r>
              <a:rPr lang="en-US" sz="1400" b="1" baseline="0">
                <a:solidFill>
                  <a:schemeClr val="bg1"/>
                </a:solidFill>
              </a:rPr>
              <a:t>: </a:t>
            </a:r>
            <a:r>
              <a:rPr lang="en-US" sz="1400" i="1">
                <a:solidFill>
                  <a:schemeClr val="bg1"/>
                </a:solidFill>
              </a:rPr>
              <a:t>When antichrist </a:t>
            </a:r>
            <a:r>
              <a:rPr lang="en-US" sz="1400" i="1" baseline="0">
                <a:solidFill>
                  <a:schemeClr val="bg1"/>
                </a:solidFill>
              </a:rPr>
              <a:t>wages war with the saints (</a:t>
            </a:r>
            <a:r>
              <a:rPr lang="en-US" sz="1400" i="1">
                <a:solidFill>
                  <a:schemeClr val="bg1"/>
                </a:solidFill>
              </a:rPr>
              <a:t>i</a:t>
            </a:r>
            <a:r>
              <a:rPr lang="en-US" sz="1400" i="1" baseline="0">
                <a:solidFill>
                  <a:schemeClr val="bg1"/>
                </a:solidFill>
              </a:rPr>
              <a:t>.e. the 144,000)</a:t>
            </a:r>
          </a:p>
        </p:txBody>
      </p:sp>
      <p:sp>
        <p:nvSpPr>
          <p:cNvPr id="3" name="TextBox 3">
            <a:extLst>
              <a:ext uri="{FF2B5EF4-FFF2-40B4-BE49-F238E27FC236}">
                <a16:creationId xmlns:a16="http://schemas.microsoft.com/office/drawing/2014/main" id="{8F06E609-8691-0F94-975B-9F939262C370}"/>
              </a:ext>
            </a:extLst>
          </p:cNvPr>
          <p:cNvSpPr txBox="1"/>
          <p:nvPr/>
        </p:nvSpPr>
        <p:spPr>
          <a:xfrm>
            <a:off x="2926753" y="1774798"/>
            <a:ext cx="3547427" cy="429107"/>
          </a:xfrm>
          <a:prstGeom prst="rect">
            <a:avLst/>
          </a:prstGeom>
          <a:solidFill>
            <a:srgbClr val="672E0F"/>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400" b="1">
                <a:solidFill>
                  <a:schemeClr val="bg1"/>
                </a:solidFill>
              </a:rPr>
              <a:t>42 MONTHS OF TRAMPLING: </a:t>
            </a:r>
            <a:r>
              <a:rPr lang="en-US" sz="1400" i="1">
                <a:solidFill>
                  <a:schemeClr val="bg1"/>
                </a:solidFill>
              </a:rPr>
              <a:t>When the nations trample the </a:t>
            </a:r>
            <a:r>
              <a:rPr lang="en-US" sz="1400" i="1" baseline="0">
                <a:solidFill>
                  <a:schemeClr val="bg1"/>
                </a:solidFill>
              </a:rPr>
              <a:t>City of Jerusalem</a:t>
            </a:r>
          </a:p>
        </p:txBody>
      </p:sp>
      <p:sp>
        <p:nvSpPr>
          <p:cNvPr id="5" name="TextBox 8">
            <a:extLst>
              <a:ext uri="{FF2B5EF4-FFF2-40B4-BE49-F238E27FC236}">
                <a16:creationId xmlns:a16="http://schemas.microsoft.com/office/drawing/2014/main" id="{F05C651D-FA16-AAF0-3160-D12A886BC340}"/>
              </a:ext>
            </a:extLst>
          </p:cNvPr>
          <p:cNvSpPr txBox="1"/>
          <p:nvPr/>
        </p:nvSpPr>
        <p:spPr>
          <a:xfrm>
            <a:off x="2926753" y="2322330"/>
            <a:ext cx="3547427" cy="528359"/>
          </a:xfrm>
          <a:prstGeom prst="rect">
            <a:avLst/>
          </a:prstGeom>
          <a:solidFill>
            <a:srgbClr val="672E0F"/>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400" b="1">
                <a:solidFill>
                  <a:schemeClr val="bg1"/>
                </a:solidFill>
              </a:rPr>
              <a:t>TIME, TIMES, AND HALF A TIME: </a:t>
            </a:r>
            <a:r>
              <a:rPr lang="en-US" sz="1400" i="1" baseline="0">
                <a:solidFill>
                  <a:schemeClr val="bg1"/>
                </a:solidFill>
              </a:rPr>
              <a:t>When the qodesh are given into the antichrist's hand</a:t>
            </a:r>
          </a:p>
        </p:txBody>
      </p:sp>
      <p:sp>
        <p:nvSpPr>
          <p:cNvPr id="9" name="TextBox 6">
            <a:extLst>
              <a:ext uri="{FF2B5EF4-FFF2-40B4-BE49-F238E27FC236}">
                <a16:creationId xmlns:a16="http://schemas.microsoft.com/office/drawing/2014/main" id="{39233355-17B1-A71F-2844-B4944824F86A}"/>
              </a:ext>
            </a:extLst>
          </p:cNvPr>
          <p:cNvSpPr txBox="1"/>
          <p:nvPr/>
        </p:nvSpPr>
        <p:spPr>
          <a:xfrm>
            <a:off x="6496072" y="2322330"/>
            <a:ext cx="2472666" cy="528359"/>
          </a:xfrm>
          <a:prstGeom prst="rect">
            <a:avLst/>
          </a:prstGeom>
          <a:solidFill>
            <a:schemeClr val="tx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200">
                <a:solidFill>
                  <a:schemeClr val="bg1"/>
                </a:solidFill>
              </a:rPr>
              <a:t>Antichrist’s kingdom taken away; the Kingdom is given to Father’s children</a:t>
            </a:r>
          </a:p>
        </p:txBody>
      </p:sp>
      <p:sp>
        <p:nvSpPr>
          <p:cNvPr id="10" name="TextBox 8">
            <a:extLst>
              <a:ext uri="{FF2B5EF4-FFF2-40B4-BE49-F238E27FC236}">
                <a16:creationId xmlns:a16="http://schemas.microsoft.com/office/drawing/2014/main" id="{A9A9B5AC-BA92-E388-C26F-03AB9E347232}"/>
              </a:ext>
            </a:extLst>
          </p:cNvPr>
          <p:cNvSpPr txBox="1"/>
          <p:nvPr/>
        </p:nvSpPr>
        <p:spPr>
          <a:xfrm>
            <a:off x="2926752" y="2969113"/>
            <a:ext cx="3547428" cy="528359"/>
          </a:xfrm>
          <a:prstGeom prst="rect">
            <a:avLst/>
          </a:prstGeom>
          <a:solidFill>
            <a:srgbClr val="672E0F"/>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400" b="1">
                <a:solidFill>
                  <a:schemeClr val="bg1"/>
                </a:solidFill>
              </a:rPr>
              <a:t>TIME, TIMES, AND HALF A TIME: </a:t>
            </a:r>
            <a:r>
              <a:rPr lang="en-US" sz="1400" i="1" baseline="0">
                <a:solidFill>
                  <a:schemeClr val="bg1"/>
                </a:solidFill>
              </a:rPr>
              <a:t>When the power of the holy people is scattered</a:t>
            </a:r>
          </a:p>
        </p:txBody>
      </p:sp>
      <p:sp>
        <p:nvSpPr>
          <p:cNvPr id="11" name="TextBox 6">
            <a:extLst>
              <a:ext uri="{FF2B5EF4-FFF2-40B4-BE49-F238E27FC236}">
                <a16:creationId xmlns:a16="http://schemas.microsoft.com/office/drawing/2014/main" id="{6DA6FA00-E900-F54C-ED05-D0DE19EEBDD0}"/>
              </a:ext>
            </a:extLst>
          </p:cNvPr>
          <p:cNvSpPr txBox="1"/>
          <p:nvPr/>
        </p:nvSpPr>
        <p:spPr>
          <a:xfrm>
            <a:off x="6496072" y="2969112"/>
            <a:ext cx="2472666" cy="528359"/>
          </a:xfrm>
          <a:prstGeom prst="rect">
            <a:avLst/>
          </a:prstGeom>
          <a:solidFill>
            <a:schemeClr val="tx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200">
                <a:solidFill>
                  <a:schemeClr val="bg1"/>
                </a:solidFill>
              </a:rPr>
              <a:t>All the prophecies about the antichrist are finished</a:t>
            </a:r>
          </a:p>
        </p:txBody>
      </p:sp>
      <p:sp>
        <p:nvSpPr>
          <p:cNvPr id="12" name="TextBox 8">
            <a:extLst>
              <a:ext uri="{FF2B5EF4-FFF2-40B4-BE49-F238E27FC236}">
                <a16:creationId xmlns:a16="http://schemas.microsoft.com/office/drawing/2014/main" id="{BBD944B8-37F8-FBC7-E29A-7F026D7F5890}"/>
              </a:ext>
            </a:extLst>
          </p:cNvPr>
          <p:cNvSpPr txBox="1"/>
          <p:nvPr/>
        </p:nvSpPr>
        <p:spPr>
          <a:xfrm>
            <a:off x="2811024" y="3615896"/>
            <a:ext cx="3663152" cy="745812"/>
          </a:xfrm>
          <a:prstGeom prst="rect">
            <a:avLst/>
          </a:prstGeom>
          <a:solidFill>
            <a:srgbClr val="672E0F"/>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400" b="1">
                <a:solidFill>
                  <a:schemeClr val="bg1"/>
                </a:solidFill>
              </a:rPr>
              <a:t>1290 DAYS: </a:t>
            </a:r>
            <a:r>
              <a:rPr lang="en-US" sz="1400" i="1">
                <a:solidFill>
                  <a:schemeClr val="bg1"/>
                </a:solidFill>
              </a:rPr>
              <a:t>The number of days left f</a:t>
            </a:r>
            <a:r>
              <a:rPr lang="en-US" sz="1400" i="1" baseline="0">
                <a:solidFill>
                  <a:schemeClr val="bg1"/>
                </a:solidFill>
              </a:rPr>
              <a:t>rom the time the daily sacrifice is stopped and the abomination of desolation is set up</a:t>
            </a:r>
          </a:p>
        </p:txBody>
      </p:sp>
      <p:sp>
        <p:nvSpPr>
          <p:cNvPr id="13" name="TextBox 12">
            <a:extLst>
              <a:ext uri="{FF2B5EF4-FFF2-40B4-BE49-F238E27FC236}">
                <a16:creationId xmlns:a16="http://schemas.microsoft.com/office/drawing/2014/main" id="{D5170E7B-004C-E76F-D27D-63CBB679562E}"/>
              </a:ext>
            </a:extLst>
          </p:cNvPr>
          <p:cNvSpPr txBox="1"/>
          <p:nvPr/>
        </p:nvSpPr>
        <p:spPr>
          <a:xfrm>
            <a:off x="6500348" y="3614894"/>
            <a:ext cx="2457437" cy="746813"/>
          </a:xfrm>
          <a:prstGeom prst="rect">
            <a:avLst/>
          </a:prstGeom>
          <a:solidFill>
            <a:schemeClr val="tx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200">
                <a:solidFill>
                  <a:schemeClr val="bg1"/>
                </a:solidFill>
              </a:rPr>
              <a:t>No more days</a:t>
            </a:r>
          </a:p>
        </p:txBody>
      </p:sp>
      <p:cxnSp>
        <p:nvCxnSpPr>
          <p:cNvPr id="8" name="Straight Connector 7">
            <a:extLst>
              <a:ext uri="{FF2B5EF4-FFF2-40B4-BE49-F238E27FC236}">
                <a16:creationId xmlns:a16="http://schemas.microsoft.com/office/drawing/2014/main" id="{A67051F3-DC8F-5223-BC68-11A15432C182}"/>
              </a:ext>
            </a:extLst>
          </p:cNvPr>
          <p:cNvCxnSpPr>
            <a:cxnSpLocks/>
          </p:cNvCxnSpPr>
          <p:nvPr/>
        </p:nvCxnSpPr>
        <p:spPr>
          <a:xfrm>
            <a:off x="6485126" y="0"/>
            <a:ext cx="0" cy="5143500"/>
          </a:xfrm>
          <a:prstGeom prst="line">
            <a:avLst/>
          </a:prstGeom>
          <a:ln w="76200">
            <a:solidFill>
              <a:schemeClr val="accent2">
                <a:lumMod val="75000"/>
              </a:schemeClr>
            </a:solidFill>
          </a:ln>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03984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21743-9069-009D-B473-B022717FBDC7}"/>
            </a:ext>
          </a:extLst>
        </p:cNvPr>
        <p:cNvGrpSpPr/>
        <p:nvPr/>
      </p:nvGrpSpPr>
      <p:grpSpPr>
        <a:xfrm>
          <a:off x="0" y="0"/>
          <a:ext cx="0" cy="0"/>
          <a:chOff x="0" y="0"/>
          <a:chExt cx="0" cy="0"/>
        </a:xfrm>
      </p:grpSpPr>
      <p:pic>
        <p:nvPicPr>
          <p:cNvPr id="4" name="Picture 3" descr="A pocket watch on a chain&#10;&#10;Description automatically generated">
            <a:extLst>
              <a:ext uri="{FF2B5EF4-FFF2-40B4-BE49-F238E27FC236}">
                <a16:creationId xmlns:a16="http://schemas.microsoft.com/office/drawing/2014/main" id="{1C292C5C-61BC-DF91-F17B-22CA7F5DEF44}"/>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17874"/>
            <a:ext cx="9170551" cy="5125626"/>
          </a:xfrm>
          <a:prstGeom prst="rect">
            <a:avLst/>
          </a:prstGeom>
          <a:ln>
            <a:noFill/>
          </a:ln>
        </p:spPr>
      </p:pic>
      <p:sp>
        <p:nvSpPr>
          <p:cNvPr id="6" name="TextBox 4">
            <a:extLst>
              <a:ext uri="{FF2B5EF4-FFF2-40B4-BE49-F238E27FC236}">
                <a16:creationId xmlns:a16="http://schemas.microsoft.com/office/drawing/2014/main" id="{5B835C07-5DDC-3CBE-5B71-28500F481A20}"/>
              </a:ext>
            </a:extLst>
          </p:cNvPr>
          <p:cNvSpPr txBox="1"/>
          <p:nvPr/>
        </p:nvSpPr>
        <p:spPr>
          <a:xfrm>
            <a:off x="227845" y="444896"/>
            <a:ext cx="6246335" cy="546526"/>
          </a:xfrm>
          <a:prstGeom prst="rect">
            <a:avLst/>
          </a:prstGeom>
          <a:solidFill>
            <a:srgbClr val="672E0F"/>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400" b="1">
                <a:solidFill>
                  <a:schemeClr val="bg1"/>
                </a:solidFill>
              </a:rPr>
              <a:t>2300 DAYS: </a:t>
            </a:r>
            <a:r>
              <a:rPr lang="en-US" sz="1400" i="1">
                <a:solidFill>
                  <a:schemeClr val="bg1"/>
                </a:solidFill>
              </a:rPr>
              <a:t>From the time the daily sacrifice is lifted up, until the end of </a:t>
            </a:r>
            <a:r>
              <a:rPr lang="en-US" sz="1400" i="1" baseline="0">
                <a:solidFill>
                  <a:schemeClr val="bg1"/>
                </a:solidFill>
              </a:rPr>
              <a:t>the trampling of the host</a:t>
            </a:r>
          </a:p>
        </p:txBody>
      </p:sp>
      <p:sp>
        <p:nvSpPr>
          <p:cNvPr id="7" name="TextBox 5">
            <a:extLst>
              <a:ext uri="{FF2B5EF4-FFF2-40B4-BE49-F238E27FC236}">
                <a16:creationId xmlns:a16="http://schemas.microsoft.com/office/drawing/2014/main" id="{B8934920-2B45-3E36-1015-30D75E6CE10D}"/>
              </a:ext>
            </a:extLst>
          </p:cNvPr>
          <p:cNvSpPr txBox="1"/>
          <p:nvPr/>
        </p:nvSpPr>
        <p:spPr>
          <a:xfrm>
            <a:off x="6485126" y="444896"/>
            <a:ext cx="2472666" cy="553853"/>
          </a:xfrm>
          <a:prstGeom prst="rect">
            <a:avLst/>
          </a:prstGeom>
          <a:solidFill>
            <a:schemeClr val="tx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200">
                <a:solidFill>
                  <a:schemeClr val="bg1"/>
                </a:solidFill>
              </a:rPr>
              <a:t>The Sanctuary</a:t>
            </a:r>
            <a:r>
              <a:rPr lang="en-US" sz="1200" baseline="0">
                <a:solidFill>
                  <a:schemeClr val="bg1"/>
                </a:solidFill>
              </a:rPr>
              <a:t> is made righteous</a:t>
            </a:r>
          </a:p>
        </p:txBody>
      </p:sp>
      <p:sp>
        <p:nvSpPr>
          <p:cNvPr id="9" name="TextBox 2">
            <a:extLst>
              <a:ext uri="{FF2B5EF4-FFF2-40B4-BE49-F238E27FC236}">
                <a16:creationId xmlns:a16="http://schemas.microsoft.com/office/drawing/2014/main" id="{32AA79FE-2BA2-CCBA-6B06-8ECB4C478F6D}"/>
              </a:ext>
            </a:extLst>
          </p:cNvPr>
          <p:cNvSpPr txBox="1"/>
          <p:nvPr/>
        </p:nvSpPr>
        <p:spPr>
          <a:xfrm>
            <a:off x="2926753" y="1109847"/>
            <a:ext cx="3547427" cy="546526"/>
          </a:xfrm>
          <a:prstGeom prst="rect">
            <a:avLst/>
          </a:prstGeom>
          <a:solidFill>
            <a:srgbClr val="672E0F"/>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400" b="1">
                <a:solidFill>
                  <a:schemeClr val="bg1"/>
                </a:solidFill>
              </a:rPr>
              <a:t>42 MONTHS OF AUTHORITY</a:t>
            </a:r>
            <a:r>
              <a:rPr lang="en-US" sz="1400" b="1" baseline="0">
                <a:solidFill>
                  <a:schemeClr val="bg1"/>
                </a:solidFill>
              </a:rPr>
              <a:t>: </a:t>
            </a:r>
            <a:r>
              <a:rPr lang="en-US" sz="1400" i="1">
                <a:solidFill>
                  <a:schemeClr val="bg1"/>
                </a:solidFill>
              </a:rPr>
              <a:t>When antichrist </a:t>
            </a:r>
            <a:r>
              <a:rPr lang="en-US" sz="1400" i="1" baseline="0">
                <a:solidFill>
                  <a:schemeClr val="bg1"/>
                </a:solidFill>
              </a:rPr>
              <a:t>wages war with the saints (</a:t>
            </a:r>
            <a:r>
              <a:rPr lang="en-US" sz="1400" i="1">
                <a:solidFill>
                  <a:schemeClr val="bg1"/>
                </a:solidFill>
              </a:rPr>
              <a:t>i</a:t>
            </a:r>
            <a:r>
              <a:rPr lang="en-US" sz="1400" i="1" baseline="0">
                <a:solidFill>
                  <a:schemeClr val="bg1"/>
                </a:solidFill>
              </a:rPr>
              <a:t>.e. the 144,000)</a:t>
            </a:r>
          </a:p>
        </p:txBody>
      </p:sp>
      <p:sp>
        <p:nvSpPr>
          <p:cNvPr id="10" name="TextBox 3">
            <a:extLst>
              <a:ext uri="{FF2B5EF4-FFF2-40B4-BE49-F238E27FC236}">
                <a16:creationId xmlns:a16="http://schemas.microsoft.com/office/drawing/2014/main" id="{ACCF7D67-8C1D-D80B-8ED5-F581D1E29B4F}"/>
              </a:ext>
            </a:extLst>
          </p:cNvPr>
          <p:cNvSpPr txBox="1"/>
          <p:nvPr/>
        </p:nvSpPr>
        <p:spPr>
          <a:xfrm>
            <a:off x="2926753" y="1774798"/>
            <a:ext cx="3547427" cy="429107"/>
          </a:xfrm>
          <a:prstGeom prst="rect">
            <a:avLst/>
          </a:prstGeom>
          <a:solidFill>
            <a:srgbClr val="672E0F"/>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400" b="1">
                <a:solidFill>
                  <a:schemeClr val="bg1"/>
                </a:solidFill>
              </a:rPr>
              <a:t>42 MONTHS OF TRAMPLING: </a:t>
            </a:r>
            <a:r>
              <a:rPr lang="en-US" sz="1400" i="1">
                <a:solidFill>
                  <a:schemeClr val="bg1"/>
                </a:solidFill>
              </a:rPr>
              <a:t>When the nations trample the </a:t>
            </a:r>
            <a:r>
              <a:rPr lang="en-US" sz="1400" i="1" baseline="0">
                <a:solidFill>
                  <a:schemeClr val="bg1"/>
                </a:solidFill>
              </a:rPr>
              <a:t>City of Jerusalem</a:t>
            </a:r>
          </a:p>
        </p:txBody>
      </p:sp>
      <p:sp>
        <p:nvSpPr>
          <p:cNvPr id="11" name="TextBox 8">
            <a:extLst>
              <a:ext uri="{FF2B5EF4-FFF2-40B4-BE49-F238E27FC236}">
                <a16:creationId xmlns:a16="http://schemas.microsoft.com/office/drawing/2014/main" id="{9E4FB051-AE88-ABD2-72EC-C6AEFE2E64F2}"/>
              </a:ext>
            </a:extLst>
          </p:cNvPr>
          <p:cNvSpPr txBox="1"/>
          <p:nvPr/>
        </p:nvSpPr>
        <p:spPr>
          <a:xfrm>
            <a:off x="2926753" y="2322330"/>
            <a:ext cx="3547427" cy="528359"/>
          </a:xfrm>
          <a:prstGeom prst="rect">
            <a:avLst/>
          </a:prstGeom>
          <a:solidFill>
            <a:srgbClr val="672E0F"/>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400" b="1">
                <a:solidFill>
                  <a:schemeClr val="bg1"/>
                </a:solidFill>
              </a:rPr>
              <a:t>TIME, TIMES, AND HALF A TIME: </a:t>
            </a:r>
            <a:r>
              <a:rPr lang="en-US" sz="1400" i="1" baseline="0">
                <a:solidFill>
                  <a:schemeClr val="bg1"/>
                </a:solidFill>
              </a:rPr>
              <a:t>When the qodesh are given into the antichrist's hand</a:t>
            </a:r>
          </a:p>
        </p:txBody>
      </p:sp>
      <p:sp>
        <p:nvSpPr>
          <p:cNvPr id="12" name="TextBox 8">
            <a:extLst>
              <a:ext uri="{FF2B5EF4-FFF2-40B4-BE49-F238E27FC236}">
                <a16:creationId xmlns:a16="http://schemas.microsoft.com/office/drawing/2014/main" id="{299D8DA1-5870-4C58-4555-6FBF3E689C71}"/>
              </a:ext>
            </a:extLst>
          </p:cNvPr>
          <p:cNvSpPr txBox="1"/>
          <p:nvPr/>
        </p:nvSpPr>
        <p:spPr>
          <a:xfrm>
            <a:off x="2926752" y="2969113"/>
            <a:ext cx="3547428" cy="528359"/>
          </a:xfrm>
          <a:prstGeom prst="rect">
            <a:avLst/>
          </a:prstGeom>
          <a:solidFill>
            <a:srgbClr val="672E0F"/>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400" b="1">
                <a:solidFill>
                  <a:schemeClr val="bg1"/>
                </a:solidFill>
              </a:rPr>
              <a:t>TIME, TIMES, AND HALF A TIME: </a:t>
            </a:r>
            <a:r>
              <a:rPr lang="en-US" sz="1400" i="1" baseline="0">
                <a:solidFill>
                  <a:schemeClr val="bg1"/>
                </a:solidFill>
              </a:rPr>
              <a:t>When the power of the holy people is scattered</a:t>
            </a:r>
          </a:p>
        </p:txBody>
      </p:sp>
      <p:sp>
        <p:nvSpPr>
          <p:cNvPr id="13" name="TextBox 8">
            <a:extLst>
              <a:ext uri="{FF2B5EF4-FFF2-40B4-BE49-F238E27FC236}">
                <a16:creationId xmlns:a16="http://schemas.microsoft.com/office/drawing/2014/main" id="{E5A74E09-7CD5-5D8E-D58A-788B11DCA127}"/>
              </a:ext>
            </a:extLst>
          </p:cNvPr>
          <p:cNvSpPr txBox="1"/>
          <p:nvPr/>
        </p:nvSpPr>
        <p:spPr>
          <a:xfrm>
            <a:off x="2811024" y="3615896"/>
            <a:ext cx="3663152" cy="745812"/>
          </a:xfrm>
          <a:prstGeom prst="rect">
            <a:avLst/>
          </a:prstGeom>
          <a:solidFill>
            <a:srgbClr val="672E0F"/>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400" b="1">
                <a:solidFill>
                  <a:schemeClr val="bg1"/>
                </a:solidFill>
              </a:rPr>
              <a:t>1290 DAYS: </a:t>
            </a:r>
            <a:r>
              <a:rPr lang="en-US" sz="1400" i="1">
                <a:solidFill>
                  <a:schemeClr val="bg1"/>
                </a:solidFill>
              </a:rPr>
              <a:t>The number of days left f</a:t>
            </a:r>
            <a:r>
              <a:rPr lang="en-US" sz="1400" i="1" baseline="0">
                <a:solidFill>
                  <a:schemeClr val="bg1"/>
                </a:solidFill>
              </a:rPr>
              <a:t>rom the time the daily sacrifice is stopped and the abomination of desolation is set up</a:t>
            </a:r>
          </a:p>
        </p:txBody>
      </p:sp>
      <p:sp>
        <p:nvSpPr>
          <p:cNvPr id="14" name="TextBox 8">
            <a:extLst>
              <a:ext uri="{FF2B5EF4-FFF2-40B4-BE49-F238E27FC236}">
                <a16:creationId xmlns:a16="http://schemas.microsoft.com/office/drawing/2014/main" id="{60364B83-0003-FB82-9ACA-D0FE80F2261F}"/>
              </a:ext>
            </a:extLst>
          </p:cNvPr>
          <p:cNvSpPr txBox="1"/>
          <p:nvPr/>
        </p:nvSpPr>
        <p:spPr>
          <a:xfrm>
            <a:off x="2715774" y="4480132"/>
            <a:ext cx="3758406" cy="507800"/>
          </a:xfrm>
          <a:prstGeom prst="rect">
            <a:avLst/>
          </a:prstGeom>
          <a:solidFill>
            <a:srgbClr val="672E0F"/>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400" b="1">
                <a:solidFill>
                  <a:schemeClr val="bg1"/>
                </a:solidFill>
              </a:rPr>
              <a:t>1335 DAYS: </a:t>
            </a:r>
            <a:r>
              <a:rPr lang="en-US" sz="1400" i="1">
                <a:solidFill>
                  <a:schemeClr val="bg1"/>
                </a:solidFill>
              </a:rPr>
              <a:t>B</a:t>
            </a:r>
            <a:r>
              <a:rPr lang="en-US" sz="1400" i="1" baseline="0">
                <a:solidFill>
                  <a:schemeClr val="bg1"/>
                </a:solidFill>
              </a:rPr>
              <a:t>lessed is he who waits and comes to these days</a:t>
            </a:r>
          </a:p>
        </p:txBody>
      </p:sp>
      <p:sp>
        <p:nvSpPr>
          <p:cNvPr id="17" name="TextBox 6">
            <a:extLst>
              <a:ext uri="{FF2B5EF4-FFF2-40B4-BE49-F238E27FC236}">
                <a16:creationId xmlns:a16="http://schemas.microsoft.com/office/drawing/2014/main" id="{6B9EB742-F8D5-1B02-9FC3-0BAEA41723B5}"/>
              </a:ext>
            </a:extLst>
          </p:cNvPr>
          <p:cNvSpPr txBox="1"/>
          <p:nvPr/>
        </p:nvSpPr>
        <p:spPr>
          <a:xfrm>
            <a:off x="6496072" y="2322330"/>
            <a:ext cx="2472666" cy="528359"/>
          </a:xfrm>
          <a:prstGeom prst="rect">
            <a:avLst/>
          </a:prstGeom>
          <a:solidFill>
            <a:schemeClr val="tx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200">
                <a:solidFill>
                  <a:schemeClr val="bg1"/>
                </a:solidFill>
              </a:rPr>
              <a:t>Antichrist’s kingdom taken away; the Kingdom is given to Father’s children</a:t>
            </a:r>
          </a:p>
        </p:txBody>
      </p:sp>
      <p:sp>
        <p:nvSpPr>
          <p:cNvPr id="18" name="TextBox 6">
            <a:extLst>
              <a:ext uri="{FF2B5EF4-FFF2-40B4-BE49-F238E27FC236}">
                <a16:creationId xmlns:a16="http://schemas.microsoft.com/office/drawing/2014/main" id="{1D71EC02-0169-5CE2-A00A-0D934FA9606C}"/>
              </a:ext>
            </a:extLst>
          </p:cNvPr>
          <p:cNvSpPr txBox="1"/>
          <p:nvPr/>
        </p:nvSpPr>
        <p:spPr>
          <a:xfrm>
            <a:off x="6496072" y="2969112"/>
            <a:ext cx="2472666" cy="528359"/>
          </a:xfrm>
          <a:prstGeom prst="rect">
            <a:avLst/>
          </a:prstGeom>
          <a:solidFill>
            <a:schemeClr val="tx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200">
                <a:solidFill>
                  <a:schemeClr val="bg1"/>
                </a:solidFill>
              </a:rPr>
              <a:t>All the prophecies about the antichrist are finished</a:t>
            </a:r>
          </a:p>
        </p:txBody>
      </p:sp>
      <p:sp>
        <p:nvSpPr>
          <p:cNvPr id="19" name="TextBox 18">
            <a:extLst>
              <a:ext uri="{FF2B5EF4-FFF2-40B4-BE49-F238E27FC236}">
                <a16:creationId xmlns:a16="http://schemas.microsoft.com/office/drawing/2014/main" id="{65A34AA1-EE10-2F32-5C3E-96A0AEB871A2}"/>
              </a:ext>
            </a:extLst>
          </p:cNvPr>
          <p:cNvSpPr txBox="1"/>
          <p:nvPr/>
        </p:nvSpPr>
        <p:spPr>
          <a:xfrm>
            <a:off x="6501265" y="4479130"/>
            <a:ext cx="2456518" cy="508802"/>
          </a:xfrm>
          <a:prstGeom prst="rect">
            <a:avLst/>
          </a:prstGeom>
          <a:solidFill>
            <a:schemeClr val="tx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200">
                <a:solidFill>
                  <a:schemeClr val="bg1"/>
                </a:solidFill>
              </a:rPr>
              <a:t>Resurrection of the dead, Daniel stands for his inheritance</a:t>
            </a:r>
          </a:p>
        </p:txBody>
      </p:sp>
      <p:sp>
        <p:nvSpPr>
          <p:cNvPr id="20" name="TextBox 19">
            <a:extLst>
              <a:ext uri="{FF2B5EF4-FFF2-40B4-BE49-F238E27FC236}">
                <a16:creationId xmlns:a16="http://schemas.microsoft.com/office/drawing/2014/main" id="{78D2CCEB-4E8E-6AA8-84D6-ADE1FDB93E09}"/>
              </a:ext>
            </a:extLst>
          </p:cNvPr>
          <p:cNvSpPr txBox="1"/>
          <p:nvPr/>
        </p:nvSpPr>
        <p:spPr>
          <a:xfrm>
            <a:off x="6500348" y="3614894"/>
            <a:ext cx="2457437" cy="746813"/>
          </a:xfrm>
          <a:prstGeom prst="rect">
            <a:avLst/>
          </a:prstGeom>
          <a:solidFill>
            <a:schemeClr val="tx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200">
                <a:solidFill>
                  <a:schemeClr val="bg1"/>
                </a:solidFill>
              </a:rPr>
              <a:t>No more days</a:t>
            </a:r>
          </a:p>
        </p:txBody>
      </p:sp>
      <p:cxnSp>
        <p:nvCxnSpPr>
          <p:cNvPr id="8" name="Straight Connector 7">
            <a:extLst>
              <a:ext uri="{FF2B5EF4-FFF2-40B4-BE49-F238E27FC236}">
                <a16:creationId xmlns:a16="http://schemas.microsoft.com/office/drawing/2014/main" id="{AB9EA4DC-BB77-5A9D-F9A0-D9DAEC0BE926}"/>
              </a:ext>
            </a:extLst>
          </p:cNvPr>
          <p:cNvCxnSpPr>
            <a:cxnSpLocks/>
          </p:cNvCxnSpPr>
          <p:nvPr/>
        </p:nvCxnSpPr>
        <p:spPr>
          <a:xfrm>
            <a:off x="6485126" y="0"/>
            <a:ext cx="0" cy="5143500"/>
          </a:xfrm>
          <a:prstGeom prst="line">
            <a:avLst/>
          </a:prstGeom>
          <a:ln w="76200">
            <a:solidFill>
              <a:schemeClr val="accent2">
                <a:lumMod val="75000"/>
              </a:schemeClr>
            </a:solidFill>
          </a:ln>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D8458814-4A8D-CB30-DFE0-94810E424716}"/>
              </a:ext>
            </a:extLst>
          </p:cNvPr>
          <p:cNvSpPr/>
          <p:nvPr/>
        </p:nvSpPr>
        <p:spPr>
          <a:xfrm>
            <a:off x="-1011677" y="78732"/>
            <a:ext cx="3822701" cy="369332"/>
          </a:xfrm>
          <a:prstGeom prst="rect">
            <a:avLst/>
          </a:prstGeom>
          <a:noFill/>
        </p:spPr>
        <p:txBody>
          <a:bodyPr wrap="square" lIns="91440" tIns="45720" rIns="91440" bIns="45720">
            <a:spAutoFit/>
          </a:bodyPr>
          <a:lstStyle/>
          <a:p>
            <a:pPr algn="ctr"/>
            <a:r>
              <a:rPr lang="en-US" b="1" cap="none"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TIMELINE EVENT</a:t>
            </a:r>
          </a:p>
        </p:txBody>
      </p:sp>
      <p:sp>
        <p:nvSpPr>
          <p:cNvPr id="23" name="Rectangle 22">
            <a:extLst>
              <a:ext uri="{FF2B5EF4-FFF2-40B4-BE49-F238E27FC236}">
                <a16:creationId xmlns:a16="http://schemas.microsoft.com/office/drawing/2014/main" id="{411320F0-43D2-065E-30D4-98AC9106A446}"/>
              </a:ext>
            </a:extLst>
          </p:cNvPr>
          <p:cNvSpPr/>
          <p:nvPr/>
        </p:nvSpPr>
        <p:spPr>
          <a:xfrm>
            <a:off x="5435599" y="63265"/>
            <a:ext cx="3822701" cy="369332"/>
          </a:xfrm>
          <a:prstGeom prst="rect">
            <a:avLst/>
          </a:prstGeom>
          <a:noFill/>
        </p:spPr>
        <p:txBody>
          <a:bodyPr wrap="square" lIns="91440" tIns="45720" rIns="91440" bIns="45720">
            <a:spAutoFit/>
          </a:bodyPr>
          <a:lstStyle/>
          <a:p>
            <a:pPr algn="ctr"/>
            <a:r>
              <a:rPr lang="en-US" b="1" cap="none"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WHAT COMES AFTER</a:t>
            </a:r>
          </a:p>
        </p:txBody>
      </p:sp>
    </p:spTree>
    <p:extLst>
      <p:ext uri="{BB962C8B-B14F-4D97-AF65-F5344CB8AC3E}">
        <p14:creationId xmlns:p14="http://schemas.microsoft.com/office/powerpoint/2010/main" val="38640126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A16F1-8D09-6822-9D93-DEF88DFED37A}"/>
            </a:ext>
          </a:extLst>
        </p:cNvPr>
        <p:cNvGrpSpPr/>
        <p:nvPr/>
      </p:nvGrpSpPr>
      <p:grpSpPr>
        <a:xfrm>
          <a:off x="0" y="0"/>
          <a:ext cx="0" cy="0"/>
          <a:chOff x="0" y="0"/>
          <a:chExt cx="0" cy="0"/>
        </a:xfrm>
      </p:grpSpPr>
      <p:pic>
        <p:nvPicPr>
          <p:cNvPr id="4" name="Picture 3" descr="A pocket watch on a chain&#10;&#10;Description automatically generated">
            <a:extLst>
              <a:ext uri="{FF2B5EF4-FFF2-40B4-BE49-F238E27FC236}">
                <a16:creationId xmlns:a16="http://schemas.microsoft.com/office/drawing/2014/main" id="{9CAABFDF-AE8D-7100-A38E-CD29D3083A77}"/>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17874"/>
            <a:ext cx="9170551" cy="5125626"/>
          </a:xfrm>
          <a:prstGeom prst="rect">
            <a:avLst/>
          </a:prstGeom>
          <a:ln>
            <a:noFill/>
          </a:ln>
        </p:spPr>
      </p:pic>
      <p:sp>
        <p:nvSpPr>
          <p:cNvPr id="6" name="TextBox 4">
            <a:extLst>
              <a:ext uri="{FF2B5EF4-FFF2-40B4-BE49-F238E27FC236}">
                <a16:creationId xmlns:a16="http://schemas.microsoft.com/office/drawing/2014/main" id="{1DEAE1C6-C87A-E14B-C9DE-1D8657550E1D}"/>
              </a:ext>
            </a:extLst>
          </p:cNvPr>
          <p:cNvSpPr txBox="1"/>
          <p:nvPr/>
        </p:nvSpPr>
        <p:spPr>
          <a:xfrm>
            <a:off x="227845" y="444896"/>
            <a:ext cx="6246335" cy="546526"/>
          </a:xfrm>
          <a:prstGeom prst="rect">
            <a:avLst/>
          </a:prstGeom>
          <a:solidFill>
            <a:srgbClr val="672E0F"/>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400" b="1">
                <a:solidFill>
                  <a:schemeClr val="bg1"/>
                </a:solidFill>
              </a:rPr>
              <a:t>2300 DAYS: </a:t>
            </a:r>
            <a:r>
              <a:rPr lang="en-US" sz="1400" i="1">
                <a:solidFill>
                  <a:schemeClr val="bg1"/>
                </a:solidFill>
              </a:rPr>
              <a:t>From the time the daily sacrifice is lifted up, until the end of </a:t>
            </a:r>
            <a:r>
              <a:rPr lang="en-US" sz="1400" i="1" baseline="0">
                <a:solidFill>
                  <a:schemeClr val="bg1"/>
                </a:solidFill>
              </a:rPr>
              <a:t>the trampling of the host</a:t>
            </a:r>
          </a:p>
        </p:txBody>
      </p:sp>
      <p:sp>
        <p:nvSpPr>
          <p:cNvPr id="9" name="TextBox 2">
            <a:extLst>
              <a:ext uri="{FF2B5EF4-FFF2-40B4-BE49-F238E27FC236}">
                <a16:creationId xmlns:a16="http://schemas.microsoft.com/office/drawing/2014/main" id="{F24E33F7-0F4E-E34F-9929-DE0D709F846E}"/>
              </a:ext>
            </a:extLst>
          </p:cNvPr>
          <p:cNvSpPr txBox="1"/>
          <p:nvPr/>
        </p:nvSpPr>
        <p:spPr>
          <a:xfrm>
            <a:off x="2926753" y="1109847"/>
            <a:ext cx="3547427" cy="546526"/>
          </a:xfrm>
          <a:prstGeom prst="rect">
            <a:avLst/>
          </a:prstGeom>
          <a:solidFill>
            <a:srgbClr val="672E0F"/>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400" b="1">
                <a:solidFill>
                  <a:schemeClr val="bg1"/>
                </a:solidFill>
              </a:rPr>
              <a:t>42 MONTHS OF AUTHORITY</a:t>
            </a:r>
            <a:r>
              <a:rPr lang="en-US" sz="1400" b="1" baseline="0">
                <a:solidFill>
                  <a:schemeClr val="bg1"/>
                </a:solidFill>
              </a:rPr>
              <a:t>: </a:t>
            </a:r>
            <a:r>
              <a:rPr lang="en-US" sz="1400" i="1">
                <a:solidFill>
                  <a:schemeClr val="bg1"/>
                </a:solidFill>
              </a:rPr>
              <a:t>When antichrist </a:t>
            </a:r>
            <a:r>
              <a:rPr lang="en-US" sz="1400" i="1" baseline="0">
                <a:solidFill>
                  <a:schemeClr val="bg1"/>
                </a:solidFill>
              </a:rPr>
              <a:t>wages war with the saints (</a:t>
            </a:r>
            <a:r>
              <a:rPr lang="en-US" sz="1400" i="1">
                <a:solidFill>
                  <a:schemeClr val="bg1"/>
                </a:solidFill>
              </a:rPr>
              <a:t>i</a:t>
            </a:r>
            <a:r>
              <a:rPr lang="en-US" sz="1400" i="1" baseline="0">
                <a:solidFill>
                  <a:schemeClr val="bg1"/>
                </a:solidFill>
              </a:rPr>
              <a:t>.e. the 144,000)</a:t>
            </a:r>
          </a:p>
        </p:txBody>
      </p:sp>
      <p:sp>
        <p:nvSpPr>
          <p:cNvPr id="10" name="TextBox 3">
            <a:extLst>
              <a:ext uri="{FF2B5EF4-FFF2-40B4-BE49-F238E27FC236}">
                <a16:creationId xmlns:a16="http://schemas.microsoft.com/office/drawing/2014/main" id="{F4E6AC48-49D0-475B-A343-6621FE4C0DAE}"/>
              </a:ext>
            </a:extLst>
          </p:cNvPr>
          <p:cNvSpPr txBox="1"/>
          <p:nvPr/>
        </p:nvSpPr>
        <p:spPr>
          <a:xfrm>
            <a:off x="2926753" y="1774798"/>
            <a:ext cx="3547427" cy="429107"/>
          </a:xfrm>
          <a:prstGeom prst="rect">
            <a:avLst/>
          </a:prstGeom>
          <a:solidFill>
            <a:srgbClr val="672E0F"/>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400" b="1">
                <a:solidFill>
                  <a:schemeClr val="bg1"/>
                </a:solidFill>
              </a:rPr>
              <a:t>42 MONTHS OF TRAMPLING: </a:t>
            </a:r>
            <a:r>
              <a:rPr lang="en-US" sz="1400" i="1">
                <a:solidFill>
                  <a:schemeClr val="bg1"/>
                </a:solidFill>
              </a:rPr>
              <a:t>When the nations trample the </a:t>
            </a:r>
            <a:r>
              <a:rPr lang="en-US" sz="1400" i="1" baseline="0">
                <a:solidFill>
                  <a:schemeClr val="bg1"/>
                </a:solidFill>
              </a:rPr>
              <a:t>City of Jerusalem</a:t>
            </a:r>
          </a:p>
        </p:txBody>
      </p:sp>
      <p:sp>
        <p:nvSpPr>
          <p:cNvPr id="11" name="TextBox 8">
            <a:extLst>
              <a:ext uri="{FF2B5EF4-FFF2-40B4-BE49-F238E27FC236}">
                <a16:creationId xmlns:a16="http://schemas.microsoft.com/office/drawing/2014/main" id="{F6D8D5F9-815C-A30F-3B4A-C154FB89745C}"/>
              </a:ext>
            </a:extLst>
          </p:cNvPr>
          <p:cNvSpPr txBox="1"/>
          <p:nvPr/>
        </p:nvSpPr>
        <p:spPr>
          <a:xfrm>
            <a:off x="2926753" y="2322330"/>
            <a:ext cx="3547427" cy="528359"/>
          </a:xfrm>
          <a:prstGeom prst="rect">
            <a:avLst/>
          </a:prstGeom>
          <a:solidFill>
            <a:srgbClr val="672E0F"/>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400" b="1">
                <a:solidFill>
                  <a:schemeClr val="bg1"/>
                </a:solidFill>
              </a:rPr>
              <a:t>TIME, TIMES, AND HALF A TIME: </a:t>
            </a:r>
            <a:r>
              <a:rPr lang="en-US" sz="1400" i="1" baseline="0">
                <a:solidFill>
                  <a:schemeClr val="bg1"/>
                </a:solidFill>
              </a:rPr>
              <a:t>When the qodesh are given into the antichrist's hand</a:t>
            </a:r>
          </a:p>
        </p:txBody>
      </p:sp>
      <p:sp>
        <p:nvSpPr>
          <p:cNvPr id="12" name="TextBox 8">
            <a:extLst>
              <a:ext uri="{FF2B5EF4-FFF2-40B4-BE49-F238E27FC236}">
                <a16:creationId xmlns:a16="http://schemas.microsoft.com/office/drawing/2014/main" id="{C40C94E0-91A1-1943-61DF-B9B547D96328}"/>
              </a:ext>
            </a:extLst>
          </p:cNvPr>
          <p:cNvSpPr txBox="1"/>
          <p:nvPr/>
        </p:nvSpPr>
        <p:spPr>
          <a:xfrm>
            <a:off x="2926752" y="2969113"/>
            <a:ext cx="3547428" cy="528359"/>
          </a:xfrm>
          <a:prstGeom prst="rect">
            <a:avLst/>
          </a:prstGeom>
          <a:solidFill>
            <a:srgbClr val="672E0F"/>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400" b="1">
                <a:solidFill>
                  <a:schemeClr val="bg1"/>
                </a:solidFill>
              </a:rPr>
              <a:t>TIME, TIMES, AND HALF A TIME: </a:t>
            </a:r>
            <a:r>
              <a:rPr lang="en-US" sz="1400" i="1" baseline="0">
                <a:solidFill>
                  <a:schemeClr val="bg1"/>
                </a:solidFill>
              </a:rPr>
              <a:t>When the power of the holy people is scattered</a:t>
            </a:r>
          </a:p>
        </p:txBody>
      </p:sp>
      <p:sp>
        <p:nvSpPr>
          <p:cNvPr id="13" name="TextBox 8">
            <a:extLst>
              <a:ext uri="{FF2B5EF4-FFF2-40B4-BE49-F238E27FC236}">
                <a16:creationId xmlns:a16="http://schemas.microsoft.com/office/drawing/2014/main" id="{66478E63-74AB-9014-3732-DB31376A0B13}"/>
              </a:ext>
            </a:extLst>
          </p:cNvPr>
          <p:cNvSpPr txBox="1"/>
          <p:nvPr/>
        </p:nvSpPr>
        <p:spPr>
          <a:xfrm>
            <a:off x="2811024" y="3615896"/>
            <a:ext cx="3663152" cy="745812"/>
          </a:xfrm>
          <a:prstGeom prst="rect">
            <a:avLst/>
          </a:prstGeom>
          <a:solidFill>
            <a:srgbClr val="672E0F"/>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400" b="1">
                <a:solidFill>
                  <a:schemeClr val="bg1"/>
                </a:solidFill>
              </a:rPr>
              <a:t>1290 DAYS: </a:t>
            </a:r>
            <a:r>
              <a:rPr lang="en-US" sz="1400" i="1">
                <a:solidFill>
                  <a:schemeClr val="bg1"/>
                </a:solidFill>
              </a:rPr>
              <a:t>The number of days left f</a:t>
            </a:r>
            <a:r>
              <a:rPr lang="en-US" sz="1400" i="1" baseline="0">
                <a:solidFill>
                  <a:schemeClr val="bg1"/>
                </a:solidFill>
              </a:rPr>
              <a:t>rom the time the daily sacrifice is stopped and the abomination of desolation is set up</a:t>
            </a:r>
          </a:p>
        </p:txBody>
      </p:sp>
      <p:sp>
        <p:nvSpPr>
          <p:cNvPr id="14" name="TextBox 8">
            <a:extLst>
              <a:ext uri="{FF2B5EF4-FFF2-40B4-BE49-F238E27FC236}">
                <a16:creationId xmlns:a16="http://schemas.microsoft.com/office/drawing/2014/main" id="{32EC07BE-1E26-9416-4202-7B853A655346}"/>
              </a:ext>
            </a:extLst>
          </p:cNvPr>
          <p:cNvSpPr txBox="1"/>
          <p:nvPr/>
        </p:nvSpPr>
        <p:spPr>
          <a:xfrm>
            <a:off x="2715774" y="4480132"/>
            <a:ext cx="3758406" cy="507800"/>
          </a:xfrm>
          <a:prstGeom prst="rect">
            <a:avLst/>
          </a:prstGeom>
          <a:solidFill>
            <a:srgbClr val="672E0F"/>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400" b="1">
                <a:solidFill>
                  <a:schemeClr val="bg1"/>
                </a:solidFill>
              </a:rPr>
              <a:t>1335 DAYS: </a:t>
            </a:r>
            <a:r>
              <a:rPr lang="en-US" sz="1400" i="1">
                <a:solidFill>
                  <a:schemeClr val="bg1"/>
                </a:solidFill>
              </a:rPr>
              <a:t>B</a:t>
            </a:r>
            <a:r>
              <a:rPr lang="en-US" sz="1400" i="1" baseline="0">
                <a:solidFill>
                  <a:schemeClr val="bg1"/>
                </a:solidFill>
              </a:rPr>
              <a:t>lessed is he who waits and comes to these days</a:t>
            </a:r>
          </a:p>
        </p:txBody>
      </p:sp>
      <p:cxnSp>
        <p:nvCxnSpPr>
          <p:cNvPr id="8" name="Straight Connector 7">
            <a:extLst>
              <a:ext uri="{FF2B5EF4-FFF2-40B4-BE49-F238E27FC236}">
                <a16:creationId xmlns:a16="http://schemas.microsoft.com/office/drawing/2014/main" id="{B62D3492-D374-78D8-3706-F37A123ABF24}"/>
              </a:ext>
            </a:extLst>
          </p:cNvPr>
          <p:cNvCxnSpPr>
            <a:cxnSpLocks/>
          </p:cNvCxnSpPr>
          <p:nvPr/>
        </p:nvCxnSpPr>
        <p:spPr>
          <a:xfrm>
            <a:off x="6485126" y="0"/>
            <a:ext cx="0" cy="5143500"/>
          </a:xfrm>
          <a:prstGeom prst="line">
            <a:avLst/>
          </a:prstGeom>
          <a:ln w="76200">
            <a:solidFill>
              <a:schemeClr val="accent2">
                <a:lumMod val="75000"/>
              </a:schemeClr>
            </a:solidFill>
          </a:ln>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237EA008-9451-862F-9039-43CE953629CC}"/>
              </a:ext>
            </a:extLst>
          </p:cNvPr>
          <p:cNvSpPr/>
          <p:nvPr/>
        </p:nvSpPr>
        <p:spPr>
          <a:xfrm>
            <a:off x="-1011677" y="78732"/>
            <a:ext cx="3822701" cy="369332"/>
          </a:xfrm>
          <a:prstGeom prst="rect">
            <a:avLst/>
          </a:prstGeom>
          <a:noFill/>
        </p:spPr>
        <p:txBody>
          <a:bodyPr wrap="square" lIns="91440" tIns="45720" rIns="91440" bIns="45720">
            <a:spAutoFit/>
          </a:bodyPr>
          <a:lstStyle/>
          <a:p>
            <a:pPr algn="ctr"/>
            <a:r>
              <a:rPr lang="en-US" b="1" cap="none"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TIMELINE EVENT</a:t>
            </a:r>
          </a:p>
        </p:txBody>
      </p:sp>
      <p:sp>
        <p:nvSpPr>
          <p:cNvPr id="2" name="TextBox 6">
            <a:extLst>
              <a:ext uri="{FF2B5EF4-FFF2-40B4-BE49-F238E27FC236}">
                <a16:creationId xmlns:a16="http://schemas.microsoft.com/office/drawing/2014/main" id="{B922793B-3572-77DE-758A-663A486ABE4C}"/>
              </a:ext>
            </a:extLst>
          </p:cNvPr>
          <p:cNvSpPr txBox="1"/>
          <p:nvPr/>
        </p:nvSpPr>
        <p:spPr>
          <a:xfrm>
            <a:off x="5326406" y="1924264"/>
            <a:ext cx="5107752" cy="544747"/>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2000" b="1" spc="50">
                <a:ln w="0">
                  <a:solidFill>
                    <a:schemeClr val="accent2">
                      <a:lumMod val="50000"/>
                    </a:schemeClr>
                  </a:solidFill>
                </a:ln>
                <a:solidFill>
                  <a:schemeClr val="accent4">
                    <a:lumMod val="20000"/>
                    <a:lumOff val="80000"/>
                  </a:schemeClr>
                </a:solidFill>
                <a:effectLst>
                  <a:innerShdw blurRad="63500" dist="50800" dir="13500000">
                    <a:srgbClr val="000000">
                      <a:alpha val="50000"/>
                    </a:srgbClr>
                  </a:innerShdw>
                </a:effectLst>
                <a:latin typeface="Bebas Neue" panose="020B0606020202050201" pitchFamily="34" charset="0"/>
              </a:rPr>
              <a:t>E N D   O F   S U M M E R</a:t>
            </a:r>
          </a:p>
        </p:txBody>
      </p:sp>
      <p:sp>
        <p:nvSpPr>
          <p:cNvPr id="3" name="Arrow: Right 2">
            <a:extLst>
              <a:ext uri="{FF2B5EF4-FFF2-40B4-BE49-F238E27FC236}">
                <a16:creationId xmlns:a16="http://schemas.microsoft.com/office/drawing/2014/main" id="{7654367B-D0A8-8A07-E1D1-A26C3FF8A811}"/>
              </a:ext>
            </a:extLst>
          </p:cNvPr>
          <p:cNvSpPr/>
          <p:nvPr/>
        </p:nvSpPr>
        <p:spPr>
          <a:xfrm rot="10800000">
            <a:off x="6615451" y="2172837"/>
            <a:ext cx="2090398" cy="486363"/>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573430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Word"/>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FC8D8-7CCF-0E0F-C3EC-64206E9E4CB0}"/>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A8EAD567-1BBA-EE3E-F136-0B72294F3D4C}"/>
              </a:ext>
            </a:extLst>
          </p:cNvPr>
          <p:cNvPicPr>
            <a:picLocks noChangeAspect="1"/>
          </p:cNvPicPr>
          <p:nvPr/>
        </p:nvPicPr>
        <p:blipFill>
          <a:blip r:embed="rId2"/>
          <a:stretch>
            <a:fillRect/>
          </a:stretch>
        </p:blipFill>
        <p:spPr>
          <a:xfrm>
            <a:off x="2851219" y="0"/>
            <a:ext cx="3441561" cy="5143500"/>
          </a:xfrm>
          <a:prstGeom prst="rect">
            <a:avLst/>
          </a:prstGeom>
        </p:spPr>
      </p:pic>
    </p:spTree>
    <p:extLst>
      <p:ext uri="{BB962C8B-B14F-4D97-AF65-F5344CB8AC3E}">
        <p14:creationId xmlns:p14="http://schemas.microsoft.com/office/powerpoint/2010/main" val="32117105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A9093-3C3B-E760-E6EC-DDBD7A700A43}"/>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F76D2441-A882-0332-2F42-F3552D85FDEC}"/>
              </a:ext>
            </a:extLst>
          </p:cNvPr>
          <p:cNvPicPr>
            <a:picLocks noChangeAspect="1"/>
          </p:cNvPicPr>
          <p:nvPr/>
        </p:nvPicPr>
        <p:blipFill>
          <a:blip r:embed="rId2"/>
          <a:srcRect t="24309" r="51311" b="30333"/>
          <a:stretch/>
        </p:blipFill>
        <p:spPr>
          <a:xfrm>
            <a:off x="2901985" y="109537"/>
            <a:ext cx="3536916" cy="4924426"/>
          </a:xfrm>
          <a:prstGeom prst="rect">
            <a:avLst/>
          </a:prstGeom>
        </p:spPr>
      </p:pic>
      <p:sp>
        <p:nvSpPr>
          <p:cNvPr id="2" name="Rectangle 1">
            <a:extLst>
              <a:ext uri="{FF2B5EF4-FFF2-40B4-BE49-F238E27FC236}">
                <a16:creationId xmlns:a16="http://schemas.microsoft.com/office/drawing/2014/main" id="{F719C60E-26FE-1B43-95AE-D4211B8D342C}"/>
              </a:ext>
            </a:extLst>
          </p:cNvPr>
          <p:cNvSpPr/>
          <p:nvPr/>
        </p:nvSpPr>
        <p:spPr>
          <a:xfrm>
            <a:off x="3162301" y="2024064"/>
            <a:ext cx="3186112" cy="176212"/>
          </a:xfrm>
          <a:prstGeom prst="rect">
            <a:avLst/>
          </a:prstGeom>
          <a:solidFill>
            <a:srgbClr val="FFCD2F">
              <a:alpha val="2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5DA3F5ED-0710-9537-4B20-FA719E2C9849}"/>
              </a:ext>
            </a:extLst>
          </p:cNvPr>
          <p:cNvSpPr/>
          <p:nvPr/>
        </p:nvSpPr>
        <p:spPr>
          <a:xfrm>
            <a:off x="3162301" y="2200276"/>
            <a:ext cx="523874" cy="176213"/>
          </a:xfrm>
          <a:prstGeom prst="rect">
            <a:avLst/>
          </a:prstGeom>
          <a:solidFill>
            <a:srgbClr val="FFCD2F">
              <a:alpha val="2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987875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2955E-EDE5-4373-84A3-97B42E899D86}"/>
            </a:ext>
          </a:extLst>
        </p:cNvPr>
        <p:cNvGrpSpPr/>
        <p:nvPr/>
      </p:nvGrpSpPr>
      <p:grpSpPr>
        <a:xfrm>
          <a:off x="0" y="0"/>
          <a:ext cx="0" cy="0"/>
          <a:chOff x="0" y="0"/>
          <a:chExt cx="0" cy="0"/>
        </a:xfrm>
      </p:grpSpPr>
      <p:pic>
        <p:nvPicPr>
          <p:cNvPr id="4" name="Picture 3" descr="A pocket watch on a chain&#10;&#10;Description automatically generated">
            <a:extLst>
              <a:ext uri="{FF2B5EF4-FFF2-40B4-BE49-F238E27FC236}">
                <a16:creationId xmlns:a16="http://schemas.microsoft.com/office/drawing/2014/main" id="{269863B4-7692-30AF-E57E-1F2FC50A9BB4}"/>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17874"/>
            <a:ext cx="9170551" cy="5125626"/>
          </a:xfrm>
          <a:prstGeom prst="rect">
            <a:avLst/>
          </a:prstGeom>
        </p:spPr>
      </p:pic>
      <p:sp>
        <p:nvSpPr>
          <p:cNvPr id="2" name="Rectangle 1">
            <a:extLst>
              <a:ext uri="{FF2B5EF4-FFF2-40B4-BE49-F238E27FC236}">
                <a16:creationId xmlns:a16="http://schemas.microsoft.com/office/drawing/2014/main" id="{25D5B979-C20A-DF81-1896-510316636C2B}"/>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REVELATION’S 42 MONTHS</a:t>
            </a:r>
          </a:p>
        </p:txBody>
      </p:sp>
      <p:sp>
        <p:nvSpPr>
          <p:cNvPr id="3" name="TextBox 2">
            <a:extLst>
              <a:ext uri="{FF2B5EF4-FFF2-40B4-BE49-F238E27FC236}">
                <a16:creationId xmlns:a16="http://schemas.microsoft.com/office/drawing/2014/main" id="{246876D2-677B-658D-004E-4107EED01684}"/>
              </a:ext>
            </a:extLst>
          </p:cNvPr>
          <p:cNvSpPr txBox="1"/>
          <p:nvPr/>
        </p:nvSpPr>
        <p:spPr>
          <a:xfrm>
            <a:off x="1881663" y="990421"/>
            <a:ext cx="7095173" cy="2133918"/>
          </a:xfrm>
          <a:prstGeom prst="rect">
            <a:avLst/>
          </a:prstGeom>
          <a:noFill/>
        </p:spPr>
        <p:txBody>
          <a:bodyPr wrap="square">
            <a:spAutoFit/>
          </a:bodyPr>
          <a:lstStyle/>
          <a:p>
            <a:pPr marL="0" marR="0">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“And there was given unto him a mouth speaking great things and blasphemies; and power was given unto him to continue </a:t>
            </a:r>
            <a:r>
              <a:rPr lang="en-US" b="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42 months…</a:t>
            </a:r>
          </a:p>
          <a:p>
            <a:pPr marL="0" marR="0">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And it was given unto him to make war with the saints, and to overcome them: and power was given him over all kindreds, and tongues, and nations. And all that dwell upon the earth shall worship him, whose names are not written in the book of life of the Lamb slain from the foundation of the world.”</a:t>
            </a:r>
            <a:endParaRPr lang="en-US" kern="50">
              <a:solidFill>
                <a:schemeClr val="accent2">
                  <a:lumMod val="60000"/>
                  <a:lumOff val="40000"/>
                </a:schemeClr>
              </a:solidFill>
              <a:latin typeface="Aptos" panose="020B0004020202020204" pitchFamily="34" charset="0"/>
              <a:ea typeface="SimSun" panose="02010600030101010101" pitchFamily="2" charset="-122"/>
              <a:cs typeface="Calibri" panose="020F0502020204030204" pitchFamily="34" charset="0"/>
            </a:endParaRPr>
          </a:p>
        </p:txBody>
      </p:sp>
      <p:sp>
        <p:nvSpPr>
          <p:cNvPr id="6" name="TextBox 5">
            <a:extLst>
              <a:ext uri="{FF2B5EF4-FFF2-40B4-BE49-F238E27FC236}">
                <a16:creationId xmlns:a16="http://schemas.microsoft.com/office/drawing/2014/main" id="{65FB91D6-8057-8ED5-6C0C-F4B312768290}"/>
              </a:ext>
            </a:extLst>
          </p:cNvPr>
          <p:cNvSpPr txBox="1"/>
          <p:nvPr/>
        </p:nvSpPr>
        <p:spPr>
          <a:xfrm>
            <a:off x="167164" y="1618609"/>
            <a:ext cx="2899350" cy="307777"/>
          </a:xfrm>
          <a:prstGeom prst="rect">
            <a:avLst/>
          </a:prstGeom>
          <a:noFill/>
        </p:spPr>
        <p:txBody>
          <a:bodyPr wrap="square">
            <a:spAutoFit/>
          </a:bodyPr>
          <a:lstStyle/>
          <a:p>
            <a:pPr marL="0" marR="0">
              <a:lnSpc>
                <a:spcPct val="100000"/>
              </a:lnSpc>
              <a:spcAft>
                <a:spcPts val="800"/>
              </a:spcAft>
            </a:pPr>
            <a:r>
              <a:rPr lang="en-US" sz="14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From Revelation 13:</a:t>
            </a:r>
          </a:p>
        </p:txBody>
      </p:sp>
    </p:spTree>
    <p:extLst>
      <p:ext uri="{BB962C8B-B14F-4D97-AF65-F5344CB8AC3E}">
        <p14:creationId xmlns:p14="http://schemas.microsoft.com/office/powerpoint/2010/main" val="27634511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CC82B9-FB8D-08D0-BC10-2B99A7E896DF}"/>
            </a:ext>
          </a:extLst>
        </p:cNvPr>
        <p:cNvGrpSpPr/>
        <p:nvPr/>
      </p:nvGrpSpPr>
      <p:grpSpPr>
        <a:xfrm>
          <a:off x="0" y="0"/>
          <a:ext cx="0" cy="0"/>
          <a:chOff x="0" y="0"/>
          <a:chExt cx="0" cy="0"/>
        </a:xfrm>
      </p:grpSpPr>
      <p:pic>
        <p:nvPicPr>
          <p:cNvPr id="4" name="Picture 3" descr="A pocket watch on a chain&#10;&#10;Description automatically generated">
            <a:extLst>
              <a:ext uri="{FF2B5EF4-FFF2-40B4-BE49-F238E27FC236}">
                <a16:creationId xmlns:a16="http://schemas.microsoft.com/office/drawing/2014/main" id="{BE2C57D7-C07D-6507-2926-9E02CCD75BC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17874"/>
            <a:ext cx="9170551" cy="5125626"/>
          </a:xfrm>
          <a:prstGeom prst="rect">
            <a:avLst/>
          </a:prstGeom>
        </p:spPr>
      </p:pic>
      <p:sp>
        <p:nvSpPr>
          <p:cNvPr id="2" name="Rectangle 1">
            <a:extLst>
              <a:ext uri="{FF2B5EF4-FFF2-40B4-BE49-F238E27FC236}">
                <a16:creationId xmlns:a16="http://schemas.microsoft.com/office/drawing/2014/main" id="{2BC53A48-0D00-5EB4-C973-5367A007D6CE}"/>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REVELATION’S 42 MONTHS</a:t>
            </a:r>
          </a:p>
        </p:txBody>
      </p:sp>
      <p:sp>
        <p:nvSpPr>
          <p:cNvPr id="3" name="TextBox 2">
            <a:extLst>
              <a:ext uri="{FF2B5EF4-FFF2-40B4-BE49-F238E27FC236}">
                <a16:creationId xmlns:a16="http://schemas.microsoft.com/office/drawing/2014/main" id="{6325890C-A912-86D2-0EAE-E0C618B11A2C}"/>
              </a:ext>
            </a:extLst>
          </p:cNvPr>
          <p:cNvSpPr txBox="1"/>
          <p:nvPr/>
        </p:nvSpPr>
        <p:spPr>
          <a:xfrm>
            <a:off x="1881663" y="990421"/>
            <a:ext cx="7095173" cy="2133918"/>
          </a:xfrm>
          <a:prstGeom prst="rect">
            <a:avLst/>
          </a:prstGeom>
          <a:noFill/>
        </p:spPr>
        <p:txBody>
          <a:bodyPr wrap="square">
            <a:spAutoFit/>
          </a:bodyPr>
          <a:lstStyle/>
          <a:p>
            <a:pPr marL="0" marR="0">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“And there was given unto him a mouth speaking great things and blasphemies; and power was given unto him to continue </a:t>
            </a:r>
            <a:r>
              <a:rPr lang="en-US" b="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42 months…</a:t>
            </a:r>
          </a:p>
          <a:p>
            <a:pPr marL="0" marR="0">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And it was given unto him to make war with the saints, and to overcome them: and power was given him over all kindreds, and tongues, and nations. And all that dwell upon the earth shall worship him, whose names are not written in the book of life of the Lamb slain from the foundation of the world.”</a:t>
            </a:r>
            <a:endParaRPr lang="en-US" kern="50">
              <a:solidFill>
                <a:schemeClr val="accent2">
                  <a:lumMod val="60000"/>
                  <a:lumOff val="40000"/>
                </a:schemeClr>
              </a:solidFill>
              <a:latin typeface="Aptos" panose="020B0004020202020204" pitchFamily="34" charset="0"/>
              <a:ea typeface="SimSun" panose="02010600030101010101" pitchFamily="2" charset="-122"/>
              <a:cs typeface="Calibri" panose="020F0502020204030204" pitchFamily="34" charset="0"/>
            </a:endParaRPr>
          </a:p>
        </p:txBody>
      </p:sp>
      <p:sp>
        <p:nvSpPr>
          <p:cNvPr id="6" name="TextBox 5">
            <a:extLst>
              <a:ext uri="{FF2B5EF4-FFF2-40B4-BE49-F238E27FC236}">
                <a16:creationId xmlns:a16="http://schemas.microsoft.com/office/drawing/2014/main" id="{4ADF154C-6A1B-EADC-12C8-EBBA4F4630C8}"/>
              </a:ext>
            </a:extLst>
          </p:cNvPr>
          <p:cNvSpPr txBox="1"/>
          <p:nvPr/>
        </p:nvSpPr>
        <p:spPr>
          <a:xfrm>
            <a:off x="167164" y="1618609"/>
            <a:ext cx="2899350" cy="307777"/>
          </a:xfrm>
          <a:prstGeom prst="rect">
            <a:avLst/>
          </a:prstGeom>
          <a:noFill/>
        </p:spPr>
        <p:txBody>
          <a:bodyPr wrap="square">
            <a:spAutoFit/>
          </a:bodyPr>
          <a:lstStyle/>
          <a:p>
            <a:pPr marL="0" marR="0">
              <a:lnSpc>
                <a:spcPct val="100000"/>
              </a:lnSpc>
              <a:spcAft>
                <a:spcPts val="800"/>
              </a:spcAft>
            </a:pPr>
            <a:r>
              <a:rPr lang="en-US" sz="14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From Revelation 13:</a:t>
            </a:r>
          </a:p>
        </p:txBody>
      </p:sp>
      <p:sp>
        <p:nvSpPr>
          <p:cNvPr id="5" name="TextBox 4">
            <a:extLst>
              <a:ext uri="{FF2B5EF4-FFF2-40B4-BE49-F238E27FC236}">
                <a16:creationId xmlns:a16="http://schemas.microsoft.com/office/drawing/2014/main" id="{97490A39-3C7D-6B92-0DC3-1DEE48C26C02}"/>
              </a:ext>
            </a:extLst>
          </p:cNvPr>
          <p:cNvSpPr txBox="1"/>
          <p:nvPr/>
        </p:nvSpPr>
        <p:spPr>
          <a:xfrm>
            <a:off x="214699" y="3789109"/>
            <a:ext cx="2899350" cy="307777"/>
          </a:xfrm>
          <a:prstGeom prst="rect">
            <a:avLst/>
          </a:prstGeom>
          <a:noFill/>
        </p:spPr>
        <p:txBody>
          <a:bodyPr wrap="square">
            <a:spAutoFit/>
          </a:bodyPr>
          <a:lstStyle/>
          <a:p>
            <a:pPr marL="0" marR="0">
              <a:lnSpc>
                <a:spcPct val="100000"/>
              </a:lnSpc>
              <a:spcAft>
                <a:spcPts val="800"/>
              </a:spcAft>
            </a:pPr>
            <a:r>
              <a:rPr lang="en-US" sz="14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From Revelation 12:</a:t>
            </a:r>
          </a:p>
        </p:txBody>
      </p:sp>
      <p:sp>
        <p:nvSpPr>
          <p:cNvPr id="7" name="TextBox 6">
            <a:extLst>
              <a:ext uri="{FF2B5EF4-FFF2-40B4-BE49-F238E27FC236}">
                <a16:creationId xmlns:a16="http://schemas.microsoft.com/office/drawing/2014/main" id="{B83C7C8B-1425-DF7D-0DA4-36C18B6F8AF8}"/>
              </a:ext>
            </a:extLst>
          </p:cNvPr>
          <p:cNvSpPr txBox="1"/>
          <p:nvPr/>
        </p:nvSpPr>
        <p:spPr>
          <a:xfrm>
            <a:off x="1881663" y="3517588"/>
            <a:ext cx="7095173" cy="923330"/>
          </a:xfrm>
          <a:prstGeom prst="rect">
            <a:avLst/>
          </a:prstGeom>
          <a:noFill/>
        </p:spPr>
        <p:txBody>
          <a:bodyPr wrap="square">
            <a:spAutoFit/>
          </a:bodyPr>
          <a:lstStyle/>
          <a:p>
            <a:pPr marL="0" marR="0">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“And the dragon was wroth with the woman, and went to make war with the remnant of her seed, which keep the commandments of GOD, and have the testimony of JESUS CHRIST.”</a:t>
            </a:r>
            <a:endParaRPr lang="en-US" kern="50">
              <a:solidFill>
                <a:schemeClr val="accent2">
                  <a:lumMod val="60000"/>
                  <a:lumOff val="40000"/>
                </a:schemeClr>
              </a:solidFill>
              <a:latin typeface="Aptos" panose="020B0004020202020204" pitchFamily="34" charset="0"/>
              <a:ea typeface="SimSun" panose="02010600030101010101" pitchFamily="2" charset="-122"/>
              <a:cs typeface="Calibri" panose="020F0502020204030204" pitchFamily="34" charset="0"/>
            </a:endParaRPr>
          </a:p>
        </p:txBody>
      </p:sp>
    </p:spTree>
    <p:extLst>
      <p:ext uri="{BB962C8B-B14F-4D97-AF65-F5344CB8AC3E}">
        <p14:creationId xmlns:p14="http://schemas.microsoft.com/office/powerpoint/2010/main" val="26353387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6A7D7-3E4D-5D78-F453-B8FB9EE435E9}"/>
            </a:ext>
          </a:extLst>
        </p:cNvPr>
        <p:cNvGrpSpPr/>
        <p:nvPr/>
      </p:nvGrpSpPr>
      <p:grpSpPr>
        <a:xfrm>
          <a:off x="0" y="0"/>
          <a:ext cx="0" cy="0"/>
          <a:chOff x="0" y="0"/>
          <a:chExt cx="0" cy="0"/>
        </a:xfrm>
      </p:grpSpPr>
      <p:pic>
        <p:nvPicPr>
          <p:cNvPr id="4" name="Picture 3" descr="A pocket watch on a chain&#10;&#10;Description automatically generated">
            <a:extLst>
              <a:ext uri="{FF2B5EF4-FFF2-40B4-BE49-F238E27FC236}">
                <a16:creationId xmlns:a16="http://schemas.microsoft.com/office/drawing/2014/main" id="{49D228FA-8D38-E371-BA2B-26DE1F62C565}"/>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17874"/>
            <a:ext cx="9170551" cy="5125626"/>
          </a:xfrm>
          <a:prstGeom prst="rect">
            <a:avLst/>
          </a:prstGeom>
        </p:spPr>
      </p:pic>
      <p:sp>
        <p:nvSpPr>
          <p:cNvPr id="2" name="Rectangle 1">
            <a:extLst>
              <a:ext uri="{FF2B5EF4-FFF2-40B4-BE49-F238E27FC236}">
                <a16:creationId xmlns:a16="http://schemas.microsoft.com/office/drawing/2014/main" id="{8907E656-BECB-10DA-EBE8-46E73DCA5323}"/>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DANIEL’S TIME, TIMES AND HALF A TIME (#1)</a:t>
            </a:r>
          </a:p>
        </p:txBody>
      </p:sp>
      <p:sp>
        <p:nvSpPr>
          <p:cNvPr id="3" name="TextBox 2">
            <a:extLst>
              <a:ext uri="{FF2B5EF4-FFF2-40B4-BE49-F238E27FC236}">
                <a16:creationId xmlns:a16="http://schemas.microsoft.com/office/drawing/2014/main" id="{3CD05FCB-F5D2-5A30-D253-F75F7E4978FD}"/>
              </a:ext>
            </a:extLst>
          </p:cNvPr>
          <p:cNvSpPr txBox="1"/>
          <p:nvPr/>
        </p:nvSpPr>
        <p:spPr>
          <a:xfrm>
            <a:off x="1024414" y="1476269"/>
            <a:ext cx="7095173" cy="1200329"/>
          </a:xfrm>
          <a:prstGeom prst="rect">
            <a:avLst/>
          </a:prstGeom>
          <a:noFill/>
        </p:spPr>
        <p:txBody>
          <a:bodyPr wrap="square">
            <a:spAutoFit/>
          </a:bodyPr>
          <a:lstStyle/>
          <a:p>
            <a:pPr marL="0" marR="0">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“And he shall speak great words against the most High, and shall wear out the saints of the most High, and think to change times and laws: and they shall be given into his hand </a:t>
            </a:r>
            <a:r>
              <a:rPr lang="en-US" b="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until a time and times and the dividing of time.” </a:t>
            </a:r>
            <a:endParaRPr lang="en-US" b="1" kern="50">
              <a:solidFill>
                <a:schemeClr val="accent2">
                  <a:lumMod val="60000"/>
                  <a:lumOff val="40000"/>
                </a:schemeClr>
              </a:solidFill>
              <a:latin typeface="Aptos" panose="020B0004020202020204" pitchFamily="34" charset="0"/>
              <a:ea typeface="SimSun" panose="02010600030101010101" pitchFamily="2" charset="-122"/>
              <a:cs typeface="Calibri" panose="020F0502020204030204" pitchFamily="34" charset="0"/>
            </a:endParaRPr>
          </a:p>
        </p:txBody>
      </p:sp>
      <p:sp>
        <p:nvSpPr>
          <p:cNvPr id="7" name="TextBox 6">
            <a:extLst>
              <a:ext uri="{FF2B5EF4-FFF2-40B4-BE49-F238E27FC236}">
                <a16:creationId xmlns:a16="http://schemas.microsoft.com/office/drawing/2014/main" id="{730D9E53-8EF7-6F21-6E39-09DFCE979EA1}"/>
              </a:ext>
            </a:extLst>
          </p:cNvPr>
          <p:cNvSpPr txBox="1"/>
          <p:nvPr/>
        </p:nvSpPr>
        <p:spPr>
          <a:xfrm>
            <a:off x="6866414" y="2645820"/>
            <a:ext cx="2899350" cy="307777"/>
          </a:xfrm>
          <a:prstGeom prst="rect">
            <a:avLst/>
          </a:prstGeom>
          <a:noFill/>
        </p:spPr>
        <p:txBody>
          <a:bodyPr wrap="square">
            <a:spAutoFit/>
          </a:bodyPr>
          <a:lstStyle/>
          <a:p>
            <a:pPr marL="0" marR="0">
              <a:lnSpc>
                <a:spcPct val="100000"/>
              </a:lnSpc>
              <a:spcAft>
                <a:spcPts val="800"/>
              </a:spcAft>
            </a:pPr>
            <a:r>
              <a:rPr lang="en-US" sz="14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Daniel 7:25</a:t>
            </a:r>
          </a:p>
        </p:txBody>
      </p:sp>
    </p:spTree>
    <p:extLst>
      <p:ext uri="{BB962C8B-B14F-4D97-AF65-F5344CB8AC3E}">
        <p14:creationId xmlns:p14="http://schemas.microsoft.com/office/powerpoint/2010/main" val="17912539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ABF4B-7D1C-6951-3885-DDEE271C23E9}"/>
            </a:ext>
          </a:extLst>
        </p:cNvPr>
        <p:cNvGrpSpPr/>
        <p:nvPr/>
      </p:nvGrpSpPr>
      <p:grpSpPr>
        <a:xfrm>
          <a:off x="0" y="0"/>
          <a:ext cx="0" cy="0"/>
          <a:chOff x="0" y="0"/>
          <a:chExt cx="0" cy="0"/>
        </a:xfrm>
      </p:grpSpPr>
      <p:pic>
        <p:nvPicPr>
          <p:cNvPr id="4" name="Picture 3" descr="A pocket watch on a chain&#10;&#10;Description automatically generated">
            <a:extLst>
              <a:ext uri="{FF2B5EF4-FFF2-40B4-BE49-F238E27FC236}">
                <a16:creationId xmlns:a16="http://schemas.microsoft.com/office/drawing/2014/main" id="{946D6033-C0A1-EB86-177B-CC9BE7C722DC}"/>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17874"/>
            <a:ext cx="9170551" cy="5125626"/>
          </a:xfrm>
          <a:prstGeom prst="rect">
            <a:avLst/>
          </a:prstGeom>
        </p:spPr>
      </p:pic>
      <p:sp>
        <p:nvSpPr>
          <p:cNvPr id="2" name="Rectangle 1">
            <a:extLst>
              <a:ext uri="{FF2B5EF4-FFF2-40B4-BE49-F238E27FC236}">
                <a16:creationId xmlns:a16="http://schemas.microsoft.com/office/drawing/2014/main" id="{765DCE67-A143-E90A-4134-4410B4281882}"/>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THE RIGHTEOUS ARE PROTECTED IN THE WILDERNESS</a:t>
            </a:r>
          </a:p>
        </p:txBody>
      </p:sp>
      <p:sp>
        <p:nvSpPr>
          <p:cNvPr id="3" name="TextBox 2">
            <a:extLst>
              <a:ext uri="{FF2B5EF4-FFF2-40B4-BE49-F238E27FC236}">
                <a16:creationId xmlns:a16="http://schemas.microsoft.com/office/drawing/2014/main" id="{A041803F-CB7C-D740-B1E9-5684CCB0274F}"/>
              </a:ext>
            </a:extLst>
          </p:cNvPr>
          <p:cNvSpPr txBox="1"/>
          <p:nvPr/>
        </p:nvSpPr>
        <p:spPr>
          <a:xfrm>
            <a:off x="1024414" y="1402457"/>
            <a:ext cx="7095173" cy="2236510"/>
          </a:xfrm>
          <a:prstGeom prst="rect">
            <a:avLst/>
          </a:prstGeom>
          <a:noFill/>
        </p:spPr>
        <p:txBody>
          <a:bodyPr wrap="square">
            <a:spAutoFit/>
          </a:bodyPr>
          <a:lstStyle/>
          <a:p>
            <a:pPr marL="0" marR="0">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“And to the woman were given two wings of a great eagle, that she might fly into the wilderness, into her place, where she is nourished for a time, and times, and half a time, from the face of the serpent. </a:t>
            </a:r>
          </a:p>
          <a:p>
            <a:pPr marL="0" marR="0">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And the serpent cast out of his mouth water as a flood after the woman, that he might cause her to be carried away of the flood. </a:t>
            </a:r>
          </a:p>
          <a:p>
            <a:pPr marL="0" marR="0">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And the earth helped the woman, and the earth opened her mouth, and swallowed up the flood which the dragon cast out of his mouth.”</a:t>
            </a:r>
            <a:endParaRPr lang="en-US" kern="50">
              <a:solidFill>
                <a:schemeClr val="accent2">
                  <a:lumMod val="60000"/>
                  <a:lumOff val="40000"/>
                </a:schemeClr>
              </a:solidFill>
              <a:latin typeface="Aptos" panose="020B0004020202020204" pitchFamily="34" charset="0"/>
              <a:ea typeface="SimSun" panose="02010600030101010101" pitchFamily="2" charset="-122"/>
              <a:cs typeface="Calibri" panose="020F0502020204030204" pitchFamily="34" charset="0"/>
            </a:endParaRPr>
          </a:p>
        </p:txBody>
      </p:sp>
      <p:sp>
        <p:nvSpPr>
          <p:cNvPr id="7" name="TextBox 6">
            <a:extLst>
              <a:ext uri="{FF2B5EF4-FFF2-40B4-BE49-F238E27FC236}">
                <a16:creationId xmlns:a16="http://schemas.microsoft.com/office/drawing/2014/main" id="{722DD2F6-2076-5C42-8ABC-C614EAEF40B2}"/>
              </a:ext>
            </a:extLst>
          </p:cNvPr>
          <p:cNvSpPr txBox="1"/>
          <p:nvPr/>
        </p:nvSpPr>
        <p:spPr>
          <a:xfrm>
            <a:off x="6271201" y="3754774"/>
            <a:ext cx="2899350" cy="307777"/>
          </a:xfrm>
          <a:prstGeom prst="rect">
            <a:avLst/>
          </a:prstGeom>
          <a:noFill/>
        </p:spPr>
        <p:txBody>
          <a:bodyPr wrap="square">
            <a:spAutoFit/>
          </a:bodyPr>
          <a:lstStyle/>
          <a:p>
            <a:pPr marL="0" marR="0">
              <a:lnSpc>
                <a:spcPct val="100000"/>
              </a:lnSpc>
              <a:spcAft>
                <a:spcPts val="800"/>
              </a:spcAft>
            </a:pPr>
            <a:r>
              <a:rPr lang="en-US" sz="14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Revelation 12:14-16</a:t>
            </a:r>
          </a:p>
        </p:txBody>
      </p:sp>
    </p:spTree>
    <p:extLst>
      <p:ext uri="{BB962C8B-B14F-4D97-AF65-F5344CB8AC3E}">
        <p14:creationId xmlns:p14="http://schemas.microsoft.com/office/powerpoint/2010/main" val="15344604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30215D-7390-0BC6-0AC7-D9BEA4E9D1E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7A7D6D8-97DF-3708-BEBB-1FD63EE62F6D}"/>
              </a:ext>
            </a:extLst>
          </p:cNvPr>
          <p:cNvPicPr>
            <a:picLocks noChangeAspect="1"/>
          </p:cNvPicPr>
          <p:nvPr/>
        </p:nvPicPr>
        <p:blipFill>
          <a:blip r:embed="rId2"/>
          <a:stretch>
            <a:fillRect/>
          </a:stretch>
        </p:blipFill>
        <p:spPr>
          <a:xfrm>
            <a:off x="296305" y="799304"/>
            <a:ext cx="2556212" cy="3970189"/>
          </a:xfrm>
          <a:prstGeom prst="rect">
            <a:avLst/>
          </a:prstGeom>
        </p:spPr>
      </p:pic>
      <p:pic>
        <p:nvPicPr>
          <p:cNvPr id="9" name="Picture 8">
            <a:extLst>
              <a:ext uri="{FF2B5EF4-FFF2-40B4-BE49-F238E27FC236}">
                <a16:creationId xmlns:a16="http://schemas.microsoft.com/office/drawing/2014/main" id="{75F960A8-2870-50BC-AD59-948864E90CE3}"/>
              </a:ext>
            </a:extLst>
          </p:cNvPr>
          <p:cNvPicPr>
            <a:picLocks noChangeAspect="1"/>
          </p:cNvPicPr>
          <p:nvPr/>
        </p:nvPicPr>
        <p:blipFill>
          <a:blip r:embed="rId3"/>
          <a:stretch>
            <a:fillRect/>
          </a:stretch>
        </p:blipFill>
        <p:spPr>
          <a:xfrm>
            <a:off x="3285751" y="799304"/>
            <a:ext cx="2572497" cy="3970189"/>
          </a:xfrm>
          <a:prstGeom prst="rect">
            <a:avLst/>
          </a:prstGeom>
        </p:spPr>
      </p:pic>
      <p:pic>
        <p:nvPicPr>
          <p:cNvPr id="11" name="Picture 10">
            <a:extLst>
              <a:ext uri="{FF2B5EF4-FFF2-40B4-BE49-F238E27FC236}">
                <a16:creationId xmlns:a16="http://schemas.microsoft.com/office/drawing/2014/main" id="{8E24EB0E-6683-AB25-5532-732034F731AE}"/>
              </a:ext>
            </a:extLst>
          </p:cNvPr>
          <p:cNvPicPr>
            <a:picLocks noChangeAspect="1"/>
          </p:cNvPicPr>
          <p:nvPr/>
        </p:nvPicPr>
        <p:blipFill>
          <a:blip r:embed="rId4"/>
          <a:stretch>
            <a:fillRect/>
          </a:stretch>
        </p:blipFill>
        <p:spPr>
          <a:xfrm>
            <a:off x="6290318" y="799304"/>
            <a:ext cx="2564080" cy="3970189"/>
          </a:xfrm>
          <a:prstGeom prst="rect">
            <a:avLst/>
          </a:prstGeom>
        </p:spPr>
      </p:pic>
      <p:sp>
        <p:nvSpPr>
          <p:cNvPr id="12" name="Rectangle 11">
            <a:extLst>
              <a:ext uri="{FF2B5EF4-FFF2-40B4-BE49-F238E27FC236}">
                <a16:creationId xmlns:a16="http://schemas.microsoft.com/office/drawing/2014/main" id="{333AF3A3-9340-55D6-D23B-264D39C0E53F}"/>
              </a:ext>
            </a:extLst>
          </p:cNvPr>
          <p:cNvSpPr/>
          <p:nvPr/>
        </p:nvSpPr>
        <p:spPr>
          <a:xfrm>
            <a:off x="214699" y="2873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5">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DANIEL 11: THE KINGS OF THE NORTH AND SOUTH</a:t>
            </a:r>
          </a:p>
        </p:txBody>
      </p:sp>
    </p:spTree>
    <p:extLst>
      <p:ext uri="{BB962C8B-B14F-4D97-AF65-F5344CB8AC3E}">
        <p14:creationId xmlns:p14="http://schemas.microsoft.com/office/powerpoint/2010/main" val="35299756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91CEF-884B-6844-F7FF-D54E42FFE4EF}"/>
            </a:ext>
          </a:extLst>
        </p:cNvPr>
        <p:cNvGrpSpPr/>
        <p:nvPr/>
      </p:nvGrpSpPr>
      <p:grpSpPr>
        <a:xfrm>
          <a:off x="0" y="0"/>
          <a:ext cx="0" cy="0"/>
          <a:chOff x="0" y="0"/>
          <a:chExt cx="0" cy="0"/>
        </a:xfrm>
      </p:grpSpPr>
      <p:pic>
        <p:nvPicPr>
          <p:cNvPr id="4" name="Picture 3" descr="A pocket watch on a chain&#10;&#10;Description automatically generated">
            <a:extLst>
              <a:ext uri="{FF2B5EF4-FFF2-40B4-BE49-F238E27FC236}">
                <a16:creationId xmlns:a16="http://schemas.microsoft.com/office/drawing/2014/main" id="{649EFAA6-CCF4-17E1-C30B-F7AB248534D6}"/>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17874"/>
            <a:ext cx="9170551" cy="5125626"/>
          </a:xfrm>
          <a:prstGeom prst="rect">
            <a:avLst/>
          </a:prstGeom>
        </p:spPr>
      </p:pic>
      <p:sp>
        <p:nvSpPr>
          <p:cNvPr id="2" name="Rectangle 1">
            <a:extLst>
              <a:ext uri="{FF2B5EF4-FFF2-40B4-BE49-F238E27FC236}">
                <a16:creationId xmlns:a16="http://schemas.microsoft.com/office/drawing/2014/main" id="{F3AAE53C-DD37-AD30-C166-6F39797626D2}"/>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THE ABOMINATION OF DESOLATION IN REVELATION</a:t>
            </a:r>
          </a:p>
        </p:txBody>
      </p:sp>
      <p:sp>
        <p:nvSpPr>
          <p:cNvPr id="3" name="TextBox 2">
            <a:extLst>
              <a:ext uri="{FF2B5EF4-FFF2-40B4-BE49-F238E27FC236}">
                <a16:creationId xmlns:a16="http://schemas.microsoft.com/office/drawing/2014/main" id="{52F3A369-C7FF-24F1-0694-1F1740CCFE36}"/>
              </a:ext>
            </a:extLst>
          </p:cNvPr>
          <p:cNvSpPr txBox="1"/>
          <p:nvPr/>
        </p:nvSpPr>
        <p:spPr>
          <a:xfrm>
            <a:off x="1753632" y="1402457"/>
            <a:ext cx="5636736" cy="1200329"/>
          </a:xfrm>
          <a:prstGeom prst="rect">
            <a:avLst/>
          </a:prstGeom>
          <a:noFill/>
        </p:spPr>
        <p:txBody>
          <a:bodyPr wrap="square">
            <a:spAutoFit/>
          </a:bodyPr>
          <a:lstStyle/>
          <a:p>
            <a:pPr marL="0" marR="0">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“And he had power to give life unto the image of the beast, that the image of the beast should both speak, and cause that as many as would not worship the image of the beast should be killed.”</a:t>
            </a:r>
            <a:endParaRPr lang="en-US" kern="50">
              <a:solidFill>
                <a:schemeClr val="accent2">
                  <a:lumMod val="60000"/>
                  <a:lumOff val="40000"/>
                </a:schemeClr>
              </a:solidFill>
              <a:latin typeface="Aptos" panose="020B0004020202020204" pitchFamily="34" charset="0"/>
              <a:ea typeface="SimSun" panose="02010600030101010101" pitchFamily="2" charset="-122"/>
              <a:cs typeface="Calibri" panose="020F0502020204030204" pitchFamily="34" charset="0"/>
            </a:endParaRPr>
          </a:p>
        </p:txBody>
      </p:sp>
      <p:sp>
        <p:nvSpPr>
          <p:cNvPr id="7" name="TextBox 6">
            <a:extLst>
              <a:ext uri="{FF2B5EF4-FFF2-40B4-BE49-F238E27FC236}">
                <a16:creationId xmlns:a16="http://schemas.microsoft.com/office/drawing/2014/main" id="{808A4E17-B60E-F40C-0F9C-9C627B22A735}"/>
              </a:ext>
            </a:extLst>
          </p:cNvPr>
          <p:cNvSpPr txBox="1"/>
          <p:nvPr/>
        </p:nvSpPr>
        <p:spPr>
          <a:xfrm>
            <a:off x="5763201" y="2645820"/>
            <a:ext cx="2899350" cy="307777"/>
          </a:xfrm>
          <a:prstGeom prst="rect">
            <a:avLst/>
          </a:prstGeom>
          <a:noFill/>
        </p:spPr>
        <p:txBody>
          <a:bodyPr wrap="square">
            <a:spAutoFit/>
          </a:bodyPr>
          <a:lstStyle/>
          <a:p>
            <a:pPr marL="0" marR="0">
              <a:lnSpc>
                <a:spcPct val="100000"/>
              </a:lnSpc>
              <a:spcAft>
                <a:spcPts val="800"/>
              </a:spcAft>
            </a:pPr>
            <a:r>
              <a:rPr lang="en-US" sz="14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Revelation 13</a:t>
            </a:r>
          </a:p>
        </p:txBody>
      </p:sp>
    </p:spTree>
    <p:extLst>
      <p:ext uri="{BB962C8B-B14F-4D97-AF65-F5344CB8AC3E}">
        <p14:creationId xmlns:p14="http://schemas.microsoft.com/office/powerpoint/2010/main" val="42099997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1B608-8B9C-8E94-BA2F-772D71CDD84E}"/>
            </a:ext>
          </a:extLst>
        </p:cNvPr>
        <p:cNvGrpSpPr/>
        <p:nvPr/>
      </p:nvGrpSpPr>
      <p:grpSpPr>
        <a:xfrm>
          <a:off x="0" y="0"/>
          <a:ext cx="0" cy="0"/>
          <a:chOff x="0" y="0"/>
          <a:chExt cx="0" cy="0"/>
        </a:xfrm>
      </p:grpSpPr>
      <p:pic>
        <p:nvPicPr>
          <p:cNvPr id="5" name="Picture 4" descr="A pocket watch on a chain&#10;&#10;Description automatically generated">
            <a:extLst>
              <a:ext uri="{FF2B5EF4-FFF2-40B4-BE49-F238E27FC236}">
                <a16:creationId xmlns:a16="http://schemas.microsoft.com/office/drawing/2014/main" id="{D7F4E594-B25A-25AB-244B-8E128F19F70D}"/>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0"/>
            <a:ext cx="9170551" cy="5125626"/>
          </a:xfrm>
          <a:prstGeom prst="rect">
            <a:avLst/>
          </a:prstGeom>
        </p:spPr>
      </p:pic>
      <p:sp>
        <p:nvSpPr>
          <p:cNvPr id="6" name="Rectangle 5">
            <a:extLst>
              <a:ext uri="{FF2B5EF4-FFF2-40B4-BE49-F238E27FC236}">
                <a16:creationId xmlns:a16="http://schemas.microsoft.com/office/drawing/2014/main" id="{00AE443C-004A-83F1-627E-47BB73BA147E}"/>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DANIEL’S TIME, TIMES AND HALF A TIME (#2)</a:t>
            </a:r>
          </a:p>
        </p:txBody>
      </p:sp>
      <p:sp>
        <p:nvSpPr>
          <p:cNvPr id="3" name="TextBox 2">
            <a:extLst>
              <a:ext uri="{FF2B5EF4-FFF2-40B4-BE49-F238E27FC236}">
                <a16:creationId xmlns:a16="http://schemas.microsoft.com/office/drawing/2014/main" id="{E182FBC1-79F0-77D1-4E3D-96D88359199F}"/>
              </a:ext>
            </a:extLst>
          </p:cNvPr>
          <p:cNvSpPr txBox="1"/>
          <p:nvPr/>
        </p:nvSpPr>
        <p:spPr>
          <a:xfrm>
            <a:off x="1753632" y="1402457"/>
            <a:ext cx="5636736" cy="1200329"/>
          </a:xfrm>
          <a:prstGeom prst="rect">
            <a:avLst/>
          </a:prstGeom>
          <a:noFill/>
        </p:spPr>
        <p:txBody>
          <a:bodyPr wrap="square">
            <a:spAutoFit/>
          </a:bodyPr>
          <a:lstStyle/>
          <a:p>
            <a:pPr marL="0" marR="0">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“Forces from him shall appear and profane the temple and fortress, and shall take away the regular burnt offering. And they shall set up the abomination that makes desolate.”</a:t>
            </a:r>
            <a:endParaRPr lang="en-US" kern="50">
              <a:solidFill>
                <a:schemeClr val="accent2">
                  <a:lumMod val="60000"/>
                  <a:lumOff val="40000"/>
                </a:schemeClr>
              </a:solidFill>
              <a:latin typeface="Aptos" panose="020B0004020202020204" pitchFamily="34" charset="0"/>
              <a:ea typeface="SimSun" panose="02010600030101010101" pitchFamily="2" charset="-122"/>
              <a:cs typeface="Calibri" panose="020F0502020204030204" pitchFamily="34" charset="0"/>
            </a:endParaRPr>
          </a:p>
        </p:txBody>
      </p:sp>
      <p:sp>
        <p:nvSpPr>
          <p:cNvPr id="7" name="TextBox 6">
            <a:extLst>
              <a:ext uri="{FF2B5EF4-FFF2-40B4-BE49-F238E27FC236}">
                <a16:creationId xmlns:a16="http://schemas.microsoft.com/office/drawing/2014/main" id="{F09BE767-D27C-B45F-A3D5-9F1C2E3D2A88}"/>
              </a:ext>
            </a:extLst>
          </p:cNvPr>
          <p:cNvSpPr txBox="1"/>
          <p:nvPr/>
        </p:nvSpPr>
        <p:spPr>
          <a:xfrm>
            <a:off x="5991801" y="2602786"/>
            <a:ext cx="2899350" cy="307777"/>
          </a:xfrm>
          <a:prstGeom prst="rect">
            <a:avLst/>
          </a:prstGeom>
          <a:noFill/>
        </p:spPr>
        <p:txBody>
          <a:bodyPr wrap="square">
            <a:spAutoFit/>
          </a:bodyPr>
          <a:lstStyle/>
          <a:p>
            <a:pPr marL="0" marR="0">
              <a:lnSpc>
                <a:spcPct val="100000"/>
              </a:lnSpc>
              <a:spcAft>
                <a:spcPts val="800"/>
              </a:spcAft>
            </a:pPr>
            <a:r>
              <a:rPr lang="en-US" sz="14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Daniel 11:31</a:t>
            </a:r>
          </a:p>
        </p:txBody>
      </p:sp>
    </p:spTree>
    <p:extLst>
      <p:ext uri="{BB962C8B-B14F-4D97-AF65-F5344CB8AC3E}">
        <p14:creationId xmlns:p14="http://schemas.microsoft.com/office/powerpoint/2010/main" val="24261874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84626-CC46-DDD3-CAC1-EDB8DF19C96D}"/>
            </a:ext>
          </a:extLst>
        </p:cNvPr>
        <p:cNvGrpSpPr/>
        <p:nvPr/>
      </p:nvGrpSpPr>
      <p:grpSpPr>
        <a:xfrm>
          <a:off x="0" y="0"/>
          <a:ext cx="0" cy="0"/>
          <a:chOff x="0" y="0"/>
          <a:chExt cx="0" cy="0"/>
        </a:xfrm>
      </p:grpSpPr>
      <p:pic>
        <p:nvPicPr>
          <p:cNvPr id="5" name="Picture 4" descr="A pocket watch on a chain&#10;&#10;Description automatically generated">
            <a:extLst>
              <a:ext uri="{FF2B5EF4-FFF2-40B4-BE49-F238E27FC236}">
                <a16:creationId xmlns:a16="http://schemas.microsoft.com/office/drawing/2014/main" id="{A26AEC9E-CA42-0515-4291-B4859D703E1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0"/>
            <a:ext cx="9170551" cy="5125626"/>
          </a:xfrm>
          <a:prstGeom prst="rect">
            <a:avLst/>
          </a:prstGeom>
        </p:spPr>
      </p:pic>
      <p:sp>
        <p:nvSpPr>
          <p:cNvPr id="4" name="Rectangle 3">
            <a:extLst>
              <a:ext uri="{FF2B5EF4-FFF2-40B4-BE49-F238E27FC236}">
                <a16:creationId xmlns:a16="http://schemas.microsoft.com/office/drawing/2014/main" id="{CEC2A164-DC9A-DD7E-4D4B-7532A344A2F5}"/>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DANIEL’S TIME, TIMES AND HALF A TIME (#2)</a:t>
            </a:r>
          </a:p>
        </p:txBody>
      </p:sp>
      <p:sp>
        <p:nvSpPr>
          <p:cNvPr id="3" name="TextBox 2">
            <a:extLst>
              <a:ext uri="{FF2B5EF4-FFF2-40B4-BE49-F238E27FC236}">
                <a16:creationId xmlns:a16="http://schemas.microsoft.com/office/drawing/2014/main" id="{16B5FFE6-EDAC-1D89-5407-E832E9B4A7D1}"/>
              </a:ext>
            </a:extLst>
          </p:cNvPr>
          <p:cNvSpPr txBox="1"/>
          <p:nvPr/>
        </p:nvSpPr>
        <p:spPr>
          <a:xfrm>
            <a:off x="1753632" y="1402457"/>
            <a:ext cx="5636736" cy="1477328"/>
          </a:xfrm>
          <a:prstGeom prst="rect">
            <a:avLst/>
          </a:prstGeom>
          <a:noFill/>
        </p:spPr>
        <p:txBody>
          <a:bodyPr wrap="square">
            <a:spAutoFit/>
          </a:bodyPr>
          <a:lstStyle/>
          <a:p>
            <a:pPr marL="0" marR="0">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“And the king shall do according to his will; and he shall exalt himself, and magnify himself above every god, and shall speak marvellous things against the GOD of gods, and shall prosper till the indignation be accomplished: for that that is determined shall be done.”</a:t>
            </a:r>
            <a:endParaRPr lang="en-US" kern="50">
              <a:solidFill>
                <a:schemeClr val="accent2">
                  <a:lumMod val="60000"/>
                  <a:lumOff val="40000"/>
                </a:schemeClr>
              </a:solidFill>
              <a:latin typeface="Aptos" panose="020B0004020202020204" pitchFamily="34" charset="0"/>
              <a:ea typeface="SimSun" panose="02010600030101010101" pitchFamily="2" charset="-122"/>
              <a:cs typeface="Calibri" panose="020F0502020204030204" pitchFamily="34" charset="0"/>
            </a:endParaRPr>
          </a:p>
        </p:txBody>
      </p:sp>
      <p:sp>
        <p:nvSpPr>
          <p:cNvPr id="7" name="TextBox 6">
            <a:extLst>
              <a:ext uri="{FF2B5EF4-FFF2-40B4-BE49-F238E27FC236}">
                <a16:creationId xmlns:a16="http://schemas.microsoft.com/office/drawing/2014/main" id="{095968BA-43A8-4E64-371A-0258A9E8A449}"/>
              </a:ext>
            </a:extLst>
          </p:cNvPr>
          <p:cNvSpPr txBox="1"/>
          <p:nvPr/>
        </p:nvSpPr>
        <p:spPr>
          <a:xfrm>
            <a:off x="6125151" y="2939336"/>
            <a:ext cx="2899350" cy="307777"/>
          </a:xfrm>
          <a:prstGeom prst="rect">
            <a:avLst/>
          </a:prstGeom>
          <a:noFill/>
        </p:spPr>
        <p:txBody>
          <a:bodyPr wrap="square">
            <a:spAutoFit/>
          </a:bodyPr>
          <a:lstStyle/>
          <a:p>
            <a:pPr marL="0" marR="0">
              <a:lnSpc>
                <a:spcPct val="100000"/>
              </a:lnSpc>
              <a:spcAft>
                <a:spcPts val="800"/>
              </a:spcAft>
            </a:pPr>
            <a:r>
              <a:rPr lang="en-US" sz="14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Daniel 11:36</a:t>
            </a:r>
          </a:p>
        </p:txBody>
      </p:sp>
    </p:spTree>
    <p:extLst>
      <p:ext uri="{BB962C8B-B14F-4D97-AF65-F5344CB8AC3E}">
        <p14:creationId xmlns:p14="http://schemas.microsoft.com/office/powerpoint/2010/main" val="30789519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13FE1-630E-BC0D-4C34-4D77E1494F51}"/>
            </a:ext>
          </a:extLst>
        </p:cNvPr>
        <p:cNvGrpSpPr/>
        <p:nvPr/>
      </p:nvGrpSpPr>
      <p:grpSpPr>
        <a:xfrm>
          <a:off x="0" y="0"/>
          <a:ext cx="0" cy="0"/>
          <a:chOff x="0" y="0"/>
          <a:chExt cx="0" cy="0"/>
        </a:xfrm>
      </p:grpSpPr>
      <p:pic>
        <p:nvPicPr>
          <p:cNvPr id="8" name="Picture 7" descr="A pocket watch on a chain&#10;&#10;Description automatically generated">
            <a:extLst>
              <a:ext uri="{FF2B5EF4-FFF2-40B4-BE49-F238E27FC236}">
                <a16:creationId xmlns:a16="http://schemas.microsoft.com/office/drawing/2014/main" id="{B52B75A9-DE32-6781-218C-0CE283E5DEB9}"/>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0"/>
            <a:ext cx="9170551" cy="5125626"/>
          </a:xfrm>
          <a:prstGeom prst="rect">
            <a:avLst/>
          </a:prstGeom>
        </p:spPr>
      </p:pic>
      <p:sp>
        <p:nvSpPr>
          <p:cNvPr id="6" name="Rectangle 5">
            <a:extLst>
              <a:ext uri="{FF2B5EF4-FFF2-40B4-BE49-F238E27FC236}">
                <a16:creationId xmlns:a16="http://schemas.microsoft.com/office/drawing/2014/main" id="{CC8E718C-49D5-0324-DE98-2DC0DC7B0A24}"/>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DANIEL’S TIME, TIMES AND HALF A TIME (#2)</a:t>
            </a:r>
          </a:p>
        </p:txBody>
      </p:sp>
      <p:sp>
        <p:nvSpPr>
          <p:cNvPr id="3" name="TextBox 2">
            <a:extLst>
              <a:ext uri="{FF2B5EF4-FFF2-40B4-BE49-F238E27FC236}">
                <a16:creationId xmlns:a16="http://schemas.microsoft.com/office/drawing/2014/main" id="{DC534BD4-7B6D-206A-0A90-42E81E5CE852}"/>
              </a:ext>
            </a:extLst>
          </p:cNvPr>
          <p:cNvSpPr txBox="1"/>
          <p:nvPr/>
        </p:nvSpPr>
        <p:spPr>
          <a:xfrm>
            <a:off x="1247775" y="1622314"/>
            <a:ext cx="6848475" cy="2133918"/>
          </a:xfrm>
          <a:prstGeom prst="rect">
            <a:avLst/>
          </a:prstGeom>
          <a:noFill/>
        </p:spPr>
        <p:txBody>
          <a:bodyPr wrap="square">
            <a:spAutoFit/>
          </a:bodyPr>
          <a:lstStyle/>
          <a:p>
            <a:pPr marL="0" marR="0">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‘How long shall it be to the end of these wonders?’</a:t>
            </a:r>
          </a:p>
          <a:p>
            <a:pPr marL="0" marR="0">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And I heard the man clothed in linen, which was upon the waters of the river, when he held up his right hand and his left hand unto heaven, and sware by him that liveth for ever that it shall be for </a:t>
            </a:r>
            <a:r>
              <a:rPr lang="en-US" b="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 time, times, and an half; </a:t>
            </a: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and when he shall have accomplished to scatter the power of the holy people, all these things shall be finished.”</a:t>
            </a:r>
            <a:endParaRPr lang="en-US" kern="50">
              <a:solidFill>
                <a:schemeClr val="accent2">
                  <a:lumMod val="60000"/>
                  <a:lumOff val="40000"/>
                </a:schemeClr>
              </a:solidFill>
              <a:latin typeface="Aptos" panose="020B0004020202020204" pitchFamily="34" charset="0"/>
              <a:ea typeface="SimSun" panose="02010600030101010101" pitchFamily="2" charset="-122"/>
              <a:cs typeface="Calibri" panose="020F0502020204030204" pitchFamily="34" charset="0"/>
            </a:endParaRPr>
          </a:p>
        </p:txBody>
      </p:sp>
      <p:sp>
        <p:nvSpPr>
          <p:cNvPr id="7" name="TextBox 6">
            <a:extLst>
              <a:ext uri="{FF2B5EF4-FFF2-40B4-BE49-F238E27FC236}">
                <a16:creationId xmlns:a16="http://schemas.microsoft.com/office/drawing/2014/main" id="{D22E516B-97FC-3B9F-F3E3-C9FC1FE2FB3B}"/>
              </a:ext>
            </a:extLst>
          </p:cNvPr>
          <p:cNvSpPr txBox="1"/>
          <p:nvPr/>
        </p:nvSpPr>
        <p:spPr>
          <a:xfrm>
            <a:off x="1247775" y="1254635"/>
            <a:ext cx="2899350" cy="307777"/>
          </a:xfrm>
          <a:prstGeom prst="rect">
            <a:avLst/>
          </a:prstGeom>
          <a:noFill/>
        </p:spPr>
        <p:txBody>
          <a:bodyPr wrap="square">
            <a:spAutoFit/>
          </a:bodyPr>
          <a:lstStyle/>
          <a:p>
            <a:pPr marL="0" marR="0">
              <a:lnSpc>
                <a:spcPct val="100000"/>
              </a:lnSpc>
              <a:spcAft>
                <a:spcPts val="800"/>
              </a:spcAft>
            </a:pPr>
            <a:r>
              <a:rPr lang="en-US" sz="14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From Daniel 12:</a:t>
            </a:r>
          </a:p>
        </p:txBody>
      </p:sp>
    </p:spTree>
    <p:extLst>
      <p:ext uri="{BB962C8B-B14F-4D97-AF65-F5344CB8AC3E}">
        <p14:creationId xmlns:p14="http://schemas.microsoft.com/office/powerpoint/2010/main" val="17304718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DE5BE-236A-E376-A3E4-806339796C66}"/>
            </a:ext>
          </a:extLst>
        </p:cNvPr>
        <p:cNvGrpSpPr/>
        <p:nvPr/>
      </p:nvGrpSpPr>
      <p:grpSpPr>
        <a:xfrm>
          <a:off x="0" y="0"/>
          <a:ext cx="0" cy="0"/>
          <a:chOff x="0" y="0"/>
          <a:chExt cx="0" cy="0"/>
        </a:xfrm>
      </p:grpSpPr>
      <p:pic>
        <p:nvPicPr>
          <p:cNvPr id="5" name="Picture 4" descr="A pocket watch on a chain&#10;&#10;Description automatically generated">
            <a:extLst>
              <a:ext uri="{FF2B5EF4-FFF2-40B4-BE49-F238E27FC236}">
                <a16:creationId xmlns:a16="http://schemas.microsoft.com/office/drawing/2014/main" id="{5D3A76A7-9468-D61F-A027-1BF2DABF7C7E}"/>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17874"/>
            <a:ext cx="9170551" cy="5125626"/>
          </a:xfrm>
          <a:prstGeom prst="rect">
            <a:avLst/>
          </a:prstGeom>
        </p:spPr>
      </p:pic>
      <p:sp>
        <p:nvSpPr>
          <p:cNvPr id="6" name="Rectangle 5">
            <a:extLst>
              <a:ext uri="{FF2B5EF4-FFF2-40B4-BE49-F238E27FC236}">
                <a16:creationId xmlns:a16="http://schemas.microsoft.com/office/drawing/2014/main" id="{12427CCD-B61F-BE96-94C9-998021533733}"/>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DANIEL’S TIME, TIMES AND HALF A TIME (#2)</a:t>
            </a:r>
          </a:p>
        </p:txBody>
      </p:sp>
      <p:sp>
        <p:nvSpPr>
          <p:cNvPr id="3" name="TextBox 2">
            <a:extLst>
              <a:ext uri="{FF2B5EF4-FFF2-40B4-BE49-F238E27FC236}">
                <a16:creationId xmlns:a16="http://schemas.microsoft.com/office/drawing/2014/main" id="{2AF291C7-6C4C-732E-1BA1-FB8B98C445F4}"/>
              </a:ext>
            </a:extLst>
          </p:cNvPr>
          <p:cNvSpPr txBox="1"/>
          <p:nvPr/>
        </p:nvSpPr>
        <p:spPr>
          <a:xfrm>
            <a:off x="1685925" y="971703"/>
            <a:ext cx="6848475" cy="2133918"/>
          </a:xfrm>
          <a:prstGeom prst="rect">
            <a:avLst/>
          </a:prstGeom>
          <a:noFill/>
        </p:spPr>
        <p:txBody>
          <a:bodyPr wrap="square">
            <a:spAutoFit/>
          </a:bodyPr>
          <a:lstStyle/>
          <a:p>
            <a:pPr marL="0" marR="0">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‘How long shall it be to the end of these wonders?’</a:t>
            </a:r>
          </a:p>
          <a:p>
            <a:pPr marL="0" marR="0">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And I heard the man clothed in linen, which was upon the waters of the river, when he held up his right hand and his left hand unto heaven, and sware by him that liveth for ever that it shall be for </a:t>
            </a:r>
            <a:r>
              <a:rPr lang="en-US" b="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 time, times, and an half; </a:t>
            </a: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and </a:t>
            </a:r>
            <a:r>
              <a:rPr lang="en-US" kern="50">
                <a:solidFill>
                  <a:schemeClr val="bg1">
                    <a:lumMod val="95000"/>
                  </a:schemeClr>
                </a:solidFill>
                <a:highlight>
                  <a:srgbClr val="800000"/>
                </a:highlight>
                <a:latin typeface="Aptos" panose="020B0004020202020204" pitchFamily="34" charset="0"/>
                <a:ea typeface="SimSun" panose="02010600030101010101" pitchFamily="2" charset="-122"/>
                <a:cs typeface="Calibri" panose="020F0502020204030204" pitchFamily="34" charset="0"/>
              </a:rPr>
              <a:t>when he shall have accomplished to scatter the power of the holy people</a:t>
            </a: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all these things shall be finished.”</a:t>
            </a:r>
            <a:endParaRPr lang="en-US" kern="50">
              <a:solidFill>
                <a:schemeClr val="accent2">
                  <a:lumMod val="60000"/>
                  <a:lumOff val="40000"/>
                </a:schemeClr>
              </a:solidFill>
              <a:latin typeface="Aptos" panose="020B0004020202020204" pitchFamily="34" charset="0"/>
              <a:ea typeface="SimSun" panose="02010600030101010101" pitchFamily="2" charset="-122"/>
              <a:cs typeface="Calibri" panose="020F0502020204030204" pitchFamily="34" charset="0"/>
            </a:endParaRPr>
          </a:p>
        </p:txBody>
      </p:sp>
      <p:sp>
        <p:nvSpPr>
          <p:cNvPr id="7" name="TextBox 6">
            <a:extLst>
              <a:ext uri="{FF2B5EF4-FFF2-40B4-BE49-F238E27FC236}">
                <a16:creationId xmlns:a16="http://schemas.microsoft.com/office/drawing/2014/main" id="{11241F23-B6F8-5C8A-8133-FF77643E3E9B}"/>
              </a:ext>
            </a:extLst>
          </p:cNvPr>
          <p:cNvSpPr txBox="1"/>
          <p:nvPr/>
        </p:nvSpPr>
        <p:spPr>
          <a:xfrm>
            <a:off x="173474" y="1730885"/>
            <a:ext cx="2899350" cy="307777"/>
          </a:xfrm>
          <a:prstGeom prst="rect">
            <a:avLst/>
          </a:prstGeom>
          <a:noFill/>
        </p:spPr>
        <p:txBody>
          <a:bodyPr wrap="square">
            <a:spAutoFit/>
          </a:bodyPr>
          <a:lstStyle/>
          <a:p>
            <a:pPr marL="0" marR="0">
              <a:lnSpc>
                <a:spcPct val="100000"/>
              </a:lnSpc>
              <a:spcAft>
                <a:spcPts val="800"/>
              </a:spcAft>
            </a:pPr>
            <a:r>
              <a:rPr lang="en-US" sz="14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From Daniel 12:</a:t>
            </a:r>
          </a:p>
        </p:txBody>
      </p:sp>
    </p:spTree>
    <p:extLst>
      <p:ext uri="{BB962C8B-B14F-4D97-AF65-F5344CB8AC3E}">
        <p14:creationId xmlns:p14="http://schemas.microsoft.com/office/powerpoint/2010/main" val="26946979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67C71-3EFA-BDC5-BCE6-0DF16C423211}"/>
            </a:ext>
          </a:extLst>
        </p:cNvPr>
        <p:cNvGrpSpPr/>
        <p:nvPr/>
      </p:nvGrpSpPr>
      <p:grpSpPr>
        <a:xfrm>
          <a:off x="0" y="0"/>
          <a:ext cx="0" cy="0"/>
          <a:chOff x="0" y="0"/>
          <a:chExt cx="0" cy="0"/>
        </a:xfrm>
      </p:grpSpPr>
      <p:pic>
        <p:nvPicPr>
          <p:cNvPr id="8" name="Picture 7" descr="A pocket watch on a chain&#10;&#10;Description automatically generated">
            <a:extLst>
              <a:ext uri="{FF2B5EF4-FFF2-40B4-BE49-F238E27FC236}">
                <a16:creationId xmlns:a16="http://schemas.microsoft.com/office/drawing/2014/main" id="{B1E65A12-8A86-9D3F-1D0A-5A75281F5589}"/>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0"/>
            <a:ext cx="9170551" cy="5125626"/>
          </a:xfrm>
          <a:prstGeom prst="rect">
            <a:avLst/>
          </a:prstGeom>
        </p:spPr>
      </p:pic>
      <p:sp>
        <p:nvSpPr>
          <p:cNvPr id="6" name="Rectangle 5">
            <a:extLst>
              <a:ext uri="{FF2B5EF4-FFF2-40B4-BE49-F238E27FC236}">
                <a16:creationId xmlns:a16="http://schemas.microsoft.com/office/drawing/2014/main" id="{19429D63-0B7D-1BC2-5E34-5A60E4C41A9E}"/>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DANIEL’S TIME, TIMES AND HALF A TIME (#2)</a:t>
            </a:r>
          </a:p>
        </p:txBody>
      </p:sp>
      <p:sp>
        <p:nvSpPr>
          <p:cNvPr id="3" name="TextBox 2">
            <a:extLst>
              <a:ext uri="{FF2B5EF4-FFF2-40B4-BE49-F238E27FC236}">
                <a16:creationId xmlns:a16="http://schemas.microsoft.com/office/drawing/2014/main" id="{5CD8E006-FB38-D649-07EE-2FFEBD58D3BC}"/>
              </a:ext>
            </a:extLst>
          </p:cNvPr>
          <p:cNvSpPr txBox="1"/>
          <p:nvPr/>
        </p:nvSpPr>
        <p:spPr>
          <a:xfrm>
            <a:off x="1685925" y="971703"/>
            <a:ext cx="6848475" cy="2133918"/>
          </a:xfrm>
          <a:prstGeom prst="rect">
            <a:avLst/>
          </a:prstGeom>
          <a:noFill/>
        </p:spPr>
        <p:txBody>
          <a:bodyPr wrap="square">
            <a:spAutoFit/>
          </a:bodyPr>
          <a:lstStyle/>
          <a:p>
            <a:pPr marL="0" marR="0">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‘How long shall it be to the end of these wonders?’</a:t>
            </a:r>
          </a:p>
          <a:p>
            <a:pPr marL="0" marR="0">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And I heard the man clothed in linen, which was upon the waters of the river, when he held up his right hand and his left hand unto heaven, and sware by him that liveth for ever that it shall be for </a:t>
            </a:r>
            <a:r>
              <a:rPr lang="en-US" b="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 time, times, and an half; </a:t>
            </a: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and </a:t>
            </a:r>
            <a:r>
              <a:rPr lang="en-US" kern="50">
                <a:solidFill>
                  <a:schemeClr val="bg1">
                    <a:lumMod val="95000"/>
                  </a:schemeClr>
                </a:solidFill>
                <a:highlight>
                  <a:srgbClr val="800000"/>
                </a:highlight>
                <a:latin typeface="Aptos" panose="020B0004020202020204" pitchFamily="34" charset="0"/>
                <a:ea typeface="SimSun" panose="02010600030101010101" pitchFamily="2" charset="-122"/>
                <a:cs typeface="Calibri" panose="020F0502020204030204" pitchFamily="34" charset="0"/>
              </a:rPr>
              <a:t>when he shall have accomplished to scatter the power of the holy people</a:t>
            </a: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all these things shall be finished.”</a:t>
            </a:r>
            <a:endParaRPr lang="en-US" kern="50">
              <a:solidFill>
                <a:schemeClr val="accent2">
                  <a:lumMod val="60000"/>
                  <a:lumOff val="40000"/>
                </a:schemeClr>
              </a:solidFill>
              <a:latin typeface="Aptos" panose="020B0004020202020204" pitchFamily="34" charset="0"/>
              <a:ea typeface="SimSun" panose="02010600030101010101" pitchFamily="2" charset="-122"/>
              <a:cs typeface="Calibri" panose="020F0502020204030204" pitchFamily="34" charset="0"/>
            </a:endParaRPr>
          </a:p>
        </p:txBody>
      </p:sp>
      <p:sp>
        <p:nvSpPr>
          <p:cNvPr id="7" name="TextBox 6">
            <a:extLst>
              <a:ext uri="{FF2B5EF4-FFF2-40B4-BE49-F238E27FC236}">
                <a16:creationId xmlns:a16="http://schemas.microsoft.com/office/drawing/2014/main" id="{3CDCFBC2-C509-C076-7EEA-72808B7A0288}"/>
              </a:ext>
            </a:extLst>
          </p:cNvPr>
          <p:cNvSpPr txBox="1"/>
          <p:nvPr/>
        </p:nvSpPr>
        <p:spPr>
          <a:xfrm>
            <a:off x="173474" y="1730885"/>
            <a:ext cx="2899350" cy="307777"/>
          </a:xfrm>
          <a:prstGeom prst="rect">
            <a:avLst/>
          </a:prstGeom>
          <a:noFill/>
        </p:spPr>
        <p:txBody>
          <a:bodyPr wrap="square">
            <a:spAutoFit/>
          </a:bodyPr>
          <a:lstStyle/>
          <a:p>
            <a:pPr marL="0" marR="0">
              <a:lnSpc>
                <a:spcPct val="100000"/>
              </a:lnSpc>
              <a:spcAft>
                <a:spcPts val="800"/>
              </a:spcAft>
            </a:pPr>
            <a:r>
              <a:rPr lang="en-US" sz="14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From Daniel 12:</a:t>
            </a:r>
          </a:p>
        </p:txBody>
      </p:sp>
      <p:sp>
        <p:nvSpPr>
          <p:cNvPr id="2" name="TextBox 1">
            <a:extLst>
              <a:ext uri="{FF2B5EF4-FFF2-40B4-BE49-F238E27FC236}">
                <a16:creationId xmlns:a16="http://schemas.microsoft.com/office/drawing/2014/main" id="{6E6DD4A8-6A28-F24F-FEF8-9CE851412543}"/>
              </a:ext>
            </a:extLst>
          </p:cNvPr>
          <p:cNvSpPr txBox="1"/>
          <p:nvPr/>
        </p:nvSpPr>
        <p:spPr>
          <a:xfrm>
            <a:off x="1685924" y="3505451"/>
            <a:ext cx="6848475" cy="923330"/>
          </a:xfrm>
          <a:prstGeom prst="rect">
            <a:avLst/>
          </a:prstGeom>
          <a:noFill/>
        </p:spPr>
        <p:txBody>
          <a:bodyPr wrap="square">
            <a:spAutoFit/>
          </a:bodyPr>
          <a:lstStyle/>
          <a:p>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“For the LORD will vindicate his people and have compassion on his servants, </a:t>
            </a:r>
            <a:r>
              <a:rPr lang="en-US" kern="50">
                <a:solidFill>
                  <a:schemeClr val="bg1">
                    <a:lumMod val="95000"/>
                  </a:schemeClr>
                </a:solidFill>
                <a:highlight>
                  <a:srgbClr val="800000"/>
                </a:highlight>
                <a:latin typeface="Aptos" panose="020B0004020202020204" pitchFamily="34" charset="0"/>
                <a:ea typeface="SimSun" panose="02010600030101010101" pitchFamily="2" charset="-122"/>
                <a:cs typeface="Calibri" panose="020F0502020204030204" pitchFamily="34" charset="0"/>
              </a:rPr>
              <a:t>when he sees that their power is gone </a:t>
            </a: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and there is none remaining, bond or free.”</a:t>
            </a:r>
          </a:p>
        </p:txBody>
      </p:sp>
      <p:sp>
        <p:nvSpPr>
          <p:cNvPr id="4" name="TextBox 3">
            <a:extLst>
              <a:ext uri="{FF2B5EF4-FFF2-40B4-BE49-F238E27FC236}">
                <a16:creationId xmlns:a16="http://schemas.microsoft.com/office/drawing/2014/main" id="{77371999-8A5F-E8A7-9604-67C4135F06F8}"/>
              </a:ext>
            </a:extLst>
          </p:cNvPr>
          <p:cNvSpPr txBox="1"/>
          <p:nvPr/>
        </p:nvSpPr>
        <p:spPr>
          <a:xfrm>
            <a:off x="173474" y="3597784"/>
            <a:ext cx="3819525" cy="738664"/>
          </a:xfrm>
          <a:prstGeom prst="rect">
            <a:avLst/>
          </a:prstGeom>
          <a:noFill/>
        </p:spPr>
        <p:txBody>
          <a:bodyPr wrap="square">
            <a:spAutoFit/>
          </a:bodyPr>
          <a:lstStyle/>
          <a:p>
            <a:pPr marL="0" marR="0">
              <a:lnSpc>
                <a:spcPct val="100000"/>
              </a:lnSpc>
              <a:spcAft>
                <a:spcPts val="800"/>
              </a:spcAft>
            </a:pPr>
            <a:r>
              <a:rPr lang="en-US" sz="14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From the </a:t>
            </a:r>
            <a:br>
              <a:rPr lang="en-US" sz="14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br>
            <a:r>
              <a:rPr lang="en-US" sz="14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Song of Moses</a:t>
            </a:r>
            <a:br>
              <a:rPr lang="en-US" sz="14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br>
            <a:r>
              <a:rPr lang="en-US" sz="14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(Deut. 32):</a:t>
            </a:r>
          </a:p>
        </p:txBody>
      </p:sp>
    </p:spTree>
    <p:extLst>
      <p:ext uri="{BB962C8B-B14F-4D97-AF65-F5344CB8AC3E}">
        <p14:creationId xmlns:p14="http://schemas.microsoft.com/office/powerpoint/2010/main" val="37272965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A48BE-38E4-4ED1-F2DD-CBD0DA4581AD}"/>
            </a:ext>
          </a:extLst>
        </p:cNvPr>
        <p:cNvGrpSpPr/>
        <p:nvPr/>
      </p:nvGrpSpPr>
      <p:grpSpPr>
        <a:xfrm>
          <a:off x="0" y="0"/>
          <a:ext cx="0" cy="0"/>
          <a:chOff x="0" y="0"/>
          <a:chExt cx="0" cy="0"/>
        </a:xfrm>
      </p:grpSpPr>
      <p:pic>
        <p:nvPicPr>
          <p:cNvPr id="5" name="Picture 4" descr="A pocket watch on a chain&#10;&#10;Description automatically generated">
            <a:extLst>
              <a:ext uri="{FF2B5EF4-FFF2-40B4-BE49-F238E27FC236}">
                <a16:creationId xmlns:a16="http://schemas.microsoft.com/office/drawing/2014/main" id="{2A68C71D-38DD-A964-C819-2CAFE485A0F3}"/>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0"/>
            <a:ext cx="9170551" cy="5125626"/>
          </a:xfrm>
          <a:prstGeom prst="rect">
            <a:avLst/>
          </a:prstGeom>
        </p:spPr>
      </p:pic>
      <p:sp>
        <p:nvSpPr>
          <p:cNvPr id="4" name="Rectangle 3">
            <a:extLst>
              <a:ext uri="{FF2B5EF4-FFF2-40B4-BE49-F238E27FC236}">
                <a16:creationId xmlns:a16="http://schemas.microsoft.com/office/drawing/2014/main" id="{52EBFA95-6154-616E-627B-103009E24148}"/>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DANIEL’S 1290 DAYS</a:t>
            </a:r>
          </a:p>
        </p:txBody>
      </p:sp>
      <p:sp>
        <p:nvSpPr>
          <p:cNvPr id="3" name="TextBox 2">
            <a:extLst>
              <a:ext uri="{FF2B5EF4-FFF2-40B4-BE49-F238E27FC236}">
                <a16:creationId xmlns:a16="http://schemas.microsoft.com/office/drawing/2014/main" id="{32FD39EA-90E6-824E-5467-0C67269748CB}"/>
              </a:ext>
            </a:extLst>
          </p:cNvPr>
          <p:cNvSpPr txBox="1"/>
          <p:nvPr/>
        </p:nvSpPr>
        <p:spPr>
          <a:xfrm>
            <a:off x="1499116" y="1024294"/>
            <a:ext cx="6432034" cy="2410916"/>
          </a:xfrm>
          <a:prstGeom prst="rect">
            <a:avLst/>
          </a:prstGeom>
          <a:noFill/>
        </p:spPr>
        <p:txBody>
          <a:bodyPr wrap="square">
            <a:spAutoFit/>
          </a:bodyPr>
          <a:lstStyle/>
          <a:p>
            <a:pPr marL="0" marR="0">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“O my Lord, what shall be the end of these things? And he said, Go thy way, Daniel: for the words are closed up and sealed till the time of the end. Many shall be purified, and made white, and tried; but the wicked shall do wickedly: and none of the wicked shall understand; but the wise shall understand. </a:t>
            </a:r>
          </a:p>
          <a:p>
            <a:pPr marL="0" marR="0">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And from the time that the daily sacrifice shall be taken away, and the abomination that maketh desolate set up, there shall be 1290 days.”</a:t>
            </a:r>
          </a:p>
        </p:txBody>
      </p:sp>
      <p:sp>
        <p:nvSpPr>
          <p:cNvPr id="7" name="TextBox 6">
            <a:extLst>
              <a:ext uri="{FF2B5EF4-FFF2-40B4-BE49-F238E27FC236}">
                <a16:creationId xmlns:a16="http://schemas.microsoft.com/office/drawing/2014/main" id="{8579683A-BEB1-A2AD-7600-A17534A94D61}"/>
              </a:ext>
            </a:extLst>
          </p:cNvPr>
          <p:cNvSpPr txBox="1"/>
          <p:nvPr/>
        </p:nvSpPr>
        <p:spPr>
          <a:xfrm>
            <a:off x="6481475" y="3424188"/>
            <a:ext cx="2899350" cy="307777"/>
          </a:xfrm>
          <a:prstGeom prst="rect">
            <a:avLst/>
          </a:prstGeom>
          <a:noFill/>
        </p:spPr>
        <p:txBody>
          <a:bodyPr wrap="square">
            <a:spAutoFit/>
          </a:bodyPr>
          <a:lstStyle/>
          <a:p>
            <a:pPr marL="0" marR="0">
              <a:lnSpc>
                <a:spcPct val="100000"/>
              </a:lnSpc>
              <a:spcAft>
                <a:spcPts val="800"/>
              </a:spcAft>
            </a:pPr>
            <a:r>
              <a:rPr lang="en-US" sz="14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Daniel 12:8-11</a:t>
            </a:r>
          </a:p>
        </p:txBody>
      </p:sp>
    </p:spTree>
    <p:extLst>
      <p:ext uri="{BB962C8B-B14F-4D97-AF65-F5344CB8AC3E}">
        <p14:creationId xmlns:p14="http://schemas.microsoft.com/office/powerpoint/2010/main" val="4018021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E5AED-0B97-45DA-E89D-2CF2E3DF7CE6}"/>
            </a:ext>
          </a:extLst>
        </p:cNvPr>
        <p:cNvGrpSpPr/>
        <p:nvPr/>
      </p:nvGrpSpPr>
      <p:grpSpPr>
        <a:xfrm>
          <a:off x="0" y="0"/>
          <a:ext cx="0" cy="0"/>
          <a:chOff x="0" y="0"/>
          <a:chExt cx="0" cy="0"/>
        </a:xfrm>
      </p:grpSpPr>
      <p:pic>
        <p:nvPicPr>
          <p:cNvPr id="5" name="Picture 4" descr="A pocket watch on a chain&#10;&#10;Description automatically generated">
            <a:extLst>
              <a:ext uri="{FF2B5EF4-FFF2-40B4-BE49-F238E27FC236}">
                <a16:creationId xmlns:a16="http://schemas.microsoft.com/office/drawing/2014/main" id="{90CB0B8A-7499-613E-6314-73389E903173}"/>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0"/>
            <a:ext cx="9170551" cy="5125626"/>
          </a:xfrm>
          <a:prstGeom prst="rect">
            <a:avLst/>
          </a:prstGeom>
        </p:spPr>
      </p:pic>
      <p:sp>
        <p:nvSpPr>
          <p:cNvPr id="4" name="Rectangle 3">
            <a:extLst>
              <a:ext uri="{FF2B5EF4-FFF2-40B4-BE49-F238E27FC236}">
                <a16:creationId xmlns:a16="http://schemas.microsoft.com/office/drawing/2014/main" id="{3CB94E0F-41CB-E8D3-30E2-4A5E1A6301B8}"/>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DANIEL’S 1290 DAYS</a:t>
            </a:r>
          </a:p>
        </p:txBody>
      </p:sp>
      <p:sp>
        <p:nvSpPr>
          <p:cNvPr id="3" name="TextBox 2">
            <a:extLst>
              <a:ext uri="{FF2B5EF4-FFF2-40B4-BE49-F238E27FC236}">
                <a16:creationId xmlns:a16="http://schemas.microsoft.com/office/drawing/2014/main" id="{F1D95305-5E19-259A-17AA-1D74E45387D8}"/>
              </a:ext>
            </a:extLst>
          </p:cNvPr>
          <p:cNvSpPr txBox="1"/>
          <p:nvPr/>
        </p:nvSpPr>
        <p:spPr>
          <a:xfrm>
            <a:off x="1499116" y="1024294"/>
            <a:ext cx="6432034" cy="2410916"/>
          </a:xfrm>
          <a:prstGeom prst="rect">
            <a:avLst/>
          </a:prstGeom>
          <a:noFill/>
        </p:spPr>
        <p:txBody>
          <a:bodyPr wrap="square">
            <a:spAutoFit/>
          </a:bodyPr>
          <a:lstStyle/>
          <a:p>
            <a:pPr marL="0" marR="0">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“O my Lord, what shall be the end of these things? And he said, Go thy way, Daniel: for the words are closed up and sealed till the time of the end. Many shall be purified, and made white, and tried; but the wicked shall do wickedly: and none of the wicked shall understand; but the wise shall understand. </a:t>
            </a:r>
          </a:p>
          <a:p>
            <a:pPr marL="0" marR="0">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And </a:t>
            </a:r>
            <a:r>
              <a:rPr lang="en-US" kern="50">
                <a:solidFill>
                  <a:schemeClr val="bg1">
                    <a:lumMod val="95000"/>
                  </a:schemeClr>
                </a:solidFill>
                <a:highlight>
                  <a:srgbClr val="800000"/>
                </a:highlight>
                <a:latin typeface="Aptos" panose="020B0004020202020204" pitchFamily="34" charset="0"/>
                <a:ea typeface="SimSun" panose="02010600030101010101" pitchFamily="2" charset="-122"/>
                <a:cs typeface="Calibri" panose="020F0502020204030204" pitchFamily="34" charset="0"/>
              </a:rPr>
              <a:t>from the time that the daily sacrifice shall be taken away, and the abomination that maketh desolate set up, there shall be 1290 days</a:t>
            </a: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t>
            </a:r>
            <a:endParaRPr lang="en-US" kern="50">
              <a:solidFill>
                <a:schemeClr val="accent2">
                  <a:lumMod val="60000"/>
                  <a:lumOff val="40000"/>
                </a:schemeClr>
              </a:solidFill>
              <a:latin typeface="Aptos" panose="020B0004020202020204" pitchFamily="34" charset="0"/>
              <a:ea typeface="SimSun" panose="02010600030101010101" pitchFamily="2" charset="-122"/>
              <a:cs typeface="Calibri" panose="020F0502020204030204" pitchFamily="34" charset="0"/>
            </a:endParaRPr>
          </a:p>
        </p:txBody>
      </p:sp>
      <p:sp>
        <p:nvSpPr>
          <p:cNvPr id="7" name="TextBox 6">
            <a:extLst>
              <a:ext uri="{FF2B5EF4-FFF2-40B4-BE49-F238E27FC236}">
                <a16:creationId xmlns:a16="http://schemas.microsoft.com/office/drawing/2014/main" id="{56543A0B-0F80-AE14-31DD-9EFB6BB2C49A}"/>
              </a:ext>
            </a:extLst>
          </p:cNvPr>
          <p:cNvSpPr txBox="1"/>
          <p:nvPr/>
        </p:nvSpPr>
        <p:spPr>
          <a:xfrm>
            <a:off x="6481475" y="3424188"/>
            <a:ext cx="2899350" cy="307777"/>
          </a:xfrm>
          <a:prstGeom prst="rect">
            <a:avLst/>
          </a:prstGeom>
          <a:noFill/>
        </p:spPr>
        <p:txBody>
          <a:bodyPr wrap="square">
            <a:spAutoFit/>
          </a:bodyPr>
          <a:lstStyle/>
          <a:p>
            <a:pPr marL="0" marR="0">
              <a:lnSpc>
                <a:spcPct val="100000"/>
              </a:lnSpc>
              <a:spcAft>
                <a:spcPts val="800"/>
              </a:spcAft>
            </a:pPr>
            <a:r>
              <a:rPr lang="en-US" sz="14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Daniel 12:8-11</a:t>
            </a:r>
          </a:p>
        </p:txBody>
      </p:sp>
    </p:spTree>
    <p:extLst>
      <p:ext uri="{BB962C8B-B14F-4D97-AF65-F5344CB8AC3E}">
        <p14:creationId xmlns:p14="http://schemas.microsoft.com/office/powerpoint/2010/main" val="296739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85E5D-6740-3A21-88C0-257F8502E2A3}"/>
            </a:ext>
          </a:extLst>
        </p:cNvPr>
        <p:cNvGrpSpPr/>
        <p:nvPr/>
      </p:nvGrpSpPr>
      <p:grpSpPr>
        <a:xfrm>
          <a:off x="0" y="0"/>
          <a:ext cx="0" cy="0"/>
          <a:chOff x="0" y="0"/>
          <a:chExt cx="0" cy="0"/>
        </a:xfrm>
      </p:grpSpPr>
      <p:pic>
        <p:nvPicPr>
          <p:cNvPr id="5" name="Picture 4" descr="A pocket watch on a chain&#10;&#10;Description automatically generated">
            <a:extLst>
              <a:ext uri="{FF2B5EF4-FFF2-40B4-BE49-F238E27FC236}">
                <a16:creationId xmlns:a16="http://schemas.microsoft.com/office/drawing/2014/main" id="{9EE43BE6-EA72-7480-4C03-5A20DA4955CD}"/>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0"/>
            <a:ext cx="9170551" cy="5125626"/>
          </a:xfrm>
          <a:prstGeom prst="rect">
            <a:avLst/>
          </a:prstGeom>
        </p:spPr>
      </p:pic>
      <p:sp>
        <p:nvSpPr>
          <p:cNvPr id="4" name="Rectangle 3">
            <a:extLst>
              <a:ext uri="{FF2B5EF4-FFF2-40B4-BE49-F238E27FC236}">
                <a16:creationId xmlns:a16="http://schemas.microsoft.com/office/drawing/2014/main" id="{A9C4D580-F41B-E91F-E14E-3BE82AB2EF41}"/>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DANIEL’S 1335 DAYS</a:t>
            </a:r>
          </a:p>
        </p:txBody>
      </p:sp>
      <p:sp>
        <p:nvSpPr>
          <p:cNvPr id="3" name="TextBox 2">
            <a:extLst>
              <a:ext uri="{FF2B5EF4-FFF2-40B4-BE49-F238E27FC236}">
                <a16:creationId xmlns:a16="http://schemas.microsoft.com/office/drawing/2014/main" id="{C68DDC1F-E2EF-AA0E-A04A-9EE2CF47A85A}"/>
              </a:ext>
            </a:extLst>
          </p:cNvPr>
          <p:cNvSpPr txBox="1"/>
          <p:nvPr/>
        </p:nvSpPr>
        <p:spPr>
          <a:xfrm>
            <a:off x="1355983" y="1983144"/>
            <a:ext cx="6432034" cy="369332"/>
          </a:xfrm>
          <a:prstGeom prst="rect">
            <a:avLst/>
          </a:prstGeom>
          <a:noFill/>
        </p:spPr>
        <p:txBody>
          <a:bodyPr wrap="square">
            <a:spAutoFit/>
          </a:bodyPr>
          <a:lstStyle/>
          <a:p>
            <a:pPr marL="0" marR="0" algn="ctr">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“Blessed is he that waiteth, and cometh to the 1335 days.” </a:t>
            </a:r>
          </a:p>
        </p:txBody>
      </p:sp>
      <p:sp>
        <p:nvSpPr>
          <p:cNvPr id="7" name="TextBox 6">
            <a:extLst>
              <a:ext uri="{FF2B5EF4-FFF2-40B4-BE49-F238E27FC236}">
                <a16:creationId xmlns:a16="http://schemas.microsoft.com/office/drawing/2014/main" id="{19FB83ED-1187-AB80-C0D1-F6376CEEDCEC}"/>
              </a:ext>
            </a:extLst>
          </p:cNvPr>
          <p:cNvSpPr txBox="1"/>
          <p:nvPr/>
        </p:nvSpPr>
        <p:spPr>
          <a:xfrm>
            <a:off x="6494175" y="3062238"/>
            <a:ext cx="2899350" cy="307777"/>
          </a:xfrm>
          <a:prstGeom prst="rect">
            <a:avLst/>
          </a:prstGeom>
          <a:noFill/>
        </p:spPr>
        <p:txBody>
          <a:bodyPr wrap="square">
            <a:spAutoFit/>
          </a:bodyPr>
          <a:lstStyle/>
          <a:p>
            <a:pPr marL="0" marR="0">
              <a:lnSpc>
                <a:spcPct val="100000"/>
              </a:lnSpc>
              <a:spcAft>
                <a:spcPts val="800"/>
              </a:spcAft>
            </a:pPr>
            <a:r>
              <a:rPr lang="en-US" sz="14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Daniel 12</a:t>
            </a:r>
          </a:p>
        </p:txBody>
      </p:sp>
    </p:spTree>
    <p:extLst>
      <p:ext uri="{BB962C8B-B14F-4D97-AF65-F5344CB8AC3E}">
        <p14:creationId xmlns:p14="http://schemas.microsoft.com/office/powerpoint/2010/main" val="9483269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3561C-0537-4FCE-D07B-892F353FB09C}"/>
            </a:ext>
          </a:extLst>
        </p:cNvPr>
        <p:cNvGrpSpPr/>
        <p:nvPr/>
      </p:nvGrpSpPr>
      <p:grpSpPr>
        <a:xfrm>
          <a:off x="0" y="0"/>
          <a:ext cx="0" cy="0"/>
          <a:chOff x="0" y="0"/>
          <a:chExt cx="0" cy="0"/>
        </a:xfrm>
      </p:grpSpPr>
      <p:pic>
        <p:nvPicPr>
          <p:cNvPr id="5" name="Picture 4" descr="A pocket watch on a chain&#10;&#10;Description automatically generated">
            <a:extLst>
              <a:ext uri="{FF2B5EF4-FFF2-40B4-BE49-F238E27FC236}">
                <a16:creationId xmlns:a16="http://schemas.microsoft.com/office/drawing/2014/main" id="{43A5B0BB-C14F-B76D-CCD3-1F3D1939415B}"/>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0"/>
            <a:ext cx="9170551" cy="5125626"/>
          </a:xfrm>
          <a:prstGeom prst="rect">
            <a:avLst/>
          </a:prstGeom>
        </p:spPr>
      </p:pic>
      <p:sp>
        <p:nvSpPr>
          <p:cNvPr id="4" name="Rectangle 3">
            <a:extLst>
              <a:ext uri="{FF2B5EF4-FFF2-40B4-BE49-F238E27FC236}">
                <a16:creationId xmlns:a16="http://schemas.microsoft.com/office/drawing/2014/main" id="{3FA8D8E3-91D7-1F3B-3918-B40A09A98DFF}"/>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DANIEL’S 1335 DAYS</a:t>
            </a:r>
          </a:p>
        </p:txBody>
      </p:sp>
      <p:sp>
        <p:nvSpPr>
          <p:cNvPr id="7" name="TextBox 6">
            <a:extLst>
              <a:ext uri="{FF2B5EF4-FFF2-40B4-BE49-F238E27FC236}">
                <a16:creationId xmlns:a16="http://schemas.microsoft.com/office/drawing/2014/main" id="{60D85770-B19D-A859-AB87-6471ABC31AA4}"/>
              </a:ext>
            </a:extLst>
          </p:cNvPr>
          <p:cNvSpPr txBox="1"/>
          <p:nvPr/>
        </p:nvSpPr>
        <p:spPr>
          <a:xfrm>
            <a:off x="6494175" y="3062238"/>
            <a:ext cx="2899350" cy="307777"/>
          </a:xfrm>
          <a:prstGeom prst="rect">
            <a:avLst/>
          </a:prstGeom>
          <a:noFill/>
        </p:spPr>
        <p:txBody>
          <a:bodyPr wrap="square">
            <a:spAutoFit/>
          </a:bodyPr>
          <a:lstStyle/>
          <a:p>
            <a:pPr marL="0" marR="0">
              <a:lnSpc>
                <a:spcPct val="100000"/>
              </a:lnSpc>
              <a:spcAft>
                <a:spcPts val="800"/>
              </a:spcAft>
            </a:pPr>
            <a:r>
              <a:rPr lang="en-US" sz="14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Daniel 12</a:t>
            </a:r>
          </a:p>
        </p:txBody>
      </p:sp>
      <p:sp>
        <p:nvSpPr>
          <p:cNvPr id="2" name="TextBox 1">
            <a:extLst>
              <a:ext uri="{FF2B5EF4-FFF2-40B4-BE49-F238E27FC236}">
                <a16:creationId xmlns:a16="http://schemas.microsoft.com/office/drawing/2014/main" id="{E5EB3565-F9A3-5DB4-C859-AFA249BEC323}"/>
              </a:ext>
            </a:extLst>
          </p:cNvPr>
          <p:cNvSpPr txBox="1"/>
          <p:nvPr/>
        </p:nvSpPr>
        <p:spPr>
          <a:xfrm>
            <a:off x="1355983" y="1983144"/>
            <a:ext cx="6432034" cy="369332"/>
          </a:xfrm>
          <a:prstGeom prst="rect">
            <a:avLst/>
          </a:prstGeom>
          <a:noFill/>
        </p:spPr>
        <p:txBody>
          <a:bodyPr wrap="square">
            <a:spAutoFit/>
          </a:bodyPr>
          <a:lstStyle/>
          <a:p>
            <a:pPr marL="0" marR="0" algn="ctr">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“Blessed is he that waiteth, and cometh to the 1335 days. </a:t>
            </a:r>
          </a:p>
        </p:txBody>
      </p:sp>
      <p:sp>
        <p:nvSpPr>
          <p:cNvPr id="6" name="TextBox 5">
            <a:extLst>
              <a:ext uri="{FF2B5EF4-FFF2-40B4-BE49-F238E27FC236}">
                <a16:creationId xmlns:a16="http://schemas.microsoft.com/office/drawing/2014/main" id="{4DE40F2C-EB34-31B5-17B2-E9331EEC6DA2}"/>
              </a:ext>
            </a:extLst>
          </p:cNvPr>
          <p:cNvSpPr txBox="1"/>
          <p:nvPr/>
        </p:nvSpPr>
        <p:spPr>
          <a:xfrm>
            <a:off x="1752599" y="2467859"/>
            <a:ext cx="5686425" cy="646331"/>
          </a:xfrm>
          <a:prstGeom prst="rect">
            <a:avLst/>
          </a:prstGeom>
          <a:noFill/>
        </p:spPr>
        <p:txBody>
          <a:bodyPr wrap="square">
            <a:spAutoFit/>
          </a:bodyPr>
          <a:lstStyle/>
          <a:p>
            <a:pPr marL="0" marR="0">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But go thou thy way till the end be: for thou shalt rest, and stand in thy lot at the end of the days.”</a:t>
            </a:r>
          </a:p>
        </p:txBody>
      </p:sp>
    </p:spTree>
    <p:extLst>
      <p:ext uri="{BB962C8B-B14F-4D97-AF65-F5344CB8AC3E}">
        <p14:creationId xmlns:p14="http://schemas.microsoft.com/office/powerpoint/2010/main" val="16122061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a:extLst>
              <a:ext uri="{FF2B5EF4-FFF2-40B4-BE49-F238E27FC236}">
                <a16:creationId xmlns:a16="http://schemas.microsoft.com/office/drawing/2014/main" id="{3D6716F5-5E07-3A7D-743A-B471190392D8}"/>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TextBox 4">
            <a:extLst>
              <a:ext uri="{FF2B5EF4-FFF2-40B4-BE49-F238E27FC236}">
                <a16:creationId xmlns:a16="http://schemas.microsoft.com/office/drawing/2014/main" id="{20D4806E-FCCA-047D-2443-61A0EC79F73A}"/>
              </a:ext>
            </a:extLst>
          </p:cNvPr>
          <p:cNvSpPr txBox="1"/>
          <p:nvPr/>
        </p:nvSpPr>
        <p:spPr>
          <a:xfrm>
            <a:off x="723235" y="370244"/>
            <a:ext cx="7697530" cy="523220"/>
          </a:xfrm>
          <a:prstGeom prst="rect">
            <a:avLst/>
          </a:prstGeom>
          <a:noFill/>
        </p:spPr>
        <p:txBody>
          <a:bodyPr wrap="square">
            <a:spAutoFit/>
          </a:bodyPr>
          <a:lstStyle/>
          <a:p>
            <a:pPr marL="0" marR="0" algn="ctr">
              <a:lnSpc>
                <a:spcPct val="100000"/>
              </a:lnSpc>
              <a:spcAft>
                <a:spcPts val="800"/>
              </a:spcAft>
            </a:pPr>
            <a:r>
              <a:rPr lang="en-US" sz="28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“Blessed is he that waiteth, and cometh to the 1335 days.” </a:t>
            </a:r>
          </a:p>
        </p:txBody>
      </p:sp>
    </p:spTree>
    <p:extLst>
      <p:ext uri="{BB962C8B-B14F-4D97-AF65-F5344CB8AC3E}">
        <p14:creationId xmlns:p14="http://schemas.microsoft.com/office/powerpoint/2010/main" val="2543325412"/>
      </p:ext>
    </p:extLst>
  </p:cSld>
  <p:clrMapOvr>
    <a:masterClrMapping/>
  </p:clrMapOvr>
  <p:transition spd="slow">
    <p:fade thruBlk="1"/>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70DEA-A111-F585-D456-FA062D5720BD}"/>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9E47929B-DC15-AC36-B2C5-80FB8CE14197}"/>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TextBox 4">
            <a:extLst>
              <a:ext uri="{FF2B5EF4-FFF2-40B4-BE49-F238E27FC236}">
                <a16:creationId xmlns:a16="http://schemas.microsoft.com/office/drawing/2014/main" id="{1B5641E9-98A3-EB6C-38B6-8CE632B7CADA}"/>
              </a:ext>
            </a:extLst>
          </p:cNvPr>
          <p:cNvSpPr txBox="1"/>
          <p:nvPr/>
        </p:nvSpPr>
        <p:spPr>
          <a:xfrm>
            <a:off x="723235" y="370244"/>
            <a:ext cx="7697530" cy="523220"/>
          </a:xfrm>
          <a:prstGeom prst="rect">
            <a:avLst/>
          </a:prstGeom>
          <a:noFill/>
        </p:spPr>
        <p:txBody>
          <a:bodyPr wrap="square">
            <a:spAutoFit/>
          </a:bodyPr>
          <a:lstStyle/>
          <a:p>
            <a:pPr marL="0" marR="0" algn="ctr">
              <a:lnSpc>
                <a:spcPct val="100000"/>
              </a:lnSpc>
              <a:spcAft>
                <a:spcPts val="800"/>
              </a:spcAft>
            </a:pPr>
            <a:r>
              <a:rPr lang="en-US" sz="28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“Blessed is he that waiteth, and cometh to the 1335 days.” </a:t>
            </a:r>
          </a:p>
        </p:txBody>
      </p:sp>
      <p:sp>
        <p:nvSpPr>
          <p:cNvPr id="20" name="TextBox 19">
            <a:extLst>
              <a:ext uri="{FF2B5EF4-FFF2-40B4-BE49-F238E27FC236}">
                <a16:creationId xmlns:a16="http://schemas.microsoft.com/office/drawing/2014/main" id="{9E68E762-FFA6-ACFE-C89F-2DA21F5DC72E}"/>
              </a:ext>
            </a:extLst>
          </p:cNvPr>
          <p:cNvSpPr txBox="1"/>
          <p:nvPr/>
        </p:nvSpPr>
        <p:spPr>
          <a:xfrm>
            <a:off x="2067907" y="1643106"/>
            <a:ext cx="5312986" cy="369332"/>
          </a:xfrm>
          <a:prstGeom prst="rect">
            <a:avLst/>
          </a:prstGeom>
          <a:noFill/>
        </p:spPr>
        <p:txBody>
          <a:bodyPr wrap="square">
            <a:spAutoFit/>
          </a:bodyPr>
          <a:lstStyle/>
          <a:p>
            <a:r>
              <a:rPr lang="en-US" b="0" i="0">
                <a:solidFill>
                  <a:schemeClr val="bg1"/>
                </a:solidFill>
                <a:effectLst/>
                <a:latin typeface="Aptos" panose="020B0004020202020204" pitchFamily="34" charset="0"/>
              </a:rPr>
              <a:t>“Therefore wait ye upon me, saith </a:t>
            </a:r>
            <a:r>
              <a:rPr lang="en-US">
                <a:solidFill>
                  <a:schemeClr val="bg1"/>
                </a:solidFill>
                <a:latin typeface="Aptos" panose="020B0004020202020204" pitchFamily="34" charset="0"/>
              </a:rPr>
              <a:t>THE </a:t>
            </a:r>
            <a:r>
              <a:rPr lang="en-US" b="0" i="0">
                <a:solidFill>
                  <a:schemeClr val="bg1"/>
                </a:solidFill>
                <a:effectLst/>
                <a:latin typeface="Aptos" panose="020B0004020202020204" pitchFamily="34" charset="0"/>
              </a:rPr>
              <a:t>LORD</a:t>
            </a:r>
            <a:endParaRPr lang="en-US">
              <a:solidFill>
                <a:schemeClr val="bg1"/>
              </a:solidFill>
              <a:latin typeface="Aptos" panose="020B0004020202020204" pitchFamily="34" charset="0"/>
            </a:endParaRPr>
          </a:p>
        </p:txBody>
      </p:sp>
      <p:sp>
        <p:nvSpPr>
          <p:cNvPr id="28" name="TextBox 27">
            <a:extLst>
              <a:ext uri="{FF2B5EF4-FFF2-40B4-BE49-F238E27FC236}">
                <a16:creationId xmlns:a16="http://schemas.microsoft.com/office/drawing/2014/main" id="{9429164A-5C55-AC2F-AA9B-01E2FB6170D2}"/>
              </a:ext>
            </a:extLst>
          </p:cNvPr>
          <p:cNvSpPr txBox="1"/>
          <p:nvPr/>
        </p:nvSpPr>
        <p:spPr>
          <a:xfrm>
            <a:off x="6244650" y="3487178"/>
            <a:ext cx="2899350" cy="307777"/>
          </a:xfrm>
          <a:prstGeom prst="rect">
            <a:avLst/>
          </a:prstGeom>
          <a:noFill/>
        </p:spPr>
        <p:txBody>
          <a:bodyPr wrap="square">
            <a:spAutoFit/>
          </a:bodyPr>
          <a:lstStyle/>
          <a:p>
            <a:pPr marL="0" marR="0">
              <a:lnSpc>
                <a:spcPct val="100000"/>
              </a:lnSpc>
              <a:spcAft>
                <a:spcPts val="800"/>
              </a:spcAft>
            </a:pPr>
            <a:r>
              <a:rPr lang="en-US" sz="14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Zephaniah 3</a:t>
            </a:r>
          </a:p>
        </p:txBody>
      </p:sp>
      <p:sp>
        <p:nvSpPr>
          <p:cNvPr id="4" name="TextBox 3">
            <a:extLst>
              <a:ext uri="{FF2B5EF4-FFF2-40B4-BE49-F238E27FC236}">
                <a16:creationId xmlns:a16="http://schemas.microsoft.com/office/drawing/2014/main" id="{FD0EF25C-974E-4469-CE0C-0B31E56A385F}"/>
              </a:ext>
            </a:extLst>
          </p:cNvPr>
          <p:cNvSpPr txBox="1"/>
          <p:nvPr/>
        </p:nvSpPr>
        <p:spPr>
          <a:xfrm>
            <a:off x="2133388" y="1917158"/>
            <a:ext cx="5454861" cy="1477328"/>
          </a:xfrm>
          <a:prstGeom prst="rect">
            <a:avLst/>
          </a:prstGeom>
          <a:noFill/>
        </p:spPr>
        <p:txBody>
          <a:bodyPr wrap="square">
            <a:spAutoFit/>
          </a:bodyPr>
          <a:lstStyle/>
          <a:p>
            <a:r>
              <a:rPr lang="en-US" b="0" i="0">
                <a:solidFill>
                  <a:schemeClr val="bg1"/>
                </a:solidFill>
                <a:effectLst/>
                <a:latin typeface="Aptos" panose="020B0004020202020204" pitchFamily="34" charset="0"/>
              </a:rPr>
              <a:t>until the day that I rise up to the prey: for </a:t>
            </a:r>
            <a:r>
              <a:rPr lang="en-US">
                <a:solidFill>
                  <a:schemeClr val="bg1"/>
                </a:solidFill>
                <a:latin typeface="Aptos" panose="020B0004020202020204" pitchFamily="34" charset="0"/>
              </a:rPr>
              <a:t>M</a:t>
            </a:r>
            <a:r>
              <a:rPr lang="en-US" b="0" i="0">
                <a:solidFill>
                  <a:schemeClr val="bg1"/>
                </a:solidFill>
                <a:effectLst/>
                <a:latin typeface="Aptos" panose="020B0004020202020204" pitchFamily="34" charset="0"/>
              </a:rPr>
              <a:t>y determination </a:t>
            </a:r>
            <a:r>
              <a:rPr lang="en-US" b="0" i="1">
                <a:solidFill>
                  <a:schemeClr val="bg1"/>
                </a:solidFill>
                <a:effectLst/>
                <a:latin typeface="Aptos" panose="020B0004020202020204" pitchFamily="34" charset="0"/>
              </a:rPr>
              <a:t>is</a:t>
            </a:r>
            <a:r>
              <a:rPr lang="en-US" b="0" i="0">
                <a:solidFill>
                  <a:schemeClr val="bg1"/>
                </a:solidFill>
                <a:effectLst/>
                <a:latin typeface="Aptos" panose="020B0004020202020204" pitchFamily="34" charset="0"/>
              </a:rPr>
              <a:t> to gather the nations, that I may assemble the kingdoms, to pour upon them Mine indignation (zaam), </a:t>
            </a:r>
            <a:r>
              <a:rPr lang="en-US" b="0" i="1">
                <a:solidFill>
                  <a:schemeClr val="bg1"/>
                </a:solidFill>
                <a:effectLst/>
                <a:latin typeface="Aptos" panose="020B0004020202020204" pitchFamily="34" charset="0"/>
              </a:rPr>
              <a:t>even</a:t>
            </a:r>
            <a:r>
              <a:rPr lang="en-US" b="0" i="0">
                <a:solidFill>
                  <a:schemeClr val="bg1"/>
                </a:solidFill>
                <a:effectLst/>
                <a:latin typeface="Aptos" panose="020B0004020202020204" pitchFamily="34" charset="0"/>
              </a:rPr>
              <a:t> all My fierce anger: for all the earth shall be devoured with the fire of My jealousy.”</a:t>
            </a:r>
            <a:endParaRPr lang="en-US">
              <a:solidFill>
                <a:schemeClr val="bg1"/>
              </a:solidFill>
              <a:latin typeface="Aptos" panose="020B0004020202020204" pitchFamily="34" charset="0"/>
            </a:endParaRPr>
          </a:p>
        </p:txBody>
      </p:sp>
    </p:spTree>
    <p:extLst>
      <p:ext uri="{BB962C8B-B14F-4D97-AF65-F5344CB8AC3E}">
        <p14:creationId xmlns:p14="http://schemas.microsoft.com/office/powerpoint/2010/main" val="21054921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0E7DE-58BA-12D4-55CB-5C10561E10A9}"/>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7B7BDDA3-A8D5-F526-9902-FEF78AA63524}"/>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TextBox 4">
            <a:extLst>
              <a:ext uri="{FF2B5EF4-FFF2-40B4-BE49-F238E27FC236}">
                <a16:creationId xmlns:a16="http://schemas.microsoft.com/office/drawing/2014/main" id="{3659A1DA-528F-A02E-56F2-E1492A9F70DA}"/>
              </a:ext>
            </a:extLst>
          </p:cNvPr>
          <p:cNvSpPr txBox="1"/>
          <p:nvPr/>
        </p:nvSpPr>
        <p:spPr>
          <a:xfrm>
            <a:off x="723235" y="370244"/>
            <a:ext cx="7697530" cy="523220"/>
          </a:xfrm>
          <a:prstGeom prst="rect">
            <a:avLst/>
          </a:prstGeom>
          <a:noFill/>
        </p:spPr>
        <p:txBody>
          <a:bodyPr wrap="square">
            <a:spAutoFit/>
          </a:bodyPr>
          <a:lstStyle/>
          <a:p>
            <a:pPr marL="0" marR="0" algn="ctr">
              <a:lnSpc>
                <a:spcPct val="100000"/>
              </a:lnSpc>
              <a:spcAft>
                <a:spcPts val="800"/>
              </a:spcAft>
            </a:pPr>
            <a:r>
              <a:rPr lang="en-US" sz="28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“Blessed is he that waiteth, and cometh to the 1335 days.” </a:t>
            </a:r>
          </a:p>
        </p:txBody>
      </p:sp>
      <p:grpSp>
        <p:nvGrpSpPr>
          <p:cNvPr id="18" name="Group 17">
            <a:extLst>
              <a:ext uri="{FF2B5EF4-FFF2-40B4-BE49-F238E27FC236}">
                <a16:creationId xmlns:a16="http://schemas.microsoft.com/office/drawing/2014/main" id="{9E5A6347-8399-51EB-A1BB-844A5F72F971}"/>
              </a:ext>
            </a:extLst>
          </p:cNvPr>
          <p:cNvGrpSpPr/>
          <p:nvPr/>
        </p:nvGrpSpPr>
        <p:grpSpPr>
          <a:xfrm>
            <a:off x="547152" y="2062440"/>
            <a:ext cx="8735816" cy="1410480"/>
            <a:chOff x="712252" y="1871940"/>
            <a:chExt cx="8735816" cy="1410480"/>
          </a:xfrm>
        </p:grpSpPr>
        <p:cxnSp>
          <p:nvCxnSpPr>
            <p:cNvPr id="12" name="Straight Connector 11">
              <a:extLst>
                <a:ext uri="{FF2B5EF4-FFF2-40B4-BE49-F238E27FC236}">
                  <a16:creationId xmlns:a16="http://schemas.microsoft.com/office/drawing/2014/main" id="{1EF9CB99-B235-5C77-884F-B329EFF445B4}"/>
                </a:ext>
              </a:extLst>
            </p:cNvPr>
            <p:cNvCxnSpPr>
              <a:cxnSpLocks/>
            </p:cNvCxnSpPr>
            <p:nvPr/>
          </p:nvCxnSpPr>
          <p:spPr>
            <a:xfrm>
              <a:off x="6638925" y="2289036"/>
              <a:ext cx="197167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4415A876-D786-8965-5DF7-034D79620852}"/>
                </a:ext>
              </a:extLst>
            </p:cNvPr>
            <p:cNvGrpSpPr/>
            <p:nvPr/>
          </p:nvGrpSpPr>
          <p:grpSpPr>
            <a:xfrm>
              <a:off x="712252" y="1871940"/>
              <a:ext cx="8735816" cy="1410480"/>
              <a:chOff x="712252" y="1871940"/>
              <a:chExt cx="8735816" cy="1410480"/>
            </a:xfrm>
          </p:grpSpPr>
          <p:cxnSp>
            <p:nvCxnSpPr>
              <p:cNvPr id="7" name="Straight Connector 6">
                <a:extLst>
                  <a:ext uri="{FF2B5EF4-FFF2-40B4-BE49-F238E27FC236}">
                    <a16:creationId xmlns:a16="http://schemas.microsoft.com/office/drawing/2014/main" id="{4E710920-860C-0EDA-C0FE-6F8E819F985D}"/>
                  </a:ext>
                </a:extLst>
              </p:cNvPr>
              <p:cNvCxnSpPr>
                <a:cxnSpLocks/>
              </p:cNvCxnSpPr>
              <p:nvPr/>
            </p:nvCxnSpPr>
            <p:spPr>
              <a:xfrm>
                <a:off x="712252" y="2021049"/>
                <a:ext cx="0" cy="535974"/>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F8C1F31-112F-D1BD-63B2-2432CC22897A}"/>
                  </a:ext>
                </a:extLst>
              </p:cNvPr>
              <p:cNvCxnSpPr>
                <a:cxnSpLocks/>
              </p:cNvCxnSpPr>
              <p:nvPr/>
            </p:nvCxnSpPr>
            <p:spPr>
              <a:xfrm>
                <a:off x="723235" y="2289036"/>
                <a:ext cx="5915690"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FF4FA73-5E39-3AA6-1F1B-9A2448221303}"/>
                  </a:ext>
                </a:extLst>
              </p:cNvPr>
              <p:cNvSpPr txBox="1"/>
              <p:nvPr/>
            </p:nvSpPr>
            <p:spPr>
              <a:xfrm>
                <a:off x="1907241" y="1871940"/>
                <a:ext cx="3540638" cy="961708"/>
              </a:xfrm>
              <a:prstGeom prst="rect">
                <a:avLst/>
              </a:prstGeom>
              <a:noFill/>
              <a:ln w="38100">
                <a:noFill/>
              </a:ln>
            </p:spPr>
            <p:txBody>
              <a:bodyPr wrap="square">
                <a:noAutofit/>
              </a:bodyPr>
              <a:lstStyle/>
              <a:p>
                <a:pPr algn="ctr" rtl="0">
                  <a:spcBef>
                    <a:spcPts val="505"/>
                  </a:spcBef>
                  <a:spcAft>
                    <a:spcPts val="575"/>
                  </a:spcAft>
                </a:pPr>
                <a:r>
                  <a:rPr lang="en-US" sz="2000" b="1">
                    <a:solidFill>
                      <a:srgbClr val="00B0F0"/>
                    </a:solidFill>
                    <a:effectLst/>
                    <a:latin typeface="Aptos" panose="020B0004020202020204" pitchFamily="34" charset="0"/>
                  </a:rPr>
                  <a:t>1335 days</a:t>
                </a:r>
                <a:endParaRPr lang="en-US" sz="2000" b="1" i="1">
                  <a:solidFill>
                    <a:srgbClr val="00B0F0"/>
                  </a:solidFill>
                  <a:effectLst/>
                  <a:latin typeface="Aptos" panose="020B0004020202020204" pitchFamily="34" charset="0"/>
                </a:endParaRPr>
              </a:p>
            </p:txBody>
          </p:sp>
          <p:cxnSp>
            <p:nvCxnSpPr>
              <p:cNvPr id="11" name="Straight Connector 10">
                <a:extLst>
                  <a:ext uri="{FF2B5EF4-FFF2-40B4-BE49-F238E27FC236}">
                    <a16:creationId xmlns:a16="http://schemas.microsoft.com/office/drawing/2014/main" id="{8F23AE42-99C1-6363-B69E-D8E419A5223E}"/>
                  </a:ext>
                </a:extLst>
              </p:cNvPr>
              <p:cNvCxnSpPr>
                <a:cxnSpLocks/>
              </p:cNvCxnSpPr>
              <p:nvPr/>
            </p:nvCxnSpPr>
            <p:spPr>
              <a:xfrm>
                <a:off x="6627942" y="2021049"/>
                <a:ext cx="0" cy="53597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91878E94-4B8B-3188-1A19-E6242CC49283}"/>
                  </a:ext>
                </a:extLst>
              </p:cNvPr>
              <p:cNvSpPr txBox="1"/>
              <p:nvPr/>
            </p:nvSpPr>
            <p:spPr>
              <a:xfrm>
                <a:off x="5907430" y="2320712"/>
                <a:ext cx="3540638" cy="961708"/>
              </a:xfrm>
              <a:prstGeom prst="rect">
                <a:avLst/>
              </a:prstGeom>
              <a:noFill/>
              <a:ln w="38100">
                <a:noFill/>
              </a:ln>
            </p:spPr>
            <p:txBody>
              <a:bodyPr wrap="square">
                <a:noAutofit/>
              </a:bodyPr>
              <a:lstStyle/>
              <a:p>
                <a:pPr algn="ctr" rtl="0">
                  <a:spcBef>
                    <a:spcPts val="505"/>
                  </a:spcBef>
                  <a:spcAft>
                    <a:spcPts val="575"/>
                  </a:spcAft>
                </a:pPr>
                <a:r>
                  <a:rPr lang="en-US" sz="2000" b="1">
                    <a:solidFill>
                      <a:srgbClr val="FF0000"/>
                    </a:solidFill>
                    <a:effectLst/>
                    <a:latin typeface="Aptos" panose="020B0004020202020204" pitchFamily="34" charset="0"/>
                  </a:rPr>
                  <a:t>His Final Wrath </a:t>
                </a:r>
                <a:br>
                  <a:rPr lang="en-US" sz="2000" b="1">
                    <a:solidFill>
                      <a:srgbClr val="FF0000"/>
                    </a:solidFill>
                    <a:effectLst/>
                    <a:latin typeface="Aptos" panose="020B0004020202020204" pitchFamily="34" charset="0"/>
                  </a:rPr>
                </a:br>
                <a:r>
                  <a:rPr lang="en-US" sz="2000" b="1">
                    <a:solidFill>
                      <a:srgbClr val="FF0000"/>
                    </a:solidFill>
                    <a:effectLst/>
                    <a:latin typeface="Aptos" panose="020B0004020202020204" pitchFamily="34" charset="0"/>
                  </a:rPr>
                  <a:t>(Zaam)</a:t>
                </a:r>
              </a:p>
            </p:txBody>
          </p:sp>
        </p:grpSp>
      </p:grpSp>
      <p:sp>
        <p:nvSpPr>
          <p:cNvPr id="20" name="TextBox 19">
            <a:extLst>
              <a:ext uri="{FF2B5EF4-FFF2-40B4-BE49-F238E27FC236}">
                <a16:creationId xmlns:a16="http://schemas.microsoft.com/office/drawing/2014/main" id="{69D8C83D-5730-0F49-A8C4-ABAC920ADA7F}"/>
              </a:ext>
            </a:extLst>
          </p:cNvPr>
          <p:cNvSpPr txBox="1"/>
          <p:nvPr/>
        </p:nvSpPr>
        <p:spPr>
          <a:xfrm>
            <a:off x="547152" y="1230301"/>
            <a:ext cx="5195178" cy="369332"/>
          </a:xfrm>
          <a:prstGeom prst="rect">
            <a:avLst/>
          </a:prstGeom>
          <a:solidFill>
            <a:srgbClr val="00B0F0"/>
          </a:solidFill>
        </p:spPr>
        <p:txBody>
          <a:bodyPr wrap="square">
            <a:spAutoFit/>
          </a:bodyPr>
          <a:lstStyle/>
          <a:p>
            <a:r>
              <a:rPr lang="en-US" b="0" i="0">
                <a:solidFill>
                  <a:schemeClr val="bg1"/>
                </a:solidFill>
                <a:effectLst/>
                <a:latin typeface="Aptos" panose="020B0004020202020204" pitchFamily="34" charset="0"/>
              </a:rPr>
              <a:t>“Therefore wait ye upon me, saith </a:t>
            </a:r>
            <a:r>
              <a:rPr lang="en-US">
                <a:solidFill>
                  <a:schemeClr val="bg1"/>
                </a:solidFill>
                <a:latin typeface="Aptos" panose="020B0004020202020204" pitchFamily="34" charset="0"/>
              </a:rPr>
              <a:t>THE </a:t>
            </a:r>
            <a:r>
              <a:rPr lang="en-US" b="0" i="0">
                <a:solidFill>
                  <a:schemeClr val="bg1"/>
                </a:solidFill>
                <a:effectLst/>
                <a:latin typeface="Aptos" panose="020B0004020202020204" pitchFamily="34" charset="0"/>
              </a:rPr>
              <a:t>LORD…</a:t>
            </a:r>
            <a:endParaRPr lang="en-US">
              <a:solidFill>
                <a:schemeClr val="bg1"/>
              </a:solidFill>
              <a:latin typeface="Aptos" panose="020B0004020202020204" pitchFamily="34" charset="0"/>
            </a:endParaRPr>
          </a:p>
        </p:txBody>
      </p:sp>
      <p:sp>
        <p:nvSpPr>
          <p:cNvPr id="21" name="TextBox 20">
            <a:extLst>
              <a:ext uri="{FF2B5EF4-FFF2-40B4-BE49-F238E27FC236}">
                <a16:creationId xmlns:a16="http://schemas.microsoft.com/office/drawing/2014/main" id="{28E80857-813D-E583-B04E-EBF99A718164}"/>
              </a:ext>
            </a:extLst>
          </p:cNvPr>
          <p:cNvSpPr txBox="1"/>
          <p:nvPr/>
        </p:nvSpPr>
        <p:spPr>
          <a:xfrm>
            <a:off x="3390688" y="3519666"/>
            <a:ext cx="5454861" cy="1477328"/>
          </a:xfrm>
          <a:prstGeom prst="rect">
            <a:avLst/>
          </a:prstGeom>
          <a:solidFill>
            <a:srgbClr val="C00000"/>
          </a:solidFill>
        </p:spPr>
        <p:txBody>
          <a:bodyPr wrap="square">
            <a:spAutoFit/>
          </a:bodyPr>
          <a:lstStyle/>
          <a:p>
            <a:r>
              <a:rPr lang="en-US" b="0" i="0">
                <a:solidFill>
                  <a:schemeClr val="bg1"/>
                </a:solidFill>
                <a:effectLst/>
                <a:latin typeface="Aptos" panose="020B0004020202020204" pitchFamily="34" charset="0"/>
              </a:rPr>
              <a:t>…until the day that I rise up to the prey: for My determination </a:t>
            </a:r>
            <a:r>
              <a:rPr lang="en-US" b="0" i="1">
                <a:solidFill>
                  <a:schemeClr val="bg1"/>
                </a:solidFill>
                <a:effectLst/>
                <a:latin typeface="Aptos" panose="020B0004020202020204" pitchFamily="34" charset="0"/>
              </a:rPr>
              <a:t>is</a:t>
            </a:r>
            <a:r>
              <a:rPr lang="en-US" b="0" i="0">
                <a:solidFill>
                  <a:schemeClr val="bg1"/>
                </a:solidFill>
                <a:effectLst/>
                <a:latin typeface="Aptos" panose="020B0004020202020204" pitchFamily="34" charset="0"/>
              </a:rPr>
              <a:t> to gather the nations, that I may assemble the kingdoms, to pour upon them Mine indignation (zaam), </a:t>
            </a:r>
            <a:r>
              <a:rPr lang="en-US" b="0" i="1">
                <a:solidFill>
                  <a:schemeClr val="bg1"/>
                </a:solidFill>
                <a:effectLst/>
                <a:latin typeface="Aptos" panose="020B0004020202020204" pitchFamily="34" charset="0"/>
              </a:rPr>
              <a:t>even</a:t>
            </a:r>
            <a:r>
              <a:rPr lang="en-US" b="0" i="0">
                <a:solidFill>
                  <a:schemeClr val="bg1"/>
                </a:solidFill>
                <a:effectLst/>
                <a:latin typeface="Aptos" panose="020B0004020202020204" pitchFamily="34" charset="0"/>
              </a:rPr>
              <a:t> all My fierce anger: for all the earth shall be devoured with the fire of My jealousy.”</a:t>
            </a:r>
            <a:endParaRPr lang="en-US">
              <a:solidFill>
                <a:schemeClr val="bg1"/>
              </a:solidFill>
              <a:latin typeface="Aptos" panose="020B0004020202020204" pitchFamily="34" charset="0"/>
            </a:endParaRPr>
          </a:p>
        </p:txBody>
      </p:sp>
      <p:sp>
        <p:nvSpPr>
          <p:cNvPr id="25" name="Arrow: Right 24">
            <a:extLst>
              <a:ext uri="{FF2B5EF4-FFF2-40B4-BE49-F238E27FC236}">
                <a16:creationId xmlns:a16="http://schemas.microsoft.com/office/drawing/2014/main" id="{C376EA39-E3D6-82AD-A77A-986E035FB8B1}"/>
              </a:ext>
            </a:extLst>
          </p:cNvPr>
          <p:cNvSpPr/>
          <p:nvPr/>
        </p:nvSpPr>
        <p:spPr>
          <a:xfrm rot="5400000">
            <a:off x="7306510" y="3188130"/>
            <a:ext cx="325614" cy="243967"/>
          </a:xfrm>
          <a:prstGeom prst="right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Arrow: Right 25">
            <a:extLst>
              <a:ext uri="{FF2B5EF4-FFF2-40B4-BE49-F238E27FC236}">
                <a16:creationId xmlns:a16="http://schemas.microsoft.com/office/drawing/2014/main" id="{22503325-51B8-356C-742F-39C37CD18AA8}"/>
              </a:ext>
            </a:extLst>
          </p:cNvPr>
          <p:cNvSpPr/>
          <p:nvPr/>
        </p:nvSpPr>
        <p:spPr>
          <a:xfrm rot="16200000">
            <a:off x="3327795" y="1731285"/>
            <a:ext cx="369330" cy="243967"/>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FD01E54A-1D59-980B-F585-C3006C662DBD}"/>
              </a:ext>
            </a:extLst>
          </p:cNvPr>
          <p:cNvCxnSpPr>
            <a:cxnSpLocks/>
          </p:cNvCxnSpPr>
          <p:nvPr/>
        </p:nvCxnSpPr>
        <p:spPr>
          <a:xfrm>
            <a:off x="6424742" y="2211549"/>
            <a:ext cx="0" cy="535974"/>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E5D47B87-9545-1A03-C9DB-190F8452AB1D}"/>
              </a:ext>
            </a:extLst>
          </p:cNvPr>
          <p:cNvSpPr txBox="1"/>
          <p:nvPr/>
        </p:nvSpPr>
        <p:spPr>
          <a:xfrm>
            <a:off x="491126" y="1625816"/>
            <a:ext cx="2899350" cy="307777"/>
          </a:xfrm>
          <a:prstGeom prst="rect">
            <a:avLst/>
          </a:prstGeom>
          <a:noFill/>
        </p:spPr>
        <p:txBody>
          <a:bodyPr wrap="square">
            <a:spAutoFit/>
          </a:bodyPr>
          <a:lstStyle/>
          <a:p>
            <a:pPr marL="0" marR="0">
              <a:lnSpc>
                <a:spcPct val="100000"/>
              </a:lnSpc>
              <a:spcAft>
                <a:spcPts val="800"/>
              </a:spcAft>
            </a:pPr>
            <a:r>
              <a:rPr lang="en-US" sz="1400" i="1" kern="50">
                <a:solidFill>
                  <a:srgbClr val="0070C0"/>
                </a:solidFill>
                <a:latin typeface="Aptos" panose="020B0004020202020204" pitchFamily="34" charset="0"/>
                <a:ea typeface="SimSun" panose="02010600030101010101" pitchFamily="2" charset="-122"/>
                <a:cs typeface="Calibri" panose="020F0502020204030204" pitchFamily="34" charset="0"/>
              </a:rPr>
              <a:t>[Zephaniah 3]</a:t>
            </a:r>
          </a:p>
        </p:txBody>
      </p:sp>
    </p:spTree>
    <p:extLst>
      <p:ext uri="{BB962C8B-B14F-4D97-AF65-F5344CB8AC3E}">
        <p14:creationId xmlns:p14="http://schemas.microsoft.com/office/powerpoint/2010/main" val="15794529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01AB0-930E-4F18-62C9-99520D4847D9}"/>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3461D490-AC57-2766-BFB8-67A1B36A15A3}"/>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TextBox 4">
            <a:extLst>
              <a:ext uri="{FF2B5EF4-FFF2-40B4-BE49-F238E27FC236}">
                <a16:creationId xmlns:a16="http://schemas.microsoft.com/office/drawing/2014/main" id="{3D56E9EF-6AB9-49F5-53E1-3B0F6267E069}"/>
              </a:ext>
            </a:extLst>
          </p:cNvPr>
          <p:cNvSpPr txBox="1"/>
          <p:nvPr/>
        </p:nvSpPr>
        <p:spPr>
          <a:xfrm>
            <a:off x="723235" y="370244"/>
            <a:ext cx="7697530" cy="523220"/>
          </a:xfrm>
          <a:prstGeom prst="rect">
            <a:avLst/>
          </a:prstGeom>
          <a:noFill/>
        </p:spPr>
        <p:txBody>
          <a:bodyPr wrap="square">
            <a:spAutoFit/>
          </a:bodyPr>
          <a:lstStyle/>
          <a:p>
            <a:pPr marL="0" marR="0" algn="ctr">
              <a:lnSpc>
                <a:spcPct val="100000"/>
              </a:lnSpc>
              <a:spcAft>
                <a:spcPts val="800"/>
              </a:spcAft>
            </a:pPr>
            <a:r>
              <a:rPr lang="en-US" sz="28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“Blessed is he that waiteth, and cometh to the 1335 days.” </a:t>
            </a:r>
          </a:p>
        </p:txBody>
      </p:sp>
      <p:grpSp>
        <p:nvGrpSpPr>
          <p:cNvPr id="18" name="Group 17">
            <a:extLst>
              <a:ext uri="{FF2B5EF4-FFF2-40B4-BE49-F238E27FC236}">
                <a16:creationId xmlns:a16="http://schemas.microsoft.com/office/drawing/2014/main" id="{60023895-CB24-58F6-F743-65C500A692C2}"/>
              </a:ext>
            </a:extLst>
          </p:cNvPr>
          <p:cNvGrpSpPr/>
          <p:nvPr/>
        </p:nvGrpSpPr>
        <p:grpSpPr>
          <a:xfrm>
            <a:off x="547152" y="2062440"/>
            <a:ext cx="8735816" cy="1410480"/>
            <a:chOff x="712252" y="1871940"/>
            <a:chExt cx="8735816" cy="1410480"/>
          </a:xfrm>
        </p:grpSpPr>
        <p:cxnSp>
          <p:nvCxnSpPr>
            <p:cNvPr id="12" name="Straight Connector 11">
              <a:extLst>
                <a:ext uri="{FF2B5EF4-FFF2-40B4-BE49-F238E27FC236}">
                  <a16:creationId xmlns:a16="http://schemas.microsoft.com/office/drawing/2014/main" id="{52C3BA99-70C3-C732-71B6-5FDC0AB67ED5}"/>
                </a:ext>
              </a:extLst>
            </p:cNvPr>
            <p:cNvCxnSpPr>
              <a:cxnSpLocks/>
            </p:cNvCxnSpPr>
            <p:nvPr/>
          </p:nvCxnSpPr>
          <p:spPr>
            <a:xfrm>
              <a:off x="6638925" y="2289036"/>
              <a:ext cx="197167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8162484B-FD51-5708-C9CF-8CF34FD7E937}"/>
                </a:ext>
              </a:extLst>
            </p:cNvPr>
            <p:cNvGrpSpPr/>
            <p:nvPr/>
          </p:nvGrpSpPr>
          <p:grpSpPr>
            <a:xfrm>
              <a:off x="712252" y="1871940"/>
              <a:ext cx="8735816" cy="1410480"/>
              <a:chOff x="712252" y="1871940"/>
              <a:chExt cx="8735816" cy="1410480"/>
            </a:xfrm>
          </p:grpSpPr>
          <p:cxnSp>
            <p:nvCxnSpPr>
              <p:cNvPr id="7" name="Straight Connector 6">
                <a:extLst>
                  <a:ext uri="{FF2B5EF4-FFF2-40B4-BE49-F238E27FC236}">
                    <a16:creationId xmlns:a16="http://schemas.microsoft.com/office/drawing/2014/main" id="{4FC07693-2C0A-4B2B-B67A-C80098532543}"/>
                  </a:ext>
                </a:extLst>
              </p:cNvPr>
              <p:cNvCxnSpPr>
                <a:cxnSpLocks/>
              </p:cNvCxnSpPr>
              <p:nvPr/>
            </p:nvCxnSpPr>
            <p:spPr>
              <a:xfrm>
                <a:off x="712252" y="2021049"/>
                <a:ext cx="0" cy="535974"/>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A595F68-F9BF-2D9B-5C03-F5F0122105AD}"/>
                  </a:ext>
                </a:extLst>
              </p:cNvPr>
              <p:cNvCxnSpPr>
                <a:cxnSpLocks/>
              </p:cNvCxnSpPr>
              <p:nvPr/>
            </p:nvCxnSpPr>
            <p:spPr>
              <a:xfrm>
                <a:off x="723235" y="2289036"/>
                <a:ext cx="5915690"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8C9D5847-8618-ECAE-A8DD-DAD8E754A5E3}"/>
                  </a:ext>
                </a:extLst>
              </p:cNvPr>
              <p:cNvSpPr txBox="1"/>
              <p:nvPr/>
            </p:nvSpPr>
            <p:spPr>
              <a:xfrm>
                <a:off x="1907241" y="1871940"/>
                <a:ext cx="3540638" cy="961708"/>
              </a:xfrm>
              <a:prstGeom prst="rect">
                <a:avLst/>
              </a:prstGeom>
              <a:noFill/>
              <a:ln w="38100">
                <a:noFill/>
              </a:ln>
            </p:spPr>
            <p:txBody>
              <a:bodyPr wrap="square">
                <a:noAutofit/>
              </a:bodyPr>
              <a:lstStyle/>
              <a:p>
                <a:pPr algn="ctr" rtl="0">
                  <a:spcBef>
                    <a:spcPts val="505"/>
                  </a:spcBef>
                  <a:spcAft>
                    <a:spcPts val="575"/>
                  </a:spcAft>
                </a:pPr>
                <a:r>
                  <a:rPr lang="en-US" sz="2000" b="1">
                    <a:solidFill>
                      <a:srgbClr val="00B0F0"/>
                    </a:solidFill>
                    <a:effectLst/>
                    <a:latin typeface="Aptos" panose="020B0004020202020204" pitchFamily="34" charset="0"/>
                  </a:rPr>
                  <a:t>1335 days</a:t>
                </a:r>
                <a:endParaRPr lang="en-US" sz="2000" b="1" i="1">
                  <a:solidFill>
                    <a:srgbClr val="00B0F0"/>
                  </a:solidFill>
                  <a:effectLst/>
                  <a:latin typeface="Aptos" panose="020B0004020202020204" pitchFamily="34" charset="0"/>
                </a:endParaRPr>
              </a:p>
            </p:txBody>
          </p:sp>
          <p:cxnSp>
            <p:nvCxnSpPr>
              <p:cNvPr id="11" name="Straight Connector 10">
                <a:extLst>
                  <a:ext uri="{FF2B5EF4-FFF2-40B4-BE49-F238E27FC236}">
                    <a16:creationId xmlns:a16="http://schemas.microsoft.com/office/drawing/2014/main" id="{D398A872-6350-C8CD-1B47-70B34D512D0F}"/>
                  </a:ext>
                </a:extLst>
              </p:cNvPr>
              <p:cNvCxnSpPr>
                <a:cxnSpLocks/>
              </p:cNvCxnSpPr>
              <p:nvPr/>
            </p:nvCxnSpPr>
            <p:spPr>
              <a:xfrm>
                <a:off x="6627942" y="2021049"/>
                <a:ext cx="0" cy="53597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A864FE2A-3071-2E09-0FB4-3422F62B27A7}"/>
                  </a:ext>
                </a:extLst>
              </p:cNvPr>
              <p:cNvSpPr txBox="1"/>
              <p:nvPr/>
            </p:nvSpPr>
            <p:spPr>
              <a:xfrm>
                <a:off x="5907430" y="2320712"/>
                <a:ext cx="3540638" cy="961708"/>
              </a:xfrm>
              <a:prstGeom prst="rect">
                <a:avLst/>
              </a:prstGeom>
              <a:noFill/>
              <a:ln w="38100">
                <a:noFill/>
              </a:ln>
            </p:spPr>
            <p:txBody>
              <a:bodyPr wrap="square">
                <a:noAutofit/>
              </a:bodyPr>
              <a:lstStyle/>
              <a:p>
                <a:pPr algn="ctr" rtl="0">
                  <a:spcBef>
                    <a:spcPts val="505"/>
                  </a:spcBef>
                  <a:spcAft>
                    <a:spcPts val="575"/>
                  </a:spcAft>
                </a:pPr>
                <a:r>
                  <a:rPr lang="en-US" sz="2000" b="1">
                    <a:solidFill>
                      <a:srgbClr val="FF0000"/>
                    </a:solidFill>
                    <a:effectLst/>
                    <a:latin typeface="Aptos" panose="020B0004020202020204" pitchFamily="34" charset="0"/>
                  </a:rPr>
                  <a:t>His Final Wrath </a:t>
                </a:r>
                <a:br>
                  <a:rPr lang="en-US" sz="2000" b="1">
                    <a:solidFill>
                      <a:srgbClr val="FF0000"/>
                    </a:solidFill>
                    <a:effectLst/>
                    <a:latin typeface="Aptos" panose="020B0004020202020204" pitchFamily="34" charset="0"/>
                  </a:rPr>
                </a:br>
                <a:r>
                  <a:rPr lang="en-US" sz="2000" b="1">
                    <a:solidFill>
                      <a:srgbClr val="FF0000"/>
                    </a:solidFill>
                    <a:effectLst/>
                    <a:latin typeface="Aptos" panose="020B0004020202020204" pitchFamily="34" charset="0"/>
                  </a:rPr>
                  <a:t>(Zaam)</a:t>
                </a:r>
              </a:p>
            </p:txBody>
          </p:sp>
        </p:grpSp>
      </p:grpSp>
      <p:sp>
        <p:nvSpPr>
          <p:cNvPr id="20" name="TextBox 19">
            <a:extLst>
              <a:ext uri="{FF2B5EF4-FFF2-40B4-BE49-F238E27FC236}">
                <a16:creationId xmlns:a16="http://schemas.microsoft.com/office/drawing/2014/main" id="{FA5FBBFF-362C-D3A3-DDC4-B49420BB2420}"/>
              </a:ext>
            </a:extLst>
          </p:cNvPr>
          <p:cNvSpPr txBox="1"/>
          <p:nvPr/>
        </p:nvSpPr>
        <p:spPr>
          <a:xfrm>
            <a:off x="547152" y="1230301"/>
            <a:ext cx="5195178" cy="369332"/>
          </a:xfrm>
          <a:prstGeom prst="rect">
            <a:avLst/>
          </a:prstGeom>
          <a:solidFill>
            <a:srgbClr val="00B0F0"/>
          </a:solidFill>
        </p:spPr>
        <p:txBody>
          <a:bodyPr wrap="square">
            <a:spAutoFit/>
          </a:bodyPr>
          <a:lstStyle/>
          <a:p>
            <a:r>
              <a:rPr lang="en-US" b="0" i="0">
                <a:solidFill>
                  <a:schemeClr val="bg1"/>
                </a:solidFill>
                <a:effectLst/>
                <a:latin typeface="Aptos" panose="020B0004020202020204" pitchFamily="34" charset="0"/>
              </a:rPr>
              <a:t>“Therefore wait ye upon me, saith </a:t>
            </a:r>
            <a:r>
              <a:rPr lang="en-US">
                <a:solidFill>
                  <a:schemeClr val="bg1"/>
                </a:solidFill>
                <a:latin typeface="Aptos" panose="020B0004020202020204" pitchFamily="34" charset="0"/>
              </a:rPr>
              <a:t>THE </a:t>
            </a:r>
            <a:r>
              <a:rPr lang="en-US" b="0" i="0">
                <a:solidFill>
                  <a:schemeClr val="bg1"/>
                </a:solidFill>
                <a:effectLst/>
                <a:latin typeface="Aptos" panose="020B0004020202020204" pitchFamily="34" charset="0"/>
              </a:rPr>
              <a:t>LORD…</a:t>
            </a:r>
            <a:endParaRPr lang="en-US">
              <a:solidFill>
                <a:schemeClr val="bg1"/>
              </a:solidFill>
              <a:latin typeface="Aptos" panose="020B0004020202020204" pitchFamily="34" charset="0"/>
            </a:endParaRPr>
          </a:p>
        </p:txBody>
      </p:sp>
      <p:sp>
        <p:nvSpPr>
          <p:cNvPr id="26" name="Arrow: Right 25">
            <a:extLst>
              <a:ext uri="{FF2B5EF4-FFF2-40B4-BE49-F238E27FC236}">
                <a16:creationId xmlns:a16="http://schemas.microsoft.com/office/drawing/2014/main" id="{C8092FB4-4A9C-2465-B7E8-4F42D2A567BA}"/>
              </a:ext>
            </a:extLst>
          </p:cNvPr>
          <p:cNvSpPr/>
          <p:nvPr/>
        </p:nvSpPr>
        <p:spPr>
          <a:xfrm rot="16200000">
            <a:off x="3327795" y="1731285"/>
            <a:ext cx="369330" cy="243967"/>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36E2BE28-6F63-BDBF-C40B-9B22B003CC47}"/>
              </a:ext>
            </a:extLst>
          </p:cNvPr>
          <p:cNvCxnSpPr>
            <a:cxnSpLocks/>
          </p:cNvCxnSpPr>
          <p:nvPr/>
        </p:nvCxnSpPr>
        <p:spPr>
          <a:xfrm>
            <a:off x="6424742" y="2211549"/>
            <a:ext cx="0" cy="535974"/>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4DEA3A5E-D428-70F6-49FE-E36B80702CD3}"/>
              </a:ext>
            </a:extLst>
          </p:cNvPr>
          <p:cNvSpPr txBox="1"/>
          <p:nvPr/>
        </p:nvSpPr>
        <p:spPr>
          <a:xfrm>
            <a:off x="6726901" y="1564479"/>
            <a:ext cx="1571496" cy="1015663"/>
          </a:xfrm>
          <a:prstGeom prst="rect">
            <a:avLst/>
          </a:prstGeom>
          <a:solidFill>
            <a:schemeClr val="tx1"/>
          </a:solidFill>
        </p:spPr>
        <p:txBody>
          <a:bodyPr wrap="square">
            <a:spAutoFit/>
          </a:bodyPr>
          <a:lstStyle/>
          <a:p>
            <a:pPr algn="ctr"/>
            <a:r>
              <a:rPr lang="en-US" sz="2000" b="1">
                <a:solidFill>
                  <a:srgbClr val="FF0000"/>
                </a:solidFill>
                <a:effectLst/>
                <a:latin typeface="Aptos" panose="020B0004020202020204" pitchFamily="34" charset="0"/>
              </a:rPr>
              <a:t>We will be hidden </a:t>
            </a:r>
          </a:p>
          <a:p>
            <a:pPr algn="ctr"/>
            <a:r>
              <a:rPr lang="en-US" sz="2000" b="1">
                <a:solidFill>
                  <a:srgbClr val="FF0000"/>
                </a:solidFill>
                <a:effectLst/>
                <a:latin typeface="Aptos" panose="020B0004020202020204" pitchFamily="34" charset="0"/>
              </a:rPr>
              <a:t>through</a:t>
            </a:r>
            <a:endParaRPr lang="en-US" sz="2000" b="1">
              <a:solidFill>
                <a:srgbClr val="FF0000"/>
              </a:solidFill>
              <a:latin typeface="Aptos" panose="020B0004020202020204" pitchFamily="34" charset="0"/>
            </a:endParaRPr>
          </a:p>
        </p:txBody>
      </p:sp>
      <p:sp>
        <p:nvSpPr>
          <p:cNvPr id="19" name="TextBox 18">
            <a:extLst>
              <a:ext uri="{FF2B5EF4-FFF2-40B4-BE49-F238E27FC236}">
                <a16:creationId xmlns:a16="http://schemas.microsoft.com/office/drawing/2014/main" id="{6FD07A58-67B0-13C5-7419-EB3B754B048E}"/>
              </a:ext>
            </a:extLst>
          </p:cNvPr>
          <p:cNvSpPr txBox="1"/>
          <p:nvPr/>
        </p:nvSpPr>
        <p:spPr>
          <a:xfrm>
            <a:off x="491126" y="1625816"/>
            <a:ext cx="2899350" cy="307777"/>
          </a:xfrm>
          <a:prstGeom prst="rect">
            <a:avLst/>
          </a:prstGeom>
          <a:noFill/>
        </p:spPr>
        <p:txBody>
          <a:bodyPr wrap="square">
            <a:spAutoFit/>
          </a:bodyPr>
          <a:lstStyle/>
          <a:p>
            <a:pPr marL="0" marR="0">
              <a:lnSpc>
                <a:spcPct val="100000"/>
              </a:lnSpc>
              <a:spcAft>
                <a:spcPts val="800"/>
              </a:spcAft>
            </a:pPr>
            <a:r>
              <a:rPr lang="en-US" sz="1400" i="1" kern="50">
                <a:solidFill>
                  <a:srgbClr val="0070C0"/>
                </a:solidFill>
                <a:latin typeface="Aptos" panose="020B0004020202020204" pitchFamily="34" charset="0"/>
                <a:ea typeface="SimSun" panose="02010600030101010101" pitchFamily="2" charset="-122"/>
                <a:cs typeface="Calibri" panose="020F0502020204030204" pitchFamily="34" charset="0"/>
              </a:rPr>
              <a:t>[Zephaniah 3]</a:t>
            </a:r>
          </a:p>
        </p:txBody>
      </p:sp>
    </p:spTree>
    <p:extLst>
      <p:ext uri="{BB962C8B-B14F-4D97-AF65-F5344CB8AC3E}">
        <p14:creationId xmlns:p14="http://schemas.microsoft.com/office/powerpoint/2010/main" val="303445904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D3025-A07C-2958-C4F7-387D7E8BAB2B}"/>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59AE2976-4AFD-3685-4906-3DFE1D385765}"/>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TextBox 4">
            <a:extLst>
              <a:ext uri="{FF2B5EF4-FFF2-40B4-BE49-F238E27FC236}">
                <a16:creationId xmlns:a16="http://schemas.microsoft.com/office/drawing/2014/main" id="{522AED23-B82C-1001-BA33-84A0A116E692}"/>
              </a:ext>
            </a:extLst>
          </p:cNvPr>
          <p:cNvSpPr txBox="1"/>
          <p:nvPr/>
        </p:nvSpPr>
        <p:spPr>
          <a:xfrm>
            <a:off x="723235" y="370244"/>
            <a:ext cx="7697530" cy="523220"/>
          </a:xfrm>
          <a:prstGeom prst="rect">
            <a:avLst/>
          </a:prstGeom>
          <a:noFill/>
        </p:spPr>
        <p:txBody>
          <a:bodyPr wrap="square">
            <a:spAutoFit/>
          </a:bodyPr>
          <a:lstStyle/>
          <a:p>
            <a:pPr marL="0" marR="0" algn="ctr">
              <a:lnSpc>
                <a:spcPct val="100000"/>
              </a:lnSpc>
              <a:spcAft>
                <a:spcPts val="800"/>
              </a:spcAft>
            </a:pPr>
            <a:r>
              <a:rPr lang="en-US" sz="28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“Blessed is he that waiteth, and cometh to the 1335 days.” </a:t>
            </a:r>
          </a:p>
        </p:txBody>
      </p:sp>
      <p:grpSp>
        <p:nvGrpSpPr>
          <p:cNvPr id="18" name="Group 17">
            <a:extLst>
              <a:ext uri="{FF2B5EF4-FFF2-40B4-BE49-F238E27FC236}">
                <a16:creationId xmlns:a16="http://schemas.microsoft.com/office/drawing/2014/main" id="{F8ED9196-D42A-00C9-15C2-5CDBF8327987}"/>
              </a:ext>
            </a:extLst>
          </p:cNvPr>
          <p:cNvGrpSpPr/>
          <p:nvPr/>
        </p:nvGrpSpPr>
        <p:grpSpPr>
          <a:xfrm>
            <a:off x="547152" y="2062440"/>
            <a:ext cx="7898348" cy="961708"/>
            <a:chOff x="712252" y="1871940"/>
            <a:chExt cx="7898348" cy="961708"/>
          </a:xfrm>
        </p:grpSpPr>
        <p:cxnSp>
          <p:nvCxnSpPr>
            <p:cNvPr id="12" name="Straight Connector 11">
              <a:extLst>
                <a:ext uri="{FF2B5EF4-FFF2-40B4-BE49-F238E27FC236}">
                  <a16:creationId xmlns:a16="http://schemas.microsoft.com/office/drawing/2014/main" id="{2C3DD7F1-24A8-1B99-FA14-E345056A762D}"/>
                </a:ext>
              </a:extLst>
            </p:cNvPr>
            <p:cNvCxnSpPr>
              <a:cxnSpLocks/>
            </p:cNvCxnSpPr>
            <p:nvPr/>
          </p:nvCxnSpPr>
          <p:spPr>
            <a:xfrm>
              <a:off x="6638925" y="2289036"/>
              <a:ext cx="197167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A2760114-1E9E-8674-3A5F-2AE9687B3D63}"/>
                </a:ext>
              </a:extLst>
            </p:cNvPr>
            <p:cNvGrpSpPr/>
            <p:nvPr/>
          </p:nvGrpSpPr>
          <p:grpSpPr>
            <a:xfrm>
              <a:off x="712252" y="1871940"/>
              <a:ext cx="5926673" cy="961708"/>
              <a:chOff x="712252" y="1871940"/>
              <a:chExt cx="5926673" cy="961708"/>
            </a:xfrm>
          </p:grpSpPr>
          <p:cxnSp>
            <p:nvCxnSpPr>
              <p:cNvPr id="7" name="Straight Connector 6">
                <a:extLst>
                  <a:ext uri="{FF2B5EF4-FFF2-40B4-BE49-F238E27FC236}">
                    <a16:creationId xmlns:a16="http://schemas.microsoft.com/office/drawing/2014/main" id="{CE9464F4-E2FA-6204-F86D-B98826F25A67}"/>
                  </a:ext>
                </a:extLst>
              </p:cNvPr>
              <p:cNvCxnSpPr>
                <a:cxnSpLocks/>
              </p:cNvCxnSpPr>
              <p:nvPr/>
            </p:nvCxnSpPr>
            <p:spPr>
              <a:xfrm>
                <a:off x="712252" y="2021049"/>
                <a:ext cx="0" cy="535974"/>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AEEFD90-873D-0A71-9970-D8454B50DE0C}"/>
                  </a:ext>
                </a:extLst>
              </p:cNvPr>
              <p:cNvCxnSpPr>
                <a:cxnSpLocks/>
              </p:cNvCxnSpPr>
              <p:nvPr/>
            </p:nvCxnSpPr>
            <p:spPr>
              <a:xfrm>
                <a:off x="723235" y="2289036"/>
                <a:ext cx="5915690"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77661EA-EC83-237D-33F3-EF0E8802A284}"/>
                  </a:ext>
                </a:extLst>
              </p:cNvPr>
              <p:cNvSpPr txBox="1"/>
              <p:nvPr/>
            </p:nvSpPr>
            <p:spPr>
              <a:xfrm>
                <a:off x="1907241" y="1871940"/>
                <a:ext cx="3540638" cy="961708"/>
              </a:xfrm>
              <a:prstGeom prst="rect">
                <a:avLst/>
              </a:prstGeom>
              <a:noFill/>
              <a:ln w="38100">
                <a:noFill/>
              </a:ln>
            </p:spPr>
            <p:txBody>
              <a:bodyPr wrap="square">
                <a:noAutofit/>
              </a:bodyPr>
              <a:lstStyle/>
              <a:p>
                <a:pPr algn="ctr" rtl="0">
                  <a:spcBef>
                    <a:spcPts val="505"/>
                  </a:spcBef>
                  <a:spcAft>
                    <a:spcPts val="575"/>
                  </a:spcAft>
                </a:pPr>
                <a:r>
                  <a:rPr lang="en-US" sz="2000" b="1">
                    <a:solidFill>
                      <a:srgbClr val="00B0F0"/>
                    </a:solidFill>
                    <a:effectLst/>
                    <a:latin typeface="Aptos" panose="020B0004020202020204" pitchFamily="34" charset="0"/>
                  </a:rPr>
                  <a:t>1335 days</a:t>
                </a:r>
                <a:endParaRPr lang="en-US" sz="2000" b="1" i="1">
                  <a:solidFill>
                    <a:srgbClr val="00B0F0"/>
                  </a:solidFill>
                  <a:effectLst/>
                  <a:latin typeface="Aptos" panose="020B0004020202020204" pitchFamily="34" charset="0"/>
                </a:endParaRPr>
              </a:p>
            </p:txBody>
          </p:sp>
          <p:cxnSp>
            <p:nvCxnSpPr>
              <p:cNvPr id="11" name="Straight Connector 10">
                <a:extLst>
                  <a:ext uri="{FF2B5EF4-FFF2-40B4-BE49-F238E27FC236}">
                    <a16:creationId xmlns:a16="http://schemas.microsoft.com/office/drawing/2014/main" id="{6E3D444E-A414-4C0B-D8C0-AFC6BCD0BC79}"/>
                  </a:ext>
                </a:extLst>
              </p:cNvPr>
              <p:cNvCxnSpPr>
                <a:cxnSpLocks/>
              </p:cNvCxnSpPr>
              <p:nvPr/>
            </p:nvCxnSpPr>
            <p:spPr>
              <a:xfrm>
                <a:off x="6627942" y="2021049"/>
                <a:ext cx="0" cy="53597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20" name="TextBox 19">
            <a:extLst>
              <a:ext uri="{FF2B5EF4-FFF2-40B4-BE49-F238E27FC236}">
                <a16:creationId xmlns:a16="http://schemas.microsoft.com/office/drawing/2014/main" id="{4E3C7ACA-03FF-DCE5-9B61-4A5FC28557EB}"/>
              </a:ext>
            </a:extLst>
          </p:cNvPr>
          <p:cNvSpPr txBox="1"/>
          <p:nvPr/>
        </p:nvSpPr>
        <p:spPr>
          <a:xfrm>
            <a:off x="547152" y="1230301"/>
            <a:ext cx="5195178" cy="369332"/>
          </a:xfrm>
          <a:prstGeom prst="rect">
            <a:avLst/>
          </a:prstGeom>
          <a:solidFill>
            <a:srgbClr val="00B0F0"/>
          </a:solidFill>
        </p:spPr>
        <p:txBody>
          <a:bodyPr wrap="square">
            <a:spAutoFit/>
          </a:bodyPr>
          <a:lstStyle/>
          <a:p>
            <a:r>
              <a:rPr lang="en-US" b="0" i="0">
                <a:solidFill>
                  <a:schemeClr val="bg1"/>
                </a:solidFill>
                <a:effectLst/>
                <a:latin typeface="Aptos" panose="020B0004020202020204" pitchFamily="34" charset="0"/>
              </a:rPr>
              <a:t>“Therefore wait ye upon me, saith </a:t>
            </a:r>
            <a:r>
              <a:rPr lang="en-US">
                <a:solidFill>
                  <a:schemeClr val="bg1"/>
                </a:solidFill>
                <a:latin typeface="Aptos" panose="020B0004020202020204" pitchFamily="34" charset="0"/>
              </a:rPr>
              <a:t>THE </a:t>
            </a:r>
            <a:r>
              <a:rPr lang="en-US" b="0" i="0">
                <a:solidFill>
                  <a:schemeClr val="bg1"/>
                </a:solidFill>
                <a:effectLst/>
                <a:latin typeface="Aptos" panose="020B0004020202020204" pitchFamily="34" charset="0"/>
              </a:rPr>
              <a:t>LORD…</a:t>
            </a:r>
            <a:endParaRPr lang="en-US">
              <a:solidFill>
                <a:schemeClr val="bg1"/>
              </a:solidFill>
              <a:latin typeface="Aptos" panose="020B0004020202020204" pitchFamily="34" charset="0"/>
            </a:endParaRPr>
          </a:p>
        </p:txBody>
      </p:sp>
      <p:sp>
        <p:nvSpPr>
          <p:cNvPr id="26" name="Arrow: Right 25">
            <a:extLst>
              <a:ext uri="{FF2B5EF4-FFF2-40B4-BE49-F238E27FC236}">
                <a16:creationId xmlns:a16="http://schemas.microsoft.com/office/drawing/2014/main" id="{25CF15F4-D078-3F61-235F-3CB02D2709B7}"/>
              </a:ext>
            </a:extLst>
          </p:cNvPr>
          <p:cNvSpPr/>
          <p:nvPr/>
        </p:nvSpPr>
        <p:spPr>
          <a:xfrm rot="16200000">
            <a:off x="3327795" y="1731285"/>
            <a:ext cx="369330" cy="243967"/>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812256D0-CCC6-4EE0-1896-7EA77B3F98C7}"/>
              </a:ext>
            </a:extLst>
          </p:cNvPr>
          <p:cNvCxnSpPr>
            <a:cxnSpLocks/>
          </p:cNvCxnSpPr>
          <p:nvPr/>
        </p:nvCxnSpPr>
        <p:spPr>
          <a:xfrm>
            <a:off x="6424742" y="2211549"/>
            <a:ext cx="0" cy="535974"/>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16" name="Left Brace 15">
            <a:extLst>
              <a:ext uri="{FF2B5EF4-FFF2-40B4-BE49-F238E27FC236}">
                <a16:creationId xmlns:a16="http://schemas.microsoft.com/office/drawing/2014/main" id="{B1FAC7EF-4AE2-A6B8-FCDE-F6BA8D64B79E}"/>
              </a:ext>
            </a:extLst>
          </p:cNvPr>
          <p:cNvSpPr/>
          <p:nvPr/>
        </p:nvSpPr>
        <p:spPr>
          <a:xfrm rot="16200000">
            <a:off x="3318565" y="-137212"/>
            <a:ext cx="327875" cy="5745800"/>
          </a:xfrm>
          <a:prstGeom prst="leftBrace">
            <a:avLst/>
          </a:prstGeom>
          <a:ln w="28575">
            <a:solidFill>
              <a:srgbClr val="CA9E7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TextBox 18">
            <a:extLst>
              <a:ext uri="{FF2B5EF4-FFF2-40B4-BE49-F238E27FC236}">
                <a16:creationId xmlns:a16="http://schemas.microsoft.com/office/drawing/2014/main" id="{DBCAC73E-C266-F6DC-66D2-C2CDC2B9882C}"/>
              </a:ext>
            </a:extLst>
          </p:cNvPr>
          <p:cNvSpPr txBox="1"/>
          <p:nvPr/>
        </p:nvSpPr>
        <p:spPr>
          <a:xfrm>
            <a:off x="585252" y="2931695"/>
            <a:ext cx="5806024" cy="369332"/>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wrap="square">
            <a:spAutoFit/>
          </a:bodyPr>
          <a:lstStyle/>
          <a:p>
            <a:pPr algn="ctr"/>
            <a:r>
              <a:rPr lang="en-US" b="1" i="0">
                <a:effectLst/>
                <a:latin typeface="Aptos" panose="020B0004020202020204" pitchFamily="34" charset="0"/>
              </a:rPr>
              <a:t>You’re blessed to live through this entire time period </a:t>
            </a:r>
            <a:endParaRPr lang="en-US" b="1">
              <a:latin typeface="Aptos" panose="020B0004020202020204" pitchFamily="34" charset="0"/>
            </a:endParaRPr>
          </a:p>
        </p:txBody>
      </p:sp>
      <p:sp>
        <p:nvSpPr>
          <p:cNvPr id="22" name="TextBox 21">
            <a:extLst>
              <a:ext uri="{FF2B5EF4-FFF2-40B4-BE49-F238E27FC236}">
                <a16:creationId xmlns:a16="http://schemas.microsoft.com/office/drawing/2014/main" id="{EAE6694C-78DA-2910-C883-DD1E01C05B64}"/>
              </a:ext>
            </a:extLst>
          </p:cNvPr>
          <p:cNvSpPr txBox="1"/>
          <p:nvPr/>
        </p:nvSpPr>
        <p:spPr>
          <a:xfrm>
            <a:off x="5742330" y="2511212"/>
            <a:ext cx="3540638" cy="961708"/>
          </a:xfrm>
          <a:prstGeom prst="rect">
            <a:avLst/>
          </a:prstGeom>
          <a:noFill/>
          <a:ln w="38100">
            <a:noFill/>
          </a:ln>
        </p:spPr>
        <p:txBody>
          <a:bodyPr wrap="square">
            <a:noAutofit/>
          </a:bodyPr>
          <a:lstStyle/>
          <a:p>
            <a:pPr algn="ctr" rtl="0">
              <a:spcBef>
                <a:spcPts val="505"/>
              </a:spcBef>
              <a:spcAft>
                <a:spcPts val="575"/>
              </a:spcAft>
            </a:pPr>
            <a:r>
              <a:rPr lang="en-US" sz="2000" b="1">
                <a:solidFill>
                  <a:srgbClr val="FF0000"/>
                </a:solidFill>
                <a:effectLst/>
                <a:latin typeface="Aptos" panose="020B0004020202020204" pitchFamily="34" charset="0"/>
              </a:rPr>
              <a:t>His Final Wrath </a:t>
            </a:r>
            <a:br>
              <a:rPr lang="en-US" sz="2000" b="1">
                <a:solidFill>
                  <a:srgbClr val="FF0000"/>
                </a:solidFill>
                <a:effectLst/>
                <a:latin typeface="Aptos" panose="020B0004020202020204" pitchFamily="34" charset="0"/>
              </a:rPr>
            </a:br>
            <a:r>
              <a:rPr lang="en-US" sz="2000" b="1">
                <a:solidFill>
                  <a:srgbClr val="FF0000"/>
                </a:solidFill>
                <a:effectLst/>
                <a:latin typeface="Aptos" panose="020B0004020202020204" pitchFamily="34" charset="0"/>
              </a:rPr>
              <a:t>(Zaam)</a:t>
            </a:r>
          </a:p>
        </p:txBody>
      </p:sp>
      <p:sp>
        <p:nvSpPr>
          <p:cNvPr id="6" name="TextBox 5">
            <a:extLst>
              <a:ext uri="{FF2B5EF4-FFF2-40B4-BE49-F238E27FC236}">
                <a16:creationId xmlns:a16="http://schemas.microsoft.com/office/drawing/2014/main" id="{02AD4385-6E69-5EA2-1C11-8986742EEFB7}"/>
              </a:ext>
            </a:extLst>
          </p:cNvPr>
          <p:cNvSpPr txBox="1"/>
          <p:nvPr/>
        </p:nvSpPr>
        <p:spPr>
          <a:xfrm>
            <a:off x="6726901" y="1564479"/>
            <a:ext cx="1571496" cy="1015663"/>
          </a:xfrm>
          <a:prstGeom prst="rect">
            <a:avLst/>
          </a:prstGeom>
          <a:solidFill>
            <a:schemeClr val="tx1"/>
          </a:solidFill>
        </p:spPr>
        <p:txBody>
          <a:bodyPr wrap="square">
            <a:spAutoFit/>
          </a:bodyPr>
          <a:lstStyle/>
          <a:p>
            <a:pPr algn="ctr"/>
            <a:r>
              <a:rPr lang="en-US" sz="2000" b="1" i="0">
                <a:solidFill>
                  <a:srgbClr val="FF0000"/>
                </a:solidFill>
                <a:effectLst/>
                <a:latin typeface="Aptos" panose="020B0004020202020204" pitchFamily="34" charset="0"/>
              </a:rPr>
              <a:t>We will be hidden </a:t>
            </a:r>
          </a:p>
          <a:p>
            <a:pPr algn="ctr"/>
            <a:r>
              <a:rPr lang="en-US" sz="2000" b="1" i="0">
                <a:solidFill>
                  <a:srgbClr val="FF0000"/>
                </a:solidFill>
                <a:effectLst/>
                <a:latin typeface="Aptos" panose="020B0004020202020204" pitchFamily="34" charset="0"/>
              </a:rPr>
              <a:t>through</a:t>
            </a:r>
            <a:endParaRPr lang="en-US" sz="2000" b="1">
              <a:solidFill>
                <a:srgbClr val="FF0000"/>
              </a:solidFill>
              <a:latin typeface="Aptos" panose="020B0004020202020204" pitchFamily="34" charset="0"/>
            </a:endParaRPr>
          </a:p>
        </p:txBody>
      </p:sp>
      <p:sp>
        <p:nvSpPr>
          <p:cNvPr id="14" name="TextBox 13">
            <a:extLst>
              <a:ext uri="{FF2B5EF4-FFF2-40B4-BE49-F238E27FC236}">
                <a16:creationId xmlns:a16="http://schemas.microsoft.com/office/drawing/2014/main" id="{34013532-B369-9683-C4F6-B14FF966784C}"/>
              </a:ext>
            </a:extLst>
          </p:cNvPr>
          <p:cNvSpPr txBox="1"/>
          <p:nvPr/>
        </p:nvSpPr>
        <p:spPr>
          <a:xfrm>
            <a:off x="491126" y="1625816"/>
            <a:ext cx="2899350" cy="307777"/>
          </a:xfrm>
          <a:prstGeom prst="rect">
            <a:avLst/>
          </a:prstGeom>
          <a:noFill/>
        </p:spPr>
        <p:txBody>
          <a:bodyPr wrap="square">
            <a:spAutoFit/>
          </a:bodyPr>
          <a:lstStyle/>
          <a:p>
            <a:pPr marL="0" marR="0">
              <a:lnSpc>
                <a:spcPct val="100000"/>
              </a:lnSpc>
              <a:spcAft>
                <a:spcPts val="800"/>
              </a:spcAft>
            </a:pPr>
            <a:r>
              <a:rPr lang="en-US" sz="1400" i="1" kern="50">
                <a:solidFill>
                  <a:srgbClr val="0070C0"/>
                </a:solidFill>
                <a:latin typeface="Aptos" panose="020B0004020202020204" pitchFamily="34" charset="0"/>
                <a:ea typeface="SimSun" panose="02010600030101010101" pitchFamily="2" charset="-122"/>
                <a:cs typeface="Calibri" panose="020F0502020204030204" pitchFamily="34" charset="0"/>
              </a:rPr>
              <a:t>[Zephaniah 3]</a:t>
            </a:r>
          </a:p>
        </p:txBody>
      </p:sp>
    </p:spTree>
    <p:extLst>
      <p:ext uri="{BB962C8B-B14F-4D97-AF65-F5344CB8AC3E}">
        <p14:creationId xmlns:p14="http://schemas.microsoft.com/office/powerpoint/2010/main" val="47913216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E9570-FCE6-36B8-7D4F-232BCFD90350}"/>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E9C2F3EF-A571-0D43-AC53-AD3CA40B034E}"/>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TextBox 4">
            <a:extLst>
              <a:ext uri="{FF2B5EF4-FFF2-40B4-BE49-F238E27FC236}">
                <a16:creationId xmlns:a16="http://schemas.microsoft.com/office/drawing/2014/main" id="{AC3EBB84-E4D5-103C-CCE6-F60E06737A98}"/>
              </a:ext>
            </a:extLst>
          </p:cNvPr>
          <p:cNvSpPr txBox="1"/>
          <p:nvPr/>
        </p:nvSpPr>
        <p:spPr>
          <a:xfrm>
            <a:off x="723235" y="370244"/>
            <a:ext cx="7697530" cy="523220"/>
          </a:xfrm>
          <a:prstGeom prst="rect">
            <a:avLst/>
          </a:prstGeom>
          <a:noFill/>
        </p:spPr>
        <p:txBody>
          <a:bodyPr wrap="square">
            <a:spAutoFit/>
          </a:bodyPr>
          <a:lstStyle/>
          <a:p>
            <a:pPr marL="0" marR="0" algn="ctr">
              <a:lnSpc>
                <a:spcPct val="100000"/>
              </a:lnSpc>
              <a:spcAft>
                <a:spcPts val="800"/>
              </a:spcAft>
            </a:pPr>
            <a:r>
              <a:rPr lang="en-US" sz="28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“Blessed is he that waiteth, and cometh to the 1335 days.” </a:t>
            </a:r>
          </a:p>
        </p:txBody>
      </p:sp>
      <p:grpSp>
        <p:nvGrpSpPr>
          <p:cNvPr id="18" name="Group 17">
            <a:extLst>
              <a:ext uri="{FF2B5EF4-FFF2-40B4-BE49-F238E27FC236}">
                <a16:creationId xmlns:a16="http://schemas.microsoft.com/office/drawing/2014/main" id="{E2B51D97-4BC9-9758-9FCE-755082451C36}"/>
              </a:ext>
            </a:extLst>
          </p:cNvPr>
          <p:cNvGrpSpPr/>
          <p:nvPr/>
        </p:nvGrpSpPr>
        <p:grpSpPr>
          <a:xfrm>
            <a:off x="547152" y="2062440"/>
            <a:ext cx="7898348" cy="1778040"/>
            <a:chOff x="712252" y="1871940"/>
            <a:chExt cx="7898348" cy="1778040"/>
          </a:xfrm>
        </p:grpSpPr>
        <p:cxnSp>
          <p:nvCxnSpPr>
            <p:cNvPr id="12" name="Straight Connector 11">
              <a:extLst>
                <a:ext uri="{FF2B5EF4-FFF2-40B4-BE49-F238E27FC236}">
                  <a16:creationId xmlns:a16="http://schemas.microsoft.com/office/drawing/2014/main" id="{072A040A-3EC1-16CF-2F15-71EAE55A1E48}"/>
                </a:ext>
              </a:extLst>
            </p:cNvPr>
            <p:cNvCxnSpPr>
              <a:cxnSpLocks/>
            </p:cNvCxnSpPr>
            <p:nvPr/>
          </p:nvCxnSpPr>
          <p:spPr>
            <a:xfrm>
              <a:off x="6638925" y="2289036"/>
              <a:ext cx="197167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EB5BDEDC-5EDF-DD67-2C41-95A4D3F30DC1}"/>
                </a:ext>
              </a:extLst>
            </p:cNvPr>
            <p:cNvGrpSpPr/>
            <p:nvPr/>
          </p:nvGrpSpPr>
          <p:grpSpPr>
            <a:xfrm>
              <a:off x="712252" y="1871940"/>
              <a:ext cx="5926673" cy="1778040"/>
              <a:chOff x="712252" y="1871940"/>
              <a:chExt cx="5926673" cy="1778040"/>
            </a:xfrm>
          </p:grpSpPr>
          <p:cxnSp>
            <p:nvCxnSpPr>
              <p:cNvPr id="7" name="Straight Connector 6">
                <a:extLst>
                  <a:ext uri="{FF2B5EF4-FFF2-40B4-BE49-F238E27FC236}">
                    <a16:creationId xmlns:a16="http://schemas.microsoft.com/office/drawing/2014/main" id="{0BB8F451-951D-5F5B-7CB0-38C6ACAD5285}"/>
                  </a:ext>
                </a:extLst>
              </p:cNvPr>
              <p:cNvCxnSpPr>
                <a:cxnSpLocks/>
              </p:cNvCxnSpPr>
              <p:nvPr/>
            </p:nvCxnSpPr>
            <p:spPr>
              <a:xfrm>
                <a:off x="712252" y="2021049"/>
                <a:ext cx="0" cy="1628931"/>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C190CCA-1246-CBBC-E6D4-AA88C62D337F}"/>
                  </a:ext>
                </a:extLst>
              </p:cNvPr>
              <p:cNvCxnSpPr>
                <a:cxnSpLocks/>
              </p:cNvCxnSpPr>
              <p:nvPr/>
            </p:nvCxnSpPr>
            <p:spPr>
              <a:xfrm>
                <a:off x="723235" y="2289036"/>
                <a:ext cx="5915690"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78B805FB-4734-F9E8-D344-62BFFD6823D4}"/>
                  </a:ext>
                </a:extLst>
              </p:cNvPr>
              <p:cNvSpPr txBox="1"/>
              <p:nvPr/>
            </p:nvSpPr>
            <p:spPr>
              <a:xfrm>
                <a:off x="1907241" y="1871940"/>
                <a:ext cx="3540638" cy="961708"/>
              </a:xfrm>
              <a:prstGeom prst="rect">
                <a:avLst/>
              </a:prstGeom>
              <a:noFill/>
              <a:ln w="38100">
                <a:noFill/>
              </a:ln>
            </p:spPr>
            <p:txBody>
              <a:bodyPr wrap="square">
                <a:noAutofit/>
              </a:bodyPr>
              <a:lstStyle/>
              <a:p>
                <a:pPr algn="ctr" rtl="0">
                  <a:spcBef>
                    <a:spcPts val="505"/>
                  </a:spcBef>
                  <a:spcAft>
                    <a:spcPts val="575"/>
                  </a:spcAft>
                </a:pPr>
                <a:r>
                  <a:rPr lang="en-US" sz="2000" b="1">
                    <a:solidFill>
                      <a:srgbClr val="00B0F0"/>
                    </a:solidFill>
                    <a:effectLst/>
                    <a:latin typeface="Aptos" panose="020B0004020202020204" pitchFamily="34" charset="0"/>
                  </a:rPr>
                  <a:t>1335 days</a:t>
                </a:r>
                <a:endParaRPr lang="en-US" sz="2000" b="1" i="1">
                  <a:solidFill>
                    <a:srgbClr val="00B0F0"/>
                  </a:solidFill>
                  <a:effectLst/>
                  <a:latin typeface="Aptos" panose="020B0004020202020204" pitchFamily="34" charset="0"/>
                </a:endParaRPr>
              </a:p>
            </p:txBody>
          </p:sp>
          <p:cxnSp>
            <p:nvCxnSpPr>
              <p:cNvPr id="11" name="Straight Connector 10">
                <a:extLst>
                  <a:ext uri="{FF2B5EF4-FFF2-40B4-BE49-F238E27FC236}">
                    <a16:creationId xmlns:a16="http://schemas.microsoft.com/office/drawing/2014/main" id="{05ADA303-3E62-4075-6E94-AF859D398EE3}"/>
                  </a:ext>
                </a:extLst>
              </p:cNvPr>
              <p:cNvCxnSpPr>
                <a:cxnSpLocks/>
              </p:cNvCxnSpPr>
              <p:nvPr/>
            </p:nvCxnSpPr>
            <p:spPr>
              <a:xfrm>
                <a:off x="6627942" y="2021049"/>
                <a:ext cx="0" cy="53597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20" name="TextBox 19">
            <a:extLst>
              <a:ext uri="{FF2B5EF4-FFF2-40B4-BE49-F238E27FC236}">
                <a16:creationId xmlns:a16="http://schemas.microsoft.com/office/drawing/2014/main" id="{0DCE9781-A891-7954-CB34-C326B95525F5}"/>
              </a:ext>
            </a:extLst>
          </p:cNvPr>
          <p:cNvSpPr txBox="1"/>
          <p:nvPr/>
        </p:nvSpPr>
        <p:spPr>
          <a:xfrm>
            <a:off x="547152" y="1230301"/>
            <a:ext cx="5195178" cy="369332"/>
          </a:xfrm>
          <a:prstGeom prst="rect">
            <a:avLst/>
          </a:prstGeom>
          <a:solidFill>
            <a:srgbClr val="00B0F0"/>
          </a:solidFill>
        </p:spPr>
        <p:txBody>
          <a:bodyPr wrap="square">
            <a:spAutoFit/>
          </a:bodyPr>
          <a:lstStyle/>
          <a:p>
            <a:r>
              <a:rPr lang="en-US" b="0" i="0">
                <a:solidFill>
                  <a:schemeClr val="bg1"/>
                </a:solidFill>
                <a:effectLst/>
                <a:latin typeface="Aptos" panose="020B0004020202020204" pitchFamily="34" charset="0"/>
              </a:rPr>
              <a:t>“Therefore wait ye upon me, saith </a:t>
            </a:r>
            <a:r>
              <a:rPr lang="en-US">
                <a:solidFill>
                  <a:schemeClr val="bg1"/>
                </a:solidFill>
                <a:latin typeface="Aptos" panose="020B0004020202020204" pitchFamily="34" charset="0"/>
              </a:rPr>
              <a:t>THE </a:t>
            </a:r>
            <a:r>
              <a:rPr lang="en-US" b="0" i="0">
                <a:solidFill>
                  <a:schemeClr val="bg1"/>
                </a:solidFill>
                <a:effectLst/>
                <a:latin typeface="Aptos" panose="020B0004020202020204" pitchFamily="34" charset="0"/>
              </a:rPr>
              <a:t>LORD…</a:t>
            </a:r>
            <a:endParaRPr lang="en-US">
              <a:solidFill>
                <a:schemeClr val="bg1"/>
              </a:solidFill>
              <a:latin typeface="Aptos" panose="020B0004020202020204" pitchFamily="34" charset="0"/>
            </a:endParaRPr>
          </a:p>
        </p:txBody>
      </p:sp>
      <p:sp>
        <p:nvSpPr>
          <p:cNvPr id="26" name="Arrow: Right 25">
            <a:extLst>
              <a:ext uri="{FF2B5EF4-FFF2-40B4-BE49-F238E27FC236}">
                <a16:creationId xmlns:a16="http://schemas.microsoft.com/office/drawing/2014/main" id="{EC6F19A0-7770-0172-8409-A6D4DF4D7F6A}"/>
              </a:ext>
            </a:extLst>
          </p:cNvPr>
          <p:cNvSpPr/>
          <p:nvPr/>
        </p:nvSpPr>
        <p:spPr>
          <a:xfrm rot="16200000">
            <a:off x="3327795" y="1731285"/>
            <a:ext cx="369330" cy="243967"/>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C921F77C-410E-0F91-87EF-6DF6AD0D0D35}"/>
              </a:ext>
            </a:extLst>
          </p:cNvPr>
          <p:cNvCxnSpPr>
            <a:cxnSpLocks/>
          </p:cNvCxnSpPr>
          <p:nvPr/>
        </p:nvCxnSpPr>
        <p:spPr>
          <a:xfrm>
            <a:off x="6424742" y="2211549"/>
            <a:ext cx="0" cy="1628931"/>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13" name="Left Brace 12">
            <a:extLst>
              <a:ext uri="{FF2B5EF4-FFF2-40B4-BE49-F238E27FC236}">
                <a16:creationId xmlns:a16="http://schemas.microsoft.com/office/drawing/2014/main" id="{58F2BEBF-3DFF-A102-B1BA-63C6733A469D}"/>
              </a:ext>
            </a:extLst>
          </p:cNvPr>
          <p:cNvSpPr/>
          <p:nvPr/>
        </p:nvSpPr>
        <p:spPr>
          <a:xfrm rot="16200000">
            <a:off x="3318565" y="-137212"/>
            <a:ext cx="327875" cy="5745800"/>
          </a:xfrm>
          <a:prstGeom prst="leftBrace">
            <a:avLst/>
          </a:prstGeom>
          <a:ln w="28575">
            <a:solidFill>
              <a:srgbClr val="CA9E7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717FE831-95C2-5183-94D9-BB4CC5BEE4CA}"/>
              </a:ext>
            </a:extLst>
          </p:cNvPr>
          <p:cNvSpPr txBox="1"/>
          <p:nvPr/>
        </p:nvSpPr>
        <p:spPr>
          <a:xfrm>
            <a:off x="585252" y="2931695"/>
            <a:ext cx="5806024" cy="369332"/>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wrap="square">
            <a:spAutoFit/>
          </a:bodyPr>
          <a:lstStyle/>
          <a:p>
            <a:pPr algn="ctr"/>
            <a:r>
              <a:rPr lang="en-US" b="1" i="0">
                <a:effectLst/>
                <a:latin typeface="Aptos" panose="020B0004020202020204" pitchFamily="34" charset="0"/>
              </a:rPr>
              <a:t>You’re blessed to live through this entire time period </a:t>
            </a:r>
            <a:endParaRPr lang="en-US" b="1">
              <a:latin typeface="Aptos" panose="020B0004020202020204" pitchFamily="34" charset="0"/>
            </a:endParaRPr>
          </a:p>
        </p:txBody>
      </p:sp>
      <p:sp>
        <p:nvSpPr>
          <p:cNvPr id="4" name="TextBox 3">
            <a:extLst>
              <a:ext uri="{FF2B5EF4-FFF2-40B4-BE49-F238E27FC236}">
                <a16:creationId xmlns:a16="http://schemas.microsoft.com/office/drawing/2014/main" id="{F35EFD56-EA58-880D-D10A-0870ECBB562C}"/>
              </a:ext>
            </a:extLst>
          </p:cNvPr>
          <p:cNvSpPr txBox="1"/>
          <p:nvPr/>
        </p:nvSpPr>
        <p:spPr>
          <a:xfrm>
            <a:off x="585252" y="3304260"/>
            <a:ext cx="5806024" cy="646331"/>
          </a:xfrm>
          <a:prstGeom prst="rect">
            <a:avLst/>
          </a:prstGeom>
          <a:noFill/>
          <a:ln>
            <a:noFill/>
          </a:ln>
        </p:spPr>
        <p:txBody>
          <a:bodyPr wrap="square">
            <a:spAutoFit/>
          </a:bodyPr>
          <a:lstStyle/>
          <a:p>
            <a:r>
              <a:rPr lang="en-US" sz="1400" b="0">
                <a:solidFill>
                  <a:schemeClr val="bg1"/>
                </a:solidFill>
                <a:effectLst/>
                <a:latin typeface="Aptos" panose="020B0004020202020204" pitchFamily="34" charset="0"/>
              </a:rPr>
              <a:t>“Behold, at that time I will undo all that afflict thee… and I will </a:t>
            </a:r>
            <a:r>
              <a:rPr lang="en-US" sz="1400" b="1" u="sng">
                <a:solidFill>
                  <a:schemeClr val="bg1"/>
                </a:solidFill>
                <a:effectLst/>
                <a:latin typeface="Aptos" panose="020B0004020202020204" pitchFamily="34" charset="0"/>
              </a:rPr>
              <a:t>gather</a:t>
            </a:r>
            <a:r>
              <a:rPr lang="en-US" sz="1400" b="1">
                <a:solidFill>
                  <a:schemeClr val="bg1"/>
                </a:solidFill>
                <a:effectLst/>
                <a:latin typeface="Aptos" panose="020B0004020202020204" pitchFamily="34" charset="0"/>
              </a:rPr>
              <a:t> </a:t>
            </a:r>
            <a:r>
              <a:rPr lang="en-US" sz="1400" b="0">
                <a:solidFill>
                  <a:schemeClr val="bg1"/>
                </a:solidFill>
                <a:effectLst/>
                <a:latin typeface="Aptos" panose="020B0004020202020204" pitchFamily="34" charset="0"/>
              </a:rPr>
              <a:t>her that was driven out”</a:t>
            </a:r>
          </a:p>
          <a:p>
            <a:endParaRPr lang="en-US" sz="800" b="0">
              <a:solidFill>
                <a:schemeClr val="bg1"/>
              </a:solidFill>
              <a:effectLst/>
              <a:latin typeface="Aptos" panose="020B0004020202020204" pitchFamily="34" charset="0"/>
            </a:endParaRPr>
          </a:p>
        </p:txBody>
      </p:sp>
      <p:sp>
        <p:nvSpPr>
          <p:cNvPr id="6" name="TextBox 5">
            <a:extLst>
              <a:ext uri="{FF2B5EF4-FFF2-40B4-BE49-F238E27FC236}">
                <a16:creationId xmlns:a16="http://schemas.microsoft.com/office/drawing/2014/main" id="{2BF214F4-BB52-8B72-9366-545A20192040}"/>
              </a:ext>
            </a:extLst>
          </p:cNvPr>
          <p:cNvSpPr txBox="1"/>
          <p:nvPr/>
        </p:nvSpPr>
        <p:spPr>
          <a:xfrm>
            <a:off x="5742330" y="2511212"/>
            <a:ext cx="3540638" cy="961708"/>
          </a:xfrm>
          <a:prstGeom prst="rect">
            <a:avLst/>
          </a:prstGeom>
          <a:noFill/>
          <a:ln w="38100">
            <a:noFill/>
          </a:ln>
        </p:spPr>
        <p:txBody>
          <a:bodyPr wrap="square">
            <a:noAutofit/>
          </a:bodyPr>
          <a:lstStyle/>
          <a:p>
            <a:pPr algn="ctr" rtl="0">
              <a:spcBef>
                <a:spcPts val="505"/>
              </a:spcBef>
              <a:spcAft>
                <a:spcPts val="575"/>
              </a:spcAft>
            </a:pPr>
            <a:r>
              <a:rPr lang="en-US" sz="2000" b="1">
                <a:solidFill>
                  <a:srgbClr val="FF0000"/>
                </a:solidFill>
                <a:effectLst/>
                <a:latin typeface="Aptos" panose="020B0004020202020204" pitchFamily="34" charset="0"/>
              </a:rPr>
              <a:t>His Final Wrath </a:t>
            </a:r>
            <a:br>
              <a:rPr lang="en-US" sz="2000" b="1">
                <a:solidFill>
                  <a:srgbClr val="FF0000"/>
                </a:solidFill>
                <a:effectLst/>
                <a:latin typeface="Aptos" panose="020B0004020202020204" pitchFamily="34" charset="0"/>
              </a:rPr>
            </a:br>
            <a:r>
              <a:rPr lang="en-US" sz="2000" b="1">
                <a:solidFill>
                  <a:srgbClr val="FF0000"/>
                </a:solidFill>
                <a:effectLst/>
                <a:latin typeface="Aptos" panose="020B0004020202020204" pitchFamily="34" charset="0"/>
              </a:rPr>
              <a:t>(Zaam)</a:t>
            </a:r>
          </a:p>
        </p:txBody>
      </p:sp>
      <p:sp>
        <p:nvSpPr>
          <p:cNvPr id="15" name="TextBox 14">
            <a:extLst>
              <a:ext uri="{FF2B5EF4-FFF2-40B4-BE49-F238E27FC236}">
                <a16:creationId xmlns:a16="http://schemas.microsoft.com/office/drawing/2014/main" id="{0AFD1358-A9AE-2AB4-97B7-991F66531DFF}"/>
              </a:ext>
            </a:extLst>
          </p:cNvPr>
          <p:cNvSpPr txBox="1"/>
          <p:nvPr/>
        </p:nvSpPr>
        <p:spPr>
          <a:xfrm>
            <a:off x="6726901" y="1564479"/>
            <a:ext cx="1571496" cy="1015663"/>
          </a:xfrm>
          <a:prstGeom prst="rect">
            <a:avLst/>
          </a:prstGeom>
          <a:solidFill>
            <a:schemeClr val="tx1"/>
          </a:solidFill>
        </p:spPr>
        <p:txBody>
          <a:bodyPr wrap="square">
            <a:spAutoFit/>
          </a:bodyPr>
          <a:lstStyle/>
          <a:p>
            <a:pPr algn="ctr"/>
            <a:r>
              <a:rPr lang="en-US" sz="2000" b="1" i="0">
                <a:solidFill>
                  <a:srgbClr val="FF0000"/>
                </a:solidFill>
                <a:effectLst/>
                <a:latin typeface="Aptos" panose="020B0004020202020204" pitchFamily="34" charset="0"/>
              </a:rPr>
              <a:t>We will be hidden </a:t>
            </a:r>
          </a:p>
          <a:p>
            <a:pPr algn="ctr"/>
            <a:r>
              <a:rPr lang="en-US" sz="2000" b="1" i="0">
                <a:solidFill>
                  <a:srgbClr val="FF0000"/>
                </a:solidFill>
                <a:effectLst/>
                <a:latin typeface="Aptos" panose="020B0004020202020204" pitchFamily="34" charset="0"/>
              </a:rPr>
              <a:t>through</a:t>
            </a:r>
            <a:endParaRPr lang="en-US" sz="2000" b="1">
              <a:solidFill>
                <a:srgbClr val="FF0000"/>
              </a:solidFill>
              <a:latin typeface="Aptos" panose="020B0004020202020204" pitchFamily="34" charset="0"/>
            </a:endParaRPr>
          </a:p>
        </p:txBody>
      </p:sp>
      <p:sp>
        <p:nvSpPr>
          <p:cNvPr id="23" name="TextBox 22">
            <a:extLst>
              <a:ext uri="{FF2B5EF4-FFF2-40B4-BE49-F238E27FC236}">
                <a16:creationId xmlns:a16="http://schemas.microsoft.com/office/drawing/2014/main" id="{FCAA1847-42A5-9607-F395-1998F16BD621}"/>
              </a:ext>
            </a:extLst>
          </p:cNvPr>
          <p:cNvSpPr txBox="1"/>
          <p:nvPr/>
        </p:nvSpPr>
        <p:spPr>
          <a:xfrm>
            <a:off x="491126" y="1625816"/>
            <a:ext cx="2899350" cy="307777"/>
          </a:xfrm>
          <a:prstGeom prst="rect">
            <a:avLst/>
          </a:prstGeom>
          <a:noFill/>
        </p:spPr>
        <p:txBody>
          <a:bodyPr wrap="square">
            <a:spAutoFit/>
          </a:bodyPr>
          <a:lstStyle/>
          <a:p>
            <a:pPr marL="0" marR="0">
              <a:lnSpc>
                <a:spcPct val="100000"/>
              </a:lnSpc>
              <a:spcAft>
                <a:spcPts val="800"/>
              </a:spcAft>
            </a:pPr>
            <a:r>
              <a:rPr lang="en-US" sz="1400" i="1" kern="50">
                <a:solidFill>
                  <a:srgbClr val="0070C0"/>
                </a:solidFill>
                <a:latin typeface="Aptos" panose="020B0004020202020204" pitchFamily="34" charset="0"/>
                <a:ea typeface="SimSun" panose="02010600030101010101" pitchFamily="2" charset="-122"/>
                <a:cs typeface="Calibri" panose="020F0502020204030204" pitchFamily="34" charset="0"/>
              </a:rPr>
              <a:t>[Zephaniah 3]</a:t>
            </a:r>
          </a:p>
        </p:txBody>
      </p:sp>
    </p:spTree>
    <p:extLst>
      <p:ext uri="{BB962C8B-B14F-4D97-AF65-F5344CB8AC3E}">
        <p14:creationId xmlns:p14="http://schemas.microsoft.com/office/powerpoint/2010/main" val="2986249846"/>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DEFBF5-E37E-C9B1-4F6D-B484D660D0AA}"/>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D67DD170-00E1-4B4A-A853-70A564F227A4}"/>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TextBox 4">
            <a:extLst>
              <a:ext uri="{FF2B5EF4-FFF2-40B4-BE49-F238E27FC236}">
                <a16:creationId xmlns:a16="http://schemas.microsoft.com/office/drawing/2014/main" id="{7B731906-8120-35C6-B33F-ACCCA9F798C8}"/>
              </a:ext>
            </a:extLst>
          </p:cNvPr>
          <p:cNvSpPr txBox="1"/>
          <p:nvPr/>
        </p:nvSpPr>
        <p:spPr>
          <a:xfrm>
            <a:off x="723235" y="370244"/>
            <a:ext cx="7697530" cy="523220"/>
          </a:xfrm>
          <a:prstGeom prst="rect">
            <a:avLst/>
          </a:prstGeom>
          <a:noFill/>
        </p:spPr>
        <p:txBody>
          <a:bodyPr wrap="square">
            <a:spAutoFit/>
          </a:bodyPr>
          <a:lstStyle/>
          <a:p>
            <a:pPr marL="0" marR="0" algn="ctr">
              <a:lnSpc>
                <a:spcPct val="100000"/>
              </a:lnSpc>
              <a:spcAft>
                <a:spcPts val="800"/>
              </a:spcAft>
            </a:pPr>
            <a:r>
              <a:rPr lang="en-US" sz="28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“Blessed is he that waiteth, and cometh to the 1335 days.” </a:t>
            </a:r>
          </a:p>
        </p:txBody>
      </p:sp>
      <p:grpSp>
        <p:nvGrpSpPr>
          <p:cNvPr id="18" name="Group 17">
            <a:extLst>
              <a:ext uri="{FF2B5EF4-FFF2-40B4-BE49-F238E27FC236}">
                <a16:creationId xmlns:a16="http://schemas.microsoft.com/office/drawing/2014/main" id="{11EAF30D-38D4-72A1-F82F-78F0270F963E}"/>
              </a:ext>
            </a:extLst>
          </p:cNvPr>
          <p:cNvGrpSpPr/>
          <p:nvPr/>
        </p:nvGrpSpPr>
        <p:grpSpPr>
          <a:xfrm>
            <a:off x="547152" y="2062440"/>
            <a:ext cx="7898348" cy="2059980"/>
            <a:chOff x="712252" y="1871940"/>
            <a:chExt cx="7898348" cy="2059980"/>
          </a:xfrm>
        </p:grpSpPr>
        <p:cxnSp>
          <p:nvCxnSpPr>
            <p:cNvPr id="12" name="Straight Connector 11">
              <a:extLst>
                <a:ext uri="{FF2B5EF4-FFF2-40B4-BE49-F238E27FC236}">
                  <a16:creationId xmlns:a16="http://schemas.microsoft.com/office/drawing/2014/main" id="{C932CF10-F75E-8E3B-1F36-537ECB4C3BAC}"/>
                </a:ext>
              </a:extLst>
            </p:cNvPr>
            <p:cNvCxnSpPr>
              <a:cxnSpLocks/>
            </p:cNvCxnSpPr>
            <p:nvPr/>
          </p:nvCxnSpPr>
          <p:spPr>
            <a:xfrm>
              <a:off x="6638925" y="2289036"/>
              <a:ext cx="197167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F61CA186-F1D8-126D-9327-BE83FCC637A2}"/>
                </a:ext>
              </a:extLst>
            </p:cNvPr>
            <p:cNvGrpSpPr/>
            <p:nvPr/>
          </p:nvGrpSpPr>
          <p:grpSpPr>
            <a:xfrm>
              <a:off x="712252" y="1871940"/>
              <a:ext cx="5926673" cy="2059980"/>
              <a:chOff x="712252" y="1871940"/>
              <a:chExt cx="5926673" cy="2059980"/>
            </a:xfrm>
          </p:grpSpPr>
          <p:cxnSp>
            <p:nvCxnSpPr>
              <p:cNvPr id="7" name="Straight Connector 6">
                <a:extLst>
                  <a:ext uri="{FF2B5EF4-FFF2-40B4-BE49-F238E27FC236}">
                    <a16:creationId xmlns:a16="http://schemas.microsoft.com/office/drawing/2014/main" id="{BD46261F-64D5-6AE2-9453-6AA9B660B956}"/>
                  </a:ext>
                </a:extLst>
              </p:cNvPr>
              <p:cNvCxnSpPr>
                <a:cxnSpLocks/>
              </p:cNvCxnSpPr>
              <p:nvPr/>
            </p:nvCxnSpPr>
            <p:spPr>
              <a:xfrm>
                <a:off x="712252" y="2021049"/>
                <a:ext cx="0" cy="1910871"/>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A10B0E3-C2AF-F40B-220A-2C38BFD97096}"/>
                  </a:ext>
                </a:extLst>
              </p:cNvPr>
              <p:cNvCxnSpPr>
                <a:cxnSpLocks/>
              </p:cNvCxnSpPr>
              <p:nvPr/>
            </p:nvCxnSpPr>
            <p:spPr>
              <a:xfrm>
                <a:off x="723235" y="2289036"/>
                <a:ext cx="5915690"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23E96087-D4F7-DBB8-A2E5-524B6EEA1F0D}"/>
                  </a:ext>
                </a:extLst>
              </p:cNvPr>
              <p:cNvSpPr txBox="1"/>
              <p:nvPr/>
            </p:nvSpPr>
            <p:spPr>
              <a:xfrm>
                <a:off x="1907241" y="1871940"/>
                <a:ext cx="3540638" cy="961708"/>
              </a:xfrm>
              <a:prstGeom prst="rect">
                <a:avLst/>
              </a:prstGeom>
              <a:noFill/>
              <a:ln w="38100">
                <a:noFill/>
              </a:ln>
            </p:spPr>
            <p:txBody>
              <a:bodyPr wrap="square">
                <a:noAutofit/>
              </a:bodyPr>
              <a:lstStyle/>
              <a:p>
                <a:pPr algn="ctr" rtl="0">
                  <a:spcBef>
                    <a:spcPts val="505"/>
                  </a:spcBef>
                  <a:spcAft>
                    <a:spcPts val="575"/>
                  </a:spcAft>
                </a:pPr>
                <a:r>
                  <a:rPr lang="en-US" sz="2000" b="1">
                    <a:solidFill>
                      <a:srgbClr val="00B0F0"/>
                    </a:solidFill>
                    <a:effectLst/>
                    <a:latin typeface="Aptos" panose="020B0004020202020204" pitchFamily="34" charset="0"/>
                  </a:rPr>
                  <a:t>1335 days</a:t>
                </a:r>
                <a:endParaRPr lang="en-US" sz="2000" b="1" i="1">
                  <a:solidFill>
                    <a:srgbClr val="00B0F0"/>
                  </a:solidFill>
                  <a:effectLst/>
                  <a:latin typeface="Aptos" panose="020B0004020202020204" pitchFamily="34" charset="0"/>
                </a:endParaRPr>
              </a:p>
            </p:txBody>
          </p:sp>
          <p:cxnSp>
            <p:nvCxnSpPr>
              <p:cNvPr id="11" name="Straight Connector 10">
                <a:extLst>
                  <a:ext uri="{FF2B5EF4-FFF2-40B4-BE49-F238E27FC236}">
                    <a16:creationId xmlns:a16="http://schemas.microsoft.com/office/drawing/2014/main" id="{DA7B9825-8461-427F-0778-1445F5AD35A2}"/>
                  </a:ext>
                </a:extLst>
              </p:cNvPr>
              <p:cNvCxnSpPr>
                <a:cxnSpLocks/>
              </p:cNvCxnSpPr>
              <p:nvPr/>
            </p:nvCxnSpPr>
            <p:spPr>
              <a:xfrm>
                <a:off x="6627942" y="2021049"/>
                <a:ext cx="0" cy="53597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20" name="TextBox 19">
            <a:extLst>
              <a:ext uri="{FF2B5EF4-FFF2-40B4-BE49-F238E27FC236}">
                <a16:creationId xmlns:a16="http://schemas.microsoft.com/office/drawing/2014/main" id="{BD0E1261-13E8-77F2-FCCF-6F1E39630DC7}"/>
              </a:ext>
            </a:extLst>
          </p:cNvPr>
          <p:cNvSpPr txBox="1"/>
          <p:nvPr/>
        </p:nvSpPr>
        <p:spPr>
          <a:xfrm>
            <a:off x="547152" y="1230301"/>
            <a:ext cx="5195178" cy="369332"/>
          </a:xfrm>
          <a:prstGeom prst="rect">
            <a:avLst/>
          </a:prstGeom>
          <a:solidFill>
            <a:srgbClr val="00B0F0"/>
          </a:solidFill>
        </p:spPr>
        <p:txBody>
          <a:bodyPr wrap="square">
            <a:spAutoFit/>
          </a:bodyPr>
          <a:lstStyle/>
          <a:p>
            <a:r>
              <a:rPr lang="en-US" b="0" i="0">
                <a:solidFill>
                  <a:schemeClr val="bg1"/>
                </a:solidFill>
                <a:effectLst/>
                <a:latin typeface="Aptos" panose="020B0004020202020204" pitchFamily="34" charset="0"/>
              </a:rPr>
              <a:t>“Therefore wait ye upon me, saith </a:t>
            </a:r>
            <a:r>
              <a:rPr lang="en-US">
                <a:solidFill>
                  <a:schemeClr val="bg1"/>
                </a:solidFill>
                <a:latin typeface="Aptos" panose="020B0004020202020204" pitchFamily="34" charset="0"/>
              </a:rPr>
              <a:t>THE </a:t>
            </a:r>
            <a:r>
              <a:rPr lang="en-US" b="0" i="0">
                <a:solidFill>
                  <a:schemeClr val="bg1"/>
                </a:solidFill>
                <a:effectLst/>
                <a:latin typeface="Aptos" panose="020B0004020202020204" pitchFamily="34" charset="0"/>
              </a:rPr>
              <a:t>LORD…</a:t>
            </a:r>
            <a:endParaRPr lang="en-US">
              <a:solidFill>
                <a:schemeClr val="bg1"/>
              </a:solidFill>
              <a:latin typeface="Aptos" panose="020B0004020202020204" pitchFamily="34" charset="0"/>
            </a:endParaRPr>
          </a:p>
        </p:txBody>
      </p:sp>
      <p:sp>
        <p:nvSpPr>
          <p:cNvPr id="26" name="Arrow: Right 25">
            <a:extLst>
              <a:ext uri="{FF2B5EF4-FFF2-40B4-BE49-F238E27FC236}">
                <a16:creationId xmlns:a16="http://schemas.microsoft.com/office/drawing/2014/main" id="{D2D888D2-54B5-32CB-3A85-DA51E4F0AE69}"/>
              </a:ext>
            </a:extLst>
          </p:cNvPr>
          <p:cNvSpPr/>
          <p:nvPr/>
        </p:nvSpPr>
        <p:spPr>
          <a:xfrm rot="16200000">
            <a:off x="3327795" y="1731285"/>
            <a:ext cx="369330" cy="243967"/>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ACE34F4B-8CF2-A822-8B4C-263B214796F4}"/>
              </a:ext>
            </a:extLst>
          </p:cNvPr>
          <p:cNvCxnSpPr>
            <a:cxnSpLocks/>
          </p:cNvCxnSpPr>
          <p:nvPr/>
        </p:nvCxnSpPr>
        <p:spPr>
          <a:xfrm>
            <a:off x="6424742" y="2211549"/>
            <a:ext cx="0" cy="1910871"/>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13" name="Left Brace 12">
            <a:extLst>
              <a:ext uri="{FF2B5EF4-FFF2-40B4-BE49-F238E27FC236}">
                <a16:creationId xmlns:a16="http://schemas.microsoft.com/office/drawing/2014/main" id="{76ECE5A6-4F57-C3FA-A47C-FDB61C7964F1}"/>
              </a:ext>
            </a:extLst>
          </p:cNvPr>
          <p:cNvSpPr/>
          <p:nvPr/>
        </p:nvSpPr>
        <p:spPr>
          <a:xfrm rot="16200000">
            <a:off x="3318565" y="-137212"/>
            <a:ext cx="327875" cy="5745800"/>
          </a:xfrm>
          <a:prstGeom prst="leftBrace">
            <a:avLst/>
          </a:prstGeom>
          <a:ln w="28575">
            <a:solidFill>
              <a:srgbClr val="CA9E7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0E62816F-1A3F-0261-C026-DA5E0BCA247E}"/>
              </a:ext>
            </a:extLst>
          </p:cNvPr>
          <p:cNvSpPr txBox="1"/>
          <p:nvPr/>
        </p:nvSpPr>
        <p:spPr>
          <a:xfrm>
            <a:off x="585252" y="2931695"/>
            <a:ext cx="5806024" cy="369332"/>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wrap="square">
            <a:spAutoFit/>
          </a:bodyPr>
          <a:lstStyle/>
          <a:p>
            <a:pPr algn="ctr"/>
            <a:r>
              <a:rPr lang="en-US" b="1" i="0">
                <a:effectLst/>
                <a:latin typeface="Aptos" panose="020B0004020202020204" pitchFamily="34" charset="0"/>
              </a:rPr>
              <a:t>You’re blessed to live through this entire time period </a:t>
            </a:r>
            <a:endParaRPr lang="en-US" b="1">
              <a:latin typeface="Aptos" panose="020B0004020202020204" pitchFamily="34" charset="0"/>
            </a:endParaRPr>
          </a:p>
        </p:txBody>
      </p:sp>
      <p:sp>
        <p:nvSpPr>
          <p:cNvPr id="4" name="TextBox 3">
            <a:extLst>
              <a:ext uri="{FF2B5EF4-FFF2-40B4-BE49-F238E27FC236}">
                <a16:creationId xmlns:a16="http://schemas.microsoft.com/office/drawing/2014/main" id="{9391265B-FB88-5EB7-4AD1-B14F2957DFE0}"/>
              </a:ext>
            </a:extLst>
          </p:cNvPr>
          <p:cNvSpPr txBox="1"/>
          <p:nvPr/>
        </p:nvSpPr>
        <p:spPr>
          <a:xfrm>
            <a:off x="585252" y="3304260"/>
            <a:ext cx="5806024" cy="1200329"/>
          </a:xfrm>
          <a:prstGeom prst="rect">
            <a:avLst/>
          </a:prstGeom>
          <a:noFill/>
          <a:ln>
            <a:noFill/>
          </a:ln>
        </p:spPr>
        <p:txBody>
          <a:bodyPr wrap="square">
            <a:spAutoFit/>
          </a:bodyPr>
          <a:lstStyle/>
          <a:p>
            <a:r>
              <a:rPr lang="en-US" sz="1400" b="0">
                <a:solidFill>
                  <a:schemeClr val="bg1"/>
                </a:solidFill>
                <a:effectLst/>
                <a:latin typeface="Aptos" panose="020B0004020202020204" pitchFamily="34" charset="0"/>
              </a:rPr>
              <a:t>“Behold, at that time I will undo all that afflict thee… and I will </a:t>
            </a:r>
            <a:r>
              <a:rPr lang="en-US" sz="1400" b="1" u="sng">
                <a:solidFill>
                  <a:schemeClr val="bg1"/>
                </a:solidFill>
                <a:effectLst/>
                <a:latin typeface="Aptos" panose="020B0004020202020204" pitchFamily="34" charset="0"/>
              </a:rPr>
              <a:t>gather</a:t>
            </a:r>
            <a:r>
              <a:rPr lang="en-US" sz="1400" b="1">
                <a:solidFill>
                  <a:schemeClr val="bg1"/>
                </a:solidFill>
                <a:effectLst/>
                <a:latin typeface="Aptos" panose="020B0004020202020204" pitchFamily="34" charset="0"/>
              </a:rPr>
              <a:t> </a:t>
            </a:r>
            <a:r>
              <a:rPr lang="en-US" sz="1400" b="0">
                <a:solidFill>
                  <a:schemeClr val="bg1"/>
                </a:solidFill>
                <a:effectLst/>
                <a:latin typeface="Aptos" panose="020B0004020202020204" pitchFamily="34" charset="0"/>
              </a:rPr>
              <a:t>her that was driven out”</a:t>
            </a:r>
          </a:p>
          <a:p>
            <a:endParaRPr lang="en-US" sz="800" b="0">
              <a:solidFill>
                <a:schemeClr val="bg1"/>
              </a:solidFill>
              <a:effectLst/>
              <a:latin typeface="Aptos" panose="020B0004020202020204" pitchFamily="34" charset="0"/>
            </a:endParaRPr>
          </a:p>
          <a:p>
            <a:r>
              <a:rPr lang="en-US" sz="1400" b="0">
                <a:solidFill>
                  <a:schemeClr val="bg1"/>
                </a:solidFill>
                <a:effectLst/>
                <a:latin typeface="Aptos" panose="020B0004020202020204" pitchFamily="34" charset="0"/>
              </a:rPr>
              <a:t>“I will </a:t>
            </a:r>
            <a:r>
              <a:rPr lang="en-US" sz="1400" b="1" u="sng">
                <a:solidFill>
                  <a:schemeClr val="bg1"/>
                </a:solidFill>
                <a:effectLst/>
                <a:latin typeface="Aptos" panose="020B0004020202020204" pitchFamily="34" charset="0"/>
              </a:rPr>
              <a:t>gather</a:t>
            </a:r>
            <a:r>
              <a:rPr lang="en-US" sz="1400" b="0">
                <a:solidFill>
                  <a:schemeClr val="bg1"/>
                </a:solidFill>
                <a:effectLst/>
                <a:latin typeface="Aptos" panose="020B0004020202020204" pitchFamily="34" charset="0"/>
              </a:rPr>
              <a:t> them that are sorrowful for the solemn assembly (moed)”</a:t>
            </a:r>
          </a:p>
          <a:p>
            <a:endParaRPr lang="en-US" sz="800" b="0">
              <a:solidFill>
                <a:schemeClr val="bg1"/>
              </a:solidFill>
              <a:effectLst/>
              <a:latin typeface="Aptos" panose="020B0004020202020204" pitchFamily="34" charset="0"/>
            </a:endParaRPr>
          </a:p>
          <a:p>
            <a:endParaRPr lang="en-US" sz="1400">
              <a:solidFill>
                <a:schemeClr val="bg1"/>
              </a:solidFill>
              <a:latin typeface="Aptos" panose="020B0004020202020204" pitchFamily="34" charset="0"/>
            </a:endParaRPr>
          </a:p>
        </p:txBody>
      </p:sp>
      <p:sp>
        <p:nvSpPr>
          <p:cNvPr id="6" name="TextBox 5">
            <a:extLst>
              <a:ext uri="{FF2B5EF4-FFF2-40B4-BE49-F238E27FC236}">
                <a16:creationId xmlns:a16="http://schemas.microsoft.com/office/drawing/2014/main" id="{72A7402A-FAB9-DED8-AA9C-CFA7C2A9CB79}"/>
              </a:ext>
            </a:extLst>
          </p:cNvPr>
          <p:cNvSpPr txBox="1"/>
          <p:nvPr/>
        </p:nvSpPr>
        <p:spPr>
          <a:xfrm>
            <a:off x="5742330" y="2511212"/>
            <a:ext cx="3540638" cy="961708"/>
          </a:xfrm>
          <a:prstGeom prst="rect">
            <a:avLst/>
          </a:prstGeom>
          <a:noFill/>
          <a:ln w="38100">
            <a:noFill/>
          </a:ln>
        </p:spPr>
        <p:txBody>
          <a:bodyPr wrap="square">
            <a:noAutofit/>
          </a:bodyPr>
          <a:lstStyle/>
          <a:p>
            <a:pPr algn="ctr" rtl="0">
              <a:spcBef>
                <a:spcPts val="505"/>
              </a:spcBef>
              <a:spcAft>
                <a:spcPts val="575"/>
              </a:spcAft>
            </a:pPr>
            <a:r>
              <a:rPr lang="en-US" sz="2000" b="1">
                <a:solidFill>
                  <a:srgbClr val="FF0000"/>
                </a:solidFill>
                <a:effectLst/>
                <a:latin typeface="Aptos" panose="020B0004020202020204" pitchFamily="34" charset="0"/>
              </a:rPr>
              <a:t>His Final Wrath </a:t>
            </a:r>
            <a:br>
              <a:rPr lang="en-US" sz="2000" b="1">
                <a:solidFill>
                  <a:srgbClr val="FF0000"/>
                </a:solidFill>
                <a:effectLst/>
                <a:latin typeface="Aptos" panose="020B0004020202020204" pitchFamily="34" charset="0"/>
              </a:rPr>
            </a:br>
            <a:r>
              <a:rPr lang="en-US" sz="2000" b="1">
                <a:solidFill>
                  <a:srgbClr val="FF0000"/>
                </a:solidFill>
                <a:effectLst/>
                <a:latin typeface="Aptos" panose="020B0004020202020204" pitchFamily="34" charset="0"/>
              </a:rPr>
              <a:t>(Zaam)</a:t>
            </a:r>
          </a:p>
        </p:txBody>
      </p:sp>
      <p:sp>
        <p:nvSpPr>
          <p:cNvPr id="15" name="TextBox 14">
            <a:extLst>
              <a:ext uri="{FF2B5EF4-FFF2-40B4-BE49-F238E27FC236}">
                <a16:creationId xmlns:a16="http://schemas.microsoft.com/office/drawing/2014/main" id="{C422142E-5F02-173D-E42B-CEE82567B500}"/>
              </a:ext>
            </a:extLst>
          </p:cNvPr>
          <p:cNvSpPr txBox="1"/>
          <p:nvPr/>
        </p:nvSpPr>
        <p:spPr>
          <a:xfrm>
            <a:off x="6726901" y="1564479"/>
            <a:ext cx="1571496" cy="1015663"/>
          </a:xfrm>
          <a:prstGeom prst="rect">
            <a:avLst/>
          </a:prstGeom>
          <a:solidFill>
            <a:schemeClr val="tx1"/>
          </a:solidFill>
        </p:spPr>
        <p:txBody>
          <a:bodyPr wrap="square">
            <a:spAutoFit/>
          </a:bodyPr>
          <a:lstStyle/>
          <a:p>
            <a:pPr algn="ctr"/>
            <a:r>
              <a:rPr lang="en-US" sz="2000" b="1" i="0">
                <a:solidFill>
                  <a:srgbClr val="FF0000"/>
                </a:solidFill>
                <a:effectLst/>
                <a:latin typeface="Aptos" panose="020B0004020202020204" pitchFamily="34" charset="0"/>
              </a:rPr>
              <a:t>We will be hidden </a:t>
            </a:r>
          </a:p>
          <a:p>
            <a:pPr algn="ctr"/>
            <a:r>
              <a:rPr lang="en-US" sz="2000" b="1" i="0">
                <a:solidFill>
                  <a:srgbClr val="FF0000"/>
                </a:solidFill>
                <a:effectLst/>
                <a:latin typeface="Aptos" panose="020B0004020202020204" pitchFamily="34" charset="0"/>
              </a:rPr>
              <a:t>through</a:t>
            </a:r>
            <a:endParaRPr lang="en-US" sz="2000" b="1">
              <a:solidFill>
                <a:srgbClr val="FF0000"/>
              </a:solidFill>
              <a:latin typeface="Aptos" panose="020B0004020202020204" pitchFamily="34" charset="0"/>
            </a:endParaRPr>
          </a:p>
        </p:txBody>
      </p:sp>
      <p:sp>
        <p:nvSpPr>
          <p:cNvPr id="21" name="TextBox 20">
            <a:extLst>
              <a:ext uri="{FF2B5EF4-FFF2-40B4-BE49-F238E27FC236}">
                <a16:creationId xmlns:a16="http://schemas.microsoft.com/office/drawing/2014/main" id="{5C6C0D35-3DEC-6496-FA02-75349618C138}"/>
              </a:ext>
            </a:extLst>
          </p:cNvPr>
          <p:cNvSpPr txBox="1"/>
          <p:nvPr/>
        </p:nvSpPr>
        <p:spPr>
          <a:xfrm>
            <a:off x="491126" y="1625816"/>
            <a:ext cx="2899350" cy="307777"/>
          </a:xfrm>
          <a:prstGeom prst="rect">
            <a:avLst/>
          </a:prstGeom>
          <a:noFill/>
        </p:spPr>
        <p:txBody>
          <a:bodyPr wrap="square">
            <a:spAutoFit/>
          </a:bodyPr>
          <a:lstStyle/>
          <a:p>
            <a:pPr marL="0" marR="0">
              <a:lnSpc>
                <a:spcPct val="100000"/>
              </a:lnSpc>
              <a:spcAft>
                <a:spcPts val="800"/>
              </a:spcAft>
            </a:pPr>
            <a:r>
              <a:rPr lang="en-US" sz="1400" i="1" kern="50">
                <a:solidFill>
                  <a:srgbClr val="0070C0"/>
                </a:solidFill>
                <a:latin typeface="Aptos" panose="020B0004020202020204" pitchFamily="34" charset="0"/>
                <a:ea typeface="SimSun" panose="02010600030101010101" pitchFamily="2" charset="-122"/>
                <a:cs typeface="Calibri" panose="020F0502020204030204" pitchFamily="34" charset="0"/>
              </a:rPr>
              <a:t>[Zephaniah 3]</a:t>
            </a:r>
          </a:p>
        </p:txBody>
      </p:sp>
    </p:spTree>
    <p:extLst>
      <p:ext uri="{BB962C8B-B14F-4D97-AF65-F5344CB8AC3E}">
        <p14:creationId xmlns:p14="http://schemas.microsoft.com/office/powerpoint/2010/main" val="123402080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7EE21-F596-61FF-EB2F-9EA8B46103D1}"/>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B830F4A9-D9C1-BD87-13D4-C53217A91417}"/>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TextBox 4">
            <a:extLst>
              <a:ext uri="{FF2B5EF4-FFF2-40B4-BE49-F238E27FC236}">
                <a16:creationId xmlns:a16="http://schemas.microsoft.com/office/drawing/2014/main" id="{6940B240-5CAA-60D0-08A5-048779476C87}"/>
              </a:ext>
            </a:extLst>
          </p:cNvPr>
          <p:cNvSpPr txBox="1"/>
          <p:nvPr/>
        </p:nvSpPr>
        <p:spPr>
          <a:xfrm>
            <a:off x="723235" y="370244"/>
            <a:ext cx="7697530" cy="523220"/>
          </a:xfrm>
          <a:prstGeom prst="rect">
            <a:avLst/>
          </a:prstGeom>
          <a:noFill/>
        </p:spPr>
        <p:txBody>
          <a:bodyPr wrap="square">
            <a:spAutoFit/>
          </a:bodyPr>
          <a:lstStyle/>
          <a:p>
            <a:pPr marL="0" marR="0" algn="ctr">
              <a:lnSpc>
                <a:spcPct val="100000"/>
              </a:lnSpc>
              <a:spcAft>
                <a:spcPts val="800"/>
              </a:spcAft>
            </a:pPr>
            <a:r>
              <a:rPr lang="en-US" sz="28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“Blessed is he that waiteth, and cometh to the 1335 days.” </a:t>
            </a:r>
          </a:p>
        </p:txBody>
      </p:sp>
      <p:grpSp>
        <p:nvGrpSpPr>
          <p:cNvPr id="18" name="Group 17">
            <a:extLst>
              <a:ext uri="{FF2B5EF4-FFF2-40B4-BE49-F238E27FC236}">
                <a16:creationId xmlns:a16="http://schemas.microsoft.com/office/drawing/2014/main" id="{78FA5492-E794-D192-FFFF-4BF233FDAE00}"/>
              </a:ext>
            </a:extLst>
          </p:cNvPr>
          <p:cNvGrpSpPr/>
          <p:nvPr/>
        </p:nvGrpSpPr>
        <p:grpSpPr>
          <a:xfrm>
            <a:off x="547152" y="2062440"/>
            <a:ext cx="7898348" cy="2873036"/>
            <a:chOff x="712252" y="1871940"/>
            <a:chExt cx="7898348" cy="2873036"/>
          </a:xfrm>
        </p:grpSpPr>
        <p:cxnSp>
          <p:nvCxnSpPr>
            <p:cNvPr id="12" name="Straight Connector 11">
              <a:extLst>
                <a:ext uri="{FF2B5EF4-FFF2-40B4-BE49-F238E27FC236}">
                  <a16:creationId xmlns:a16="http://schemas.microsoft.com/office/drawing/2014/main" id="{6EE0042A-603C-9E04-32EE-3CCA2AB01BD4}"/>
                </a:ext>
              </a:extLst>
            </p:cNvPr>
            <p:cNvCxnSpPr>
              <a:cxnSpLocks/>
            </p:cNvCxnSpPr>
            <p:nvPr/>
          </p:nvCxnSpPr>
          <p:spPr>
            <a:xfrm>
              <a:off x="6638925" y="2289036"/>
              <a:ext cx="197167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60D44DC4-BFB7-9F84-FB4B-C643070F1103}"/>
                </a:ext>
              </a:extLst>
            </p:cNvPr>
            <p:cNvGrpSpPr/>
            <p:nvPr/>
          </p:nvGrpSpPr>
          <p:grpSpPr>
            <a:xfrm>
              <a:off x="712252" y="1871940"/>
              <a:ext cx="5926673" cy="2873036"/>
              <a:chOff x="712252" y="1871940"/>
              <a:chExt cx="5926673" cy="2873036"/>
            </a:xfrm>
          </p:grpSpPr>
          <p:cxnSp>
            <p:nvCxnSpPr>
              <p:cNvPr id="7" name="Straight Connector 6">
                <a:extLst>
                  <a:ext uri="{FF2B5EF4-FFF2-40B4-BE49-F238E27FC236}">
                    <a16:creationId xmlns:a16="http://schemas.microsoft.com/office/drawing/2014/main" id="{97173129-90A8-6243-CDAF-1D313F635D1F}"/>
                  </a:ext>
                </a:extLst>
              </p:cNvPr>
              <p:cNvCxnSpPr>
                <a:cxnSpLocks/>
              </p:cNvCxnSpPr>
              <p:nvPr/>
            </p:nvCxnSpPr>
            <p:spPr>
              <a:xfrm>
                <a:off x="712252" y="2021049"/>
                <a:ext cx="0" cy="2723927"/>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980B736-24F0-759D-2981-43B2A6A13C22}"/>
                  </a:ext>
                </a:extLst>
              </p:cNvPr>
              <p:cNvCxnSpPr>
                <a:cxnSpLocks/>
              </p:cNvCxnSpPr>
              <p:nvPr/>
            </p:nvCxnSpPr>
            <p:spPr>
              <a:xfrm>
                <a:off x="723235" y="2289036"/>
                <a:ext cx="5915690"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709D8C1-1436-42F7-D952-E63232222D15}"/>
                  </a:ext>
                </a:extLst>
              </p:cNvPr>
              <p:cNvSpPr txBox="1"/>
              <p:nvPr/>
            </p:nvSpPr>
            <p:spPr>
              <a:xfrm>
                <a:off x="1907241" y="1871940"/>
                <a:ext cx="3540638" cy="961708"/>
              </a:xfrm>
              <a:prstGeom prst="rect">
                <a:avLst/>
              </a:prstGeom>
              <a:noFill/>
              <a:ln w="38100">
                <a:noFill/>
              </a:ln>
            </p:spPr>
            <p:txBody>
              <a:bodyPr wrap="square">
                <a:noAutofit/>
              </a:bodyPr>
              <a:lstStyle/>
              <a:p>
                <a:pPr algn="ctr" rtl="0">
                  <a:spcBef>
                    <a:spcPts val="505"/>
                  </a:spcBef>
                  <a:spcAft>
                    <a:spcPts val="575"/>
                  </a:spcAft>
                </a:pPr>
                <a:r>
                  <a:rPr lang="en-US" sz="2000" b="1">
                    <a:solidFill>
                      <a:srgbClr val="00B0F0"/>
                    </a:solidFill>
                    <a:effectLst/>
                    <a:latin typeface="Aptos" panose="020B0004020202020204" pitchFamily="34" charset="0"/>
                  </a:rPr>
                  <a:t>1335 days</a:t>
                </a:r>
                <a:endParaRPr lang="en-US" sz="2000" b="1" i="1">
                  <a:solidFill>
                    <a:srgbClr val="00B0F0"/>
                  </a:solidFill>
                  <a:effectLst/>
                  <a:latin typeface="Aptos" panose="020B0004020202020204" pitchFamily="34" charset="0"/>
                </a:endParaRPr>
              </a:p>
            </p:txBody>
          </p:sp>
          <p:cxnSp>
            <p:nvCxnSpPr>
              <p:cNvPr id="11" name="Straight Connector 10">
                <a:extLst>
                  <a:ext uri="{FF2B5EF4-FFF2-40B4-BE49-F238E27FC236}">
                    <a16:creationId xmlns:a16="http://schemas.microsoft.com/office/drawing/2014/main" id="{97581EC4-0128-D257-85D5-B618ED6193A9}"/>
                  </a:ext>
                </a:extLst>
              </p:cNvPr>
              <p:cNvCxnSpPr>
                <a:cxnSpLocks/>
              </p:cNvCxnSpPr>
              <p:nvPr/>
            </p:nvCxnSpPr>
            <p:spPr>
              <a:xfrm>
                <a:off x="6627942" y="2021049"/>
                <a:ext cx="0" cy="53597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20" name="TextBox 19">
            <a:extLst>
              <a:ext uri="{FF2B5EF4-FFF2-40B4-BE49-F238E27FC236}">
                <a16:creationId xmlns:a16="http://schemas.microsoft.com/office/drawing/2014/main" id="{BB1FEFDA-B506-80B1-DA79-C3C0422DAF2B}"/>
              </a:ext>
            </a:extLst>
          </p:cNvPr>
          <p:cNvSpPr txBox="1"/>
          <p:nvPr/>
        </p:nvSpPr>
        <p:spPr>
          <a:xfrm>
            <a:off x="547152" y="1230301"/>
            <a:ext cx="5195178" cy="369332"/>
          </a:xfrm>
          <a:prstGeom prst="rect">
            <a:avLst/>
          </a:prstGeom>
          <a:solidFill>
            <a:srgbClr val="00B0F0"/>
          </a:solidFill>
        </p:spPr>
        <p:txBody>
          <a:bodyPr wrap="square">
            <a:spAutoFit/>
          </a:bodyPr>
          <a:lstStyle/>
          <a:p>
            <a:r>
              <a:rPr lang="en-US" b="0" i="0">
                <a:solidFill>
                  <a:schemeClr val="bg1"/>
                </a:solidFill>
                <a:effectLst/>
                <a:latin typeface="Aptos" panose="020B0004020202020204" pitchFamily="34" charset="0"/>
              </a:rPr>
              <a:t>“Therefore wait ye upon me, saith </a:t>
            </a:r>
            <a:r>
              <a:rPr lang="en-US">
                <a:solidFill>
                  <a:schemeClr val="bg1"/>
                </a:solidFill>
                <a:latin typeface="Aptos" panose="020B0004020202020204" pitchFamily="34" charset="0"/>
              </a:rPr>
              <a:t>THE </a:t>
            </a:r>
            <a:r>
              <a:rPr lang="en-US" b="0" i="0">
                <a:solidFill>
                  <a:schemeClr val="bg1"/>
                </a:solidFill>
                <a:effectLst/>
                <a:latin typeface="Aptos" panose="020B0004020202020204" pitchFamily="34" charset="0"/>
              </a:rPr>
              <a:t>LORD…</a:t>
            </a:r>
            <a:endParaRPr lang="en-US">
              <a:solidFill>
                <a:schemeClr val="bg1"/>
              </a:solidFill>
              <a:latin typeface="Aptos" panose="020B0004020202020204" pitchFamily="34" charset="0"/>
            </a:endParaRPr>
          </a:p>
        </p:txBody>
      </p:sp>
      <p:sp>
        <p:nvSpPr>
          <p:cNvPr id="26" name="Arrow: Right 25">
            <a:extLst>
              <a:ext uri="{FF2B5EF4-FFF2-40B4-BE49-F238E27FC236}">
                <a16:creationId xmlns:a16="http://schemas.microsoft.com/office/drawing/2014/main" id="{E0EFD6EE-07AF-01F4-53F1-8079A39241C8}"/>
              </a:ext>
            </a:extLst>
          </p:cNvPr>
          <p:cNvSpPr/>
          <p:nvPr/>
        </p:nvSpPr>
        <p:spPr>
          <a:xfrm rot="16200000">
            <a:off x="3327795" y="1731285"/>
            <a:ext cx="369330" cy="243967"/>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45C48A47-15A4-777A-0A71-E348672E5FFC}"/>
              </a:ext>
            </a:extLst>
          </p:cNvPr>
          <p:cNvCxnSpPr>
            <a:cxnSpLocks/>
          </p:cNvCxnSpPr>
          <p:nvPr/>
        </p:nvCxnSpPr>
        <p:spPr>
          <a:xfrm>
            <a:off x="6424742" y="2211549"/>
            <a:ext cx="0" cy="2723927"/>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13" name="Left Brace 12">
            <a:extLst>
              <a:ext uri="{FF2B5EF4-FFF2-40B4-BE49-F238E27FC236}">
                <a16:creationId xmlns:a16="http://schemas.microsoft.com/office/drawing/2014/main" id="{D148579B-7F90-35B0-40CA-EE898DDE6F04}"/>
              </a:ext>
            </a:extLst>
          </p:cNvPr>
          <p:cNvSpPr/>
          <p:nvPr/>
        </p:nvSpPr>
        <p:spPr>
          <a:xfrm rot="16200000">
            <a:off x="3318565" y="-137212"/>
            <a:ext cx="327875" cy="5745800"/>
          </a:xfrm>
          <a:prstGeom prst="leftBrace">
            <a:avLst/>
          </a:prstGeom>
          <a:ln w="28575">
            <a:solidFill>
              <a:srgbClr val="CA9E7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E22E640A-D735-E39A-EE9C-A13E94880E40}"/>
              </a:ext>
            </a:extLst>
          </p:cNvPr>
          <p:cNvSpPr txBox="1"/>
          <p:nvPr/>
        </p:nvSpPr>
        <p:spPr>
          <a:xfrm>
            <a:off x="585252" y="2931695"/>
            <a:ext cx="5806024" cy="369332"/>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wrap="square">
            <a:spAutoFit/>
          </a:bodyPr>
          <a:lstStyle/>
          <a:p>
            <a:pPr algn="ctr"/>
            <a:r>
              <a:rPr lang="en-US" b="1" i="0">
                <a:effectLst/>
                <a:latin typeface="Aptos" panose="020B0004020202020204" pitchFamily="34" charset="0"/>
              </a:rPr>
              <a:t>You’re blessed to live through this entire time period </a:t>
            </a:r>
            <a:endParaRPr lang="en-US" b="1">
              <a:latin typeface="Aptos" panose="020B0004020202020204" pitchFamily="34" charset="0"/>
            </a:endParaRPr>
          </a:p>
        </p:txBody>
      </p:sp>
      <p:sp>
        <p:nvSpPr>
          <p:cNvPr id="4" name="TextBox 3">
            <a:extLst>
              <a:ext uri="{FF2B5EF4-FFF2-40B4-BE49-F238E27FC236}">
                <a16:creationId xmlns:a16="http://schemas.microsoft.com/office/drawing/2014/main" id="{868EDF3F-F9F8-D5F5-C341-709EBEDEFA0F}"/>
              </a:ext>
            </a:extLst>
          </p:cNvPr>
          <p:cNvSpPr txBox="1"/>
          <p:nvPr/>
        </p:nvSpPr>
        <p:spPr>
          <a:xfrm>
            <a:off x="585252" y="3304260"/>
            <a:ext cx="5806024" cy="1631216"/>
          </a:xfrm>
          <a:prstGeom prst="rect">
            <a:avLst/>
          </a:prstGeom>
          <a:noFill/>
          <a:ln>
            <a:noFill/>
          </a:ln>
        </p:spPr>
        <p:txBody>
          <a:bodyPr wrap="square">
            <a:spAutoFit/>
          </a:bodyPr>
          <a:lstStyle/>
          <a:p>
            <a:r>
              <a:rPr lang="en-US" sz="1400" b="0">
                <a:solidFill>
                  <a:schemeClr val="bg1"/>
                </a:solidFill>
                <a:effectLst/>
                <a:latin typeface="Aptos" panose="020B0004020202020204" pitchFamily="34" charset="0"/>
              </a:rPr>
              <a:t>“Behold, at that time I will undo all that afflict thee… and I will </a:t>
            </a:r>
            <a:r>
              <a:rPr lang="en-US" sz="1400" b="1" u="sng">
                <a:solidFill>
                  <a:schemeClr val="bg1"/>
                </a:solidFill>
                <a:effectLst/>
                <a:latin typeface="Aptos" panose="020B0004020202020204" pitchFamily="34" charset="0"/>
              </a:rPr>
              <a:t>gather</a:t>
            </a:r>
            <a:r>
              <a:rPr lang="en-US" sz="1400" b="1">
                <a:solidFill>
                  <a:schemeClr val="bg1"/>
                </a:solidFill>
                <a:effectLst/>
                <a:latin typeface="Aptos" panose="020B0004020202020204" pitchFamily="34" charset="0"/>
              </a:rPr>
              <a:t> </a:t>
            </a:r>
            <a:r>
              <a:rPr lang="en-US" sz="1400" b="0">
                <a:solidFill>
                  <a:schemeClr val="bg1"/>
                </a:solidFill>
                <a:effectLst/>
                <a:latin typeface="Aptos" panose="020B0004020202020204" pitchFamily="34" charset="0"/>
              </a:rPr>
              <a:t>her that was driven out”</a:t>
            </a:r>
          </a:p>
          <a:p>
            <a:endParaRPr lang="en-US" sz="800" b="0">
              <a:solidFill>
                <a:schemeClr val="bg1"/>
              </a:solidFill>
              <a:effectLst/>
              <a:latin typeface="Aptos" panose="020B0004020202020204" pitchFamily="34" charset="0"/>
            </a:endParaRPr>
          </a:p>
          <a:p>
            <a:r>
              <a:rPr lang="en-US" sz="1400" b="0">
                <a:solidFill>
                  <a:schemeClr val="bg1"/>
                </a:solidFill>
                <a:effectLst/>
                <a:latin typeface="Aptos" panose="020B0004020202020204" pitchFamily="34" charset="0"/>
              </a:rPr>
              <a:t>“I will </a:t>
            </a:r>
            <a:r>
              <a:rPr lang="en-US" sz="1400" b="1" u="sng">
                <a:solidFill>
                  <a:schemeClr val="bg1"/>
                </a:solidFill>
                <a:effectLst/>
                <a:latin typeface="Aptos" panose="020B0004020202020204" pitchFamily="34" charset="0"/>
              </a:rPr>
              <a:t>gather</a:t>
            </a:r>
            <a:r>
              <a:rPr lang="en-US" sz="1400" b="0">
                <a:solidFill>
                  <a:schemeClr val="bg1"/>
                </a:solidFill>
                <a:effectLst/>
                <a:latin typeface="Aptos" panose="020B0004020202020204" pitchFamily="34" charset="0"/>
              </a:rPr>
              <a:t> them that are sorrowful for the solemn assembly (moed)”</a:t>
            </a:r>
          </a:p>
          <a:p>
            <a:endParaRPr lang="en-US" sz="800" b="0">
              <a:solidFill>
                <a:schemeClr val="bg1"/>
              </a:solidFill>
              <a:effectLst/>
              <a:latin typeface="Aptos" panose="020B0004020202020204" pitchFamily="34" charset="0"/>
            </a:endParaRPr>
          </a:p>
          <a:p>
            <a:r>
              <a:rPr lang="en-US" sz="1400" b="0">
                <a:solidFill>
                  <a:schemeClr val="bg1"/>
                </a:solidFill>
                <a:effectLst/>
                <a:latin typeface="Aptos" panose="020B0004020202020204" pitchFamily="34" charset="0"/>
              </a:rPr>
              <a:t>“At that time </a:t>
            </a:r>
            <a:r>
              <a:rPr lang="en-US" sz="1400" b="1" u="sng">
                <a:solidFill>
                  <a:schemeClr val="bg1"/>
                </a:solidFill>
                <a:effectLst/>
                <a:latin typeface="Aptos" panose="020B0004020202020204" pitchFamily="34" charset="0"/>
              </a:rPr>
              <a:t>will I bring you again, even in the time that I gather you</a:t>
            </a:r>
            <a:r>
              <a:rPr lang="en-US" sz="1400" b="0">
                <a:solidFill>
                  <a:schemeClr val="bg1"/>
                </a:solidFill>
                <a:effectLst/>
                <a:latin typeface="Aptos" panose="020B0004020202020204" pitchFamily="34" charset="0"/>
              </a:rPr>
              <a:t>: for I will make you a name and a praise among all people of the earth, when I turn back your captivity before your eyes, saith THE LORD.”</a:t>
            </a:r>
            <a:endParaRPr lang="en-US" sz="1400">
              <a:solidFill>
                <a:schemeClr val="bg1"/>
              </a:solidFill>
              <a:latin typeface="Aptos" panose="020B0004020202020204" pitchFamily="34" charset="0"/>
            </a:endParaRPr>
          </a:p>
        </p:txBody>
      </p:sp>
      <p:sp>
        <p:nvSpPr>
          <p:cNvPr id="6" name="TextBox 5">
            <a:extLst>
              <a:ext uri="{FF2B5EF4-FFF2-40B4-BE49-F238E27FC236}">
                <a16:creationId xmlns:a16="http://schemas.microsoft.com/office/drawing/2014/main" id="{44A927D9-66ED-46EC-E766-37EDCC55BCA7}"/>
              </a:ext>
            </a:extLst>
          </p:cNvPr>
          <p:cNvSpPr txBox="1"/>
          <p:nvPr/>
        </p:nvSpPr>
        <p:spPr>
          <a:xfrm>
            <a:off x="5742330" y="2511212"/>
            <a:ext cx="3540638" cy="961708"/>
          </a:xfrm>
          <a:prstGeom prst="rect">
            <a:avLst/>
          </a:prstGeom>
          <a:noFill/>
          <a:ln w="38100">
            <a:noFill/>
          </a:ln>
        </p:spPr>
        <p:txBody>
          <a:bodyPr wrap="square">
            <a:noAutofit/>
          </a:bodyPr>
          <a:lstStyle/>
          <a:p>
            <a:pPr algn="ctr" rtl="0">
              <a:spcBef>
                <a:spcPts val="505"/>
              </a:spcBef>
              <a:spcAft>
                <a:spcPts val="575"/>
              </a:spcAft>
            </a:pPr>
            <a:r>
              <a:rPr lang="en-US" sz="2000" b="1">
                <a:solidFill>
                  <a:srgbClr val="FF0000"/>
                </a:solidFill>
                <a:effectLst/>
                <a:latin typeface="Aptos" panose="020B0004020202020204" pitchFamily="34" charset="0"/>
              </a:rPr>
              <a:t>His Final Wrath </a:t>
            </a:r>
            <a:br>
              <a:rPr lang="en-US" sz="2000" b="1">
                <a:solidFill>
                  <a:srgbClr val="FF0000"/>
                </a:solidFill>
                <a:effectLst/>
                <a:latin typeface="Aptos" panose="020B0004020202020204" pitchFamily="34" charset="0"/>
              </a:rPr>
            </a:br>
            <a:r>
              <a:rPr lang="en-US" sz="2000" b="1">
                <a:solidFill>
                  <a:srgbClr val="FF0000"/>
                </a:solidFill>
                <a:effectLst/>
                <a:latin typeface="Aptos" panose="020B0004020202020204" pitchFamily="34" charset="0"/>
              </a:rPr>
              <a:t>(Zaam)</a:t>
            </a:r>
          </a:p>
        </p:txBody>
      </p:sp>
      <p:sp>
        <p:nvSpPr>
          <p:cNvPr id="15" name="TextBox 14">
            <a:extLst>
              <a:ext uri="{FF2B5EF4-FFF2-40B4-BE49-F238E27FC236}">
                <a16:creationId xmlns:a16="http://schemas.microsoft.com/office/drawing/2014/main" id="{F25D5EC2-932F-D25F-45EA-ABCC3F52A2E3}"/>
              </a:ext>
            </a:extLst>
          </p:cNvPr>
          <p:cNvSpPr txBox="1"/>
          <p:nvPr/>
        </p:nvSpPr>
        <p:spPr>
          <a:xfrm>
            <a:off x="6726901" y="1564479"/>
            <a:ext cx="1571496" cy="1015663"/>
          </a:xfrm>
          <a:prstGeom prst="rect">
            <a:avLst/>
          </a:prstGeom>
          <a:solidFill>
            <a:schemeClr val="tx1"/>
          </a:solidFill>
        </p:spPr>
        <p:txBody>
          <a:bodyPr wrap="square">
            <a:spAutoFit/>
          </a:bodyPr>
          <a:lstStyle/>
          <a:p>
            <a:pPr algn="ctr"/>
            <a:r>
              <a:rPr lang="en-US" sz="2000" b="1" i="0">
                <a:solidFill>
                  <a:srgbClr val="FF0000"/>
                </a:solidFill>
                <a:effectLst/>
                <a:latin typeface="Aptos" panose="020B0004020202020204" pitchFamily="34" charset="0"/>
              </a:rPr>
              <a:t>We will be hidden </a:t>
            </a:r>
          </a:p>
          <a:p>
            <a:pPr algn="ctr"/>
            <a:r>
              <a:rPr lang="en-US" sz="2000" b="1" i="0">
                <a:solidFill>
                  <a:srgbClr val="FF0000"/>
                </a:solidFill>
                <a:effectLst/>
                <a:latin typeface="Aptos" panose="020B0004020202020204" pitchFamily="34" charset="0"/>
              </a:rPr>
              <a:t>through</a:t>
            </a:r>
            <a:endParaRPr lang="en-US" sz="2000" b="1">
              <a:solidFill>
                <a:srgbClr val="FF0000"/>
              </a:solidFill>
              <a:latin typeface="Aptos" panose="020B0004020202020204" pitchFamily="34" charset="0"/>
            </a:endParaRPr>
          </a:p>
        </p:txBody>
      </p:sp>
      <p:sp>
        <p:nvSpPr>
          <p:cNvPr id="16" name="TextBox 15">
            <a:extLst>
              <a:ext uri="{FF2B5EF4-FFF2-40B4-BE49-F238E27FC236}">
                <a16:creationId xmlns:a16="http://schemas.microsoft.com/office/drawing/2014/main" id="{FE7057A9-9CAC-5AF7-CBB7-65B1549C2E27}"/>
              </a:ext>
            </a:extLst>
          </p:cNvPr>
          <p:cNvSpPr txBox="1"/>
          <p:nvPr/>
        </p:nvSpPr>
        <p:spPr>
          <a:xfrm>
            <a:off x="491126" y="1625816"/>
            <a:ext cx="2899350" cy="307777"/>
          </a:xfrm>
          <a:prstGeom prst="rect">
            <a:avLst/>
          </a:prstGeom>
          <a:noFill/>
        </p:spPr>
        <p:txBody>
          <a:bodyPr wrap="square">
            <a:spAutoFit/>
          </a:bodyPr>
          <a:lstStyle/>
          <a:p>
            <a:pPr marL="0" marR="0">
              <a:lnSpc>
                <a:spcPct val="100000"/>
              </a:lnSpc>
              <a:spcAft>
                <a:spcPts val="800"/>
              </a:spcAft>
            </a:pPr>
            <a:r>
              <a:rPr lang="en-US" sz="1400" i="1" kern="50">
                <a:solidFill>
                  <a:srgbClr val="0070C0"/>
                </a:solidFill>
                <a:latin typeface="Aptos" panose="020B0004020202020204" pitchFamily="34" charset="0"/>
                <a:ea typeface="SimSun" panose="02010600030101010101" pitchFamily="2" charset="-122"/>
                <a:cs typeface="Calibri" panose="020F0502020204030204" pitchFamily="34" charset="0"/>
              </a:rPr>
              <a:t>[Zephaniah 3]</a:t>
            </a:r>
          </a:p>
        </p:txBody>
      </p:sp>
    </p:spTree>
    <p:extLst>
      <p:ext uri="{BB962C8B-B14F-4D97-AF65-F5344CB8AC3E}">
        <p14:creationId xmlns:p14="http://schemas.microsoft.com/office/powerpoint/2010/main" val="350655000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433A0-035B-2259-335B-FB64EA5B02B4}"/>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2F520F6D-CDCB-21F4-FA7B-A2E587A87586}"/>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TextBox 4">
            <a:extLst>
              <a:ext uri="{FF2B5EF4-FFF2-40B4-BE49-F238E27FC236}">
                <a16:creationId xmlns:a16="http://schemas.microsoft.com/office/drawing/2014/main" id="{CEC306B3-7E4B-E463-3585-C30084C86863}"/>
              </a:ext>
            </a:extLst>
          </p:cNvPr>
          <p:cNvSpPr txBox="1"/>
          <p:nvPr/>
        </p:nvSpPr>
        <p:spPr>
          <a:xfrm>
            <a:off x="723235" y="370244"/>
            <a:ext cx="7697530" cy="523220"/>
          </a:xfrm>
          <a:prstGeom prst="rect">
            <a:avLst/>
          </a:prstGeom>
          <a:noFill/>
        </p:spPr>
        <p:txBody>
          <a:bodyPr wrap="square">
            <a:spAutoFit/>
          </a:bodyPr>
          <a:lstStyle/>
          <a:p>
            <a:pPr marL="0" marR="0" algn="ctr">
              <a:lnSpc>
                <a:spcPct val="100000"/>
              </a:lnSpc>
              <a:spcAft>
                <a:spcPts val="800"/>
              </a:spcAft>
            </a:pPr>
            <a:r>
              <a:rPr lang="en-US" sz="28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“Blessed is he that waiteth, and cometh to the 1335 days.” </a:t>
            </a:r>
          </a:p>
        </p:txBody>
      </p:sp>
      <p:grpSp>
        <p:nvGrpSpPr>
          <p:cNvPr id="18" name="Group 17">
            <a:extLst>
              <a:ext uri="{FF2B5EF4-FFF2-40B4-BE49-F238E27FC236}">
                <a16:creationId xmlns:a16="http://schemas.microsoft.com/office/drawing/2014/main" id="{B0BCC47F-88AC-6100-EC3A-8720E77D1602}"/>
              </a:ext>
            </a:extLst>
          </p:cNvPr>
          <p:cNvGrpSpPr/>
          <p:nvPr/>
        </p:nvGrpSpPr>
        <p:grpSpPr>
          <a:xfrm>
            <a:off x="547152" y="2062440"/>
            <a:ext cx="7898348" cy="2873036"/>
            <a:chOff x="712252" y="1871940"/>
            <a:chExt cx="7898348" cy="2873036"/>
          </a:xfrm>
        </p:grpSpPr>
        <p:cxnSp>
          <p:nvCxnSpPr>
            <p:cNvPr id="12" name="Straight Connector 11">
              <a:extLst>
                <a:ext uri="{FF2B5EF4-FFF2-40B4-BE49-F238E27FC236}">
                  <a16:creationId xmlns:a16="http://schemas.microsoft.com/office/drawing/2014/main" id="{DB25C61E-261A-F8F4-37B7-100A77B00080}"/>
                </a:ext>
              </a:extLst>
            </p:cNvPr>
            <p:cNvCxnSpPr>
              <a:cxnSpLocks/>
            </p:cNvCxnSpPr>
            <p:nvPr/>
          </p:nvCxnSpPr>
          <p:spPr>
            <a:xfrm>
              <a:off x="6638925" y="2289036"/>
              <a:ext cx="197167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11EB688E-263C-6AC2-9764-0DCEE3E9E719}"/>
                </a:ext>
              </a:extLst>
            </p:cNvPr>
            <p:cNvGrpSpPr/>
            <p:nvPr/>
          </p:nvGrpSpPr>
          <p:grpSpPr>
            <a:xfrm>
              <a:off x="712252" y="1871940"/>
              <a:ext cx="5926673" cy="2873036"/>
              <a:chOff x="712252" y="1871940"/>
              <a:chExt cx="5926673" cy="2873036"/>
            </a:xfrm>
          </p:grpSpPr>
          <p:cxnSp>
            <p:nvCxnSpPr>
              <p:cNvPr id="7" name="Straight Connector 6">
                <a:extLst>
                  <a:ext uri="{FF2B5EF4-FFF2-40B4-BE49-F238E27FC236}">
                    <a16:creationId xmlns:a16="http://schemas.microsoft.com/office/drawing/2014/main" id="{AF364768-8400-E6D3-0A55-336DD5454AB4}"/>
                  </a:ext>
                </a:extLst>
              </p:cNvPr>
              <p:cNvCxnSpPr>
                <a:cxnSpLocks/>
              </p:cNvCxnSpPr>
              <p:nvPr/>
            </p:nvCxnSpPr>
            <p:spPr>
              <a:xfrm>
                <a:off x="712252" y="2021049"/>
                <a:ext cx="0" cy="2723927"/>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7BC204F-1E98-2511-6ACA-32100BE413A9}"/>
                  </a:ext>
                </a:extLst>
              </p:cNvPr>
              <p:cNvCxnSpPr>
                <a:cxnSpLocks/>
              </p:cNvCxnSpPr>
              <p:nvPr/>
            </p:nvCxnSpPr>
            <p:spPr>
              <a:xfrm>
                <a:off x="723235" y="2289036"/>
                <a:ext cx="5915690"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57D19B05-05E7-25C7-FDF3-5056261BDE50}"/>
                  </a:ext>
                </a:extLst>
              </p:cNvPr>
              <p:cNvSpPr txBox="1"/>
              <p:nvPr/>
            </p:nvSpPr>
            <p:spPr>
              <a:xfrm>
                <a:off x="1907241" y="1871940"/>
                <a:ext cx="3540638" cy="961708"/>
              </a:xfrm>
              <a:prstGeom prst="rect">
                <a:avLst/>
              </a:prstGeom>
              <a:noFill/>
              <a:ln w="38100">
                <a:noFill/>
              </a:ln>
            </p:spPr>
            <p:txBody>
              <a:bodyPr wrap="square">
                <a:noAutofit/>
              </a:bodyPr>
              <a:lstStyle/>
              <a:p>
                <a:pPr algn="ctr" rtl="0">
                  <a:spcBef>
                    <a:spcPts val="505"/>
                  </a:spcBef>
                  <a:spcAft>
                    <a:spcPts val="575"/>
                  </a:spcAft>
                </a:pPr>
                <a:r>
                  <a:rPr lang="en-US" sz="2000" b="1">
                    <a:solidFill>
                      <a:srgbClr val="00B0F0"/>
                    </a:solidFill>
                    <a:effectLst/>
                    <a:latin typeface="Aptos" panose="020B0004020202020204" pitchFamily="34" charset="0"/>
                  </a:rPr>
                  <a:t>1335 days</a:t>
                </a:r>
                <a:endParaRPr lang="en-US" sz="2000" b="1" i="1">
                  <a:solidFill>
                    <a:srgbClr val="00B0F0"/>
                  </a:solidFill>
                  <a:effectLst/>
                  <a:latin typeface="Aptos" panose="020B0004020202020204" pitchFamily="34" charset="0"/>
                </a:endParaRPr>
              </a:p>
            </p:txBody>
          </p:sp>
          <p:cxnSp>
            <p:nvCxnSpPr>
              <p:cNvPr id="11" name="Straight Connector 10">
                <a:extLst>
                  <a:ext uri="{FF2B5EF4-FFF2-40B4-BE49-F238E27FC236}">
                    <a16:creationId xmlns:a16="http://schemas.microsoft.com/office/drawing/2014/main" id="{B06BF5FD-73A8-F548-8783-4AAE72C1DE0E}"/>
                  </a:ext>
                </a:extLst>
              </p:cNvPr>
              <p:cNvCxnSpPr>
                <a:cxnSpLocks/>
              </p:cNvCxnSpPr>
              <p:nvPr/>
            </p:nvCxnSpPr>
            <p:spPr>
              <a:xfrm>
                <a:off x="6627942" y="2021049"/>
                <a:ext cx="0" cy="53597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20" name="TextBox 19">
            <a:extLst>
              <a:ext uri="{FF2B5EF4-FFF2-40B4-BE49-F238E27FC236}">
                <a16:creationId xmlns:a16="http://schemas.microsoft.com/office/drawing/2014/main" id="{4E68C452-84C0-3CA6-75A8-35035F510262}"/>
              </a:ext>
            </a:extLst>
          </p:cNvPr>
          <p:cNvSpPr txBox="1"/>
          <p:nvPr/>
        </p:nvSpPr>
        <p:spPr>
          <a:xfrm>
            <a:off x="547152" y="1230301"/>
            <a:ext cx="5195178" cy="369332"/>
          </a:xfrm>
          <a:prstGeom prst="rect">
            <a:avLst/>
          </a:prstGeom>
          <a:solidFill>
            <a:srgbClr val="00B0F0"/>
          </a:solidFill>
        </p:spPr>
        <p:txBody>
          <a:bodyPr wrap="square">
            <a:spAutoFit/>
          </a:bodyPr>
          <a:lstStyle/>
          <a:p>
            <a:r>
              <a:rPr lang="en-US" b="0" i="0">
                <a:solidFill>
                  <a:schemeClr val="bg1"/>
                </a:solidFill>
                <a:effectLst/>
                <a:latin typeface="Aptos" panose="020B0004020202020204" pitchFamily="34" charset="0"/>
              </a:rPr>
              <a:t>“Therefore wait ye upon me, saith </a:t>
            </a:r>
            <a:r>
              <a:rPr lang="en-US">
                <a:solidFill>
                  <a:schemeClr val="bg1"/>
                </a:solidFill>
                <a:latin typeface="Aptos" panose="020B0004020202020204" pitchFamily="34" charset="0"/>
              </a:rPr>
              <a:t>THE </a:t>
            </a:r>
            <a:r>
              <a:rPr lang="en-US" b="0" i="0">
                <a:solidFill>
                  <a:schemeClr val="bg1"/>
                </a:solidFill>
                <a:effectLst/>
                <a:latin typeface="Aptos" panose="020B0004020202020204" pitchFamily="34" charset="0"/>
              </a:rPr>
              <a:t>LORD…</a:t>
            </a:r>
            <a:endParaRPr lang="en-US">
              <a:solidFill>
                <a:schemeClr val="bg1"/>
              </a:solidFill>
              <a:latin typeface="Aptos" panose="020B0004020202020204" pitchFamily="34" charset="0"/>
            </a:endParaRPr>
          </a:p>
        </p:txBody>
      </p:sp>
      <p:sp>
        <p:nvSpPr>
          <p:cNvPr id="26" name="Arrow: Right 25">
            <a:extLst>
              <a:ext uri="{FF2B5EF4-FFF2-40B4-BE49-F238E27FC236}">
                <a16:creationId xmlns:a16="http://schemas.microsoft.com/office/drawing/2014/main" id="{A66C352E-3795-9969-E53F-BA5DB21838A4}"/>
              </a:ext>
            </a:extLst>
          </p:cNvPr>
          <p:cNvSpPr/>
          <p:nvPr/>
        </p:nvSpPr>
        <p:spPr>
          <a:xfrm rot="16200000">
            <a:off x="3327795" y="1731285"/>
            <a:ext cx="369330" cy="243967"/>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B77D0566-0797-FFFC-8ABE-E7DBD7E0776B}"/>
              </a:ext>
            </a:extLst>
          </p:cNvPr>
          <p:cNvCxnSpPr>
            <a:cxnSpLocks/>
          </p:cNvCxnSpPr>
          <p:nvPr/>
        </p:nvCxnSpPr>
        <p:spPr>
          <a:xfrm>
            <a:off x="6424742" y="2211549"/>
            <a:ext cx="0" cy="2723927"/>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13" name="Left Brace 12">
            <a:extLst>
              <a:ext uri="{FF2B5EF4-FFF2-40B4-BE49-F238E27FC236}">
                <a16:creationId xmlns:a16="http://schemas.microsoft.com/office/drawing/2014/main" id="{AF59F29D-CE3C-6272-41AE-18CD1DEC4C29}"/>
              </a:ext>
            </a:extLst>
          </p:cNvPr>
          <p:cNvSpPr/>
          <p:nvPr/>
        </p:nvSpPr>
        <p:spPr>
          <a:xfrm rot="16200000">
            <a:off x="3318565" y="-137212"/>
            <a:ext cx="327875" cy="5745800"/>
          </a:xfrm>
          <a:prstGeom prst="leftBrace">
            <a:avLst/>
          </a:prstGeom>
          <a:ln w="28575">
            <a:solidFill>
              <a:srgbClr val="CA9E7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79399503-3243-0ADD-DFED-556061834FC1}"/>
              </a:ext>
            </a:extLst>
          </p:cNvPr>
          <p:cNvSpPr txBox="1"/>
          <p:nvPr/>
        </p:nvSpPr>
        <p:spPr>
          <a:xfrm>
            <a:off x="585252" y="2931695"/>
            <a:ext cx="5806024" cy="369332"/>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wrap="square">
            <a:spAutoFit/>
          </a:bodyPr>
          <a:lstStyle/>
          <a:p>
            <a:pPr algn="ctr"/>
            <a:r>
              <a:rPr lang="en-US" b="1" i="0">
                <a:effectLst/>
                <a:latin typeface="Aptos" panose="020B0004020202020204" pitchFamily="34" charset="0"/>
              </a:rPr>
              <a:t>You’re blessed to live through this entire time period </a:t>
            </a:r>
            <a:endParaRPr lang="en-US" b="1">
              <a:latin typeface="Aptos" panose="020B0004020202020204" pitchFamily="34" charset="0"/>
            </a:endParaRPr>
          </a:p>
        </p:txBody>
      </p:sp>
      <p:sp>
        <p:nvSpPr>
          <p:cNvPr id="6" name="TextBox 5">
            <a:extLst>
              <a:ext uri="{FF2B5EF4-FFF2-40B4-BE49-F238E27FC236}">
                <a16:creationId xmlns:a16="http://schemas.microsoft.com/office/drawing/2014/main" id="{3B6CBFBF-1BC5-FB4C-14C5-00B73AD406A5}"/>
              </a:ext>
            </a:extLst>
          </p:cNvPr>
          <p:cNvSpPr txBox="1"/>
          <p:nvPr/>
        </p:nvSpPr>
        <p:spPr>
          <a:xfrm>
            <a:off x="5742330" y="2511212"/>
            <a:ext cx="3540638" cy="961708"/>
          </a:xfrm>
          <a:prstGeom prst="rect">
            <a:avLst/>
          </a:prstGeom>
          <a:noFill/>
          <a:ln w="38100">
            <a:noFill/>
          </a:ln>
        </p:spPr>
        <p:txBody>
          <a:bodyPr wrap="square">
            <a:noAutofit/>
          </a:bodyPr>
          <a:lstStyle/>
          <a:p>
            <a:pPr algn="ctr" rtl="0">
              <a:spcBef>
                <a:spcPts val="505"/>
              </a:spcBef>
              <a:spcAft>
                <a:spcPts val="575"/>
              </a:spcAft>
            </a:pPr>
            <a:r>
              <a:rPr lang="en-US" sz="2000" b="1">
                <a:solidFill>
                  <a:srgbClr val="FF0000"/>
                </a:solidFill>
                <a:effectLst/>
                <a:latin typeface="Aptos" panose="020B0004020202020204" pitchFamily="34" charset="0"/>
              </a:rPr>
              <a:t>His Final Wrath </a:t>
            </a:r>
            <a:br>
              <a:rPr lang="en-US" sz="2000" b="1">
                <a:solidFill>
                  <a:srgbClr val="FF0000"/>
                </a:solidFill>
                <a:effectLst/>
                <a:latin typeface="Aptos" panose="020B0004020202020204" pitchFamily="34" charset="0"/>
              </a:rPr>
            </a:br>
            <a:r>
              <a:rPr lang="en-US" sz="2000" b="1">
                <a:solidFill>
                  <a:srgbClr val="FF0000"/>
                </a:solidFill>
                <a:effectLst/>
                <a:latin typeface="Aptos" panose="020B0004020202020204" pitchFamily="34" charset="0"/>
              </a:rPr>
              <a:t>(Zaam)</a:t>
            </a:r>
          </a:p>
        </p:txBody>
      </p:sp>
      <p:sp>
        <p:nvSpPr>
          <p:cNvPr id="15" name="TextBox 14">
            <a:extLst>
              <a:ext uri="{FF2B5EF4-FFF2-40B4-BE49-F238E27FC236}">
                <a16:creationId xmlns:a16="http://schemas.microsoft.com/office/drawing/2014/main" id="{9F6380AF-D3C2-AD4F-CB88-8B0E7F35721C}"/>
              </a:ext>
            </a:extLst>
          </p:cNvPr>
          <p:cNvSpPr txBox="1"/>
          <p:nvPr/>
        </p:nvSpPr>
        <p:spPr>
          <a:xfrm>
            <a:off x="6726901" y="1564479"/>
            <a:ext cx="1571496" cy="1015663"/>
          </a:xfrm>
          <a:prstGeom prst="rect">
            <a:avLst/>
          </a:prstGeom>
          <a:solidFill>
            <a:schemeClr val="tx1"/>
          </a:solidFill>
        </p:spPr>
        <p:txBody>
          <a:bodyPr wrap="square">
            <a:spAutoFit/>
          </a:bodyPr>
          <a:lstStyle/>
          <a:p>
            <a:pPr algn="ctr"/>
            <a:r>
              <a:rPr lang="en-US" sz="2000" b="1" i="0">
                <a:solidFill>
                  <a:srgbClr val="FF0000"/>
                </a:solidFill>
                <a:effectLst/>
                <a:latin typeface="Aptos" panose="020B0004020202020204" pitchFamily="34" charset="0"/>
              </a:rPr>
              <a:t>We will be hidden </a:t>
            </a:r>
          </a:p>
          <a:p>
            <a:pPr algn="ctr"/>
            <a:r>
              <a:rPr lang="en-US" sz="2000" b="1" i="0">
                <a:solidFill>
                  <a:srgbClr val="FF0000"/>
                </a:solidFill>
                <a:effectLst/>
                <a:latin typeface="Aptos" panose="020B0004020202020204" pitchFamily="34" charset="0"/>
              </a:rPr>
              <a:t>through</a:t>
            </a:r>
            <a:endParaRPr lang="en-US" sz="2000" b="1">
              <a:solidFill>
                <a:srgbClr val="FF0000"/>
              </a:solidFill>
              <a:latin typeface="Aptos" panose="020B0004020202020204" pitchFamily="34" charset="0"/>
            </a:endParaRPr>
          </a:p>
        </p:txBody>
      </p:sp>
      <p:sp>
        <p:nvSpPr>
          <p:cNvPr id="16" name="TextBox 15">
            <a:extLst>
              <a:ext uri="{FF2B5EF4-FFF2-40B4-BE49-F238E27FC236}">
                <a16:creationId xmlns:a16="http://schemas.microsoft.com/office/drawing/2014/main" id="{4555E910-26D5-18DF-3E15-3DE1CCA59DCD}"/>
              </a:ext>
            </a:extLst>
          </p:cNvPr>
          <p:cNvSpPr txBox="1"/>
          <p:nvPr/>
        </p:nvSpPr>
        <p:spPr>
          <a:xfrm>
            <a:off x="585252" y="3504595"/>
            <a:ext cx="5806024" cy="1261884"/>
          </a:xfrm>
          <a:prstGeom prst="rect">
            <a:avLst/>
          </a:prstGeom>
          <a:noFill/>
          <a:ln w="28575">
            <a:noFill/>
          </a:ln>
        </p:spPr>
        <p:txBody>
          <a:bodyPr wrap="square">
            <a:spAutoFit/>
          </a:bodyPr>
          <a:lstStyle/>
          <a:p>
            <a:pPr algn="ctr"/>
            <a:r>
              <a:rPr lang="en-US" sz="28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The second exodus:</a:t>
            </a:r>
          </a:p>
          <a:p>
            <a:pPr algn="ctr"/>
            <a:r>
              <a:rPr lang="en-US" sz="1600" b="1" spc="50">
                <a:ln w="0">
                  <a:solidFill>
                    <a:schemeClr val="accent2">
                      <a:lumMod val="50000"/>
                    </a:schemeClr>
                  </a:solidFill>
                </a:ln>
                <a:solidFill>
                  <a:srgbClr val="CA9E75"/>
                </a:solidFill>
                <a:effectLst>
                  <a:innerShdw blurRad="63500" dist="50800" dir="13500000">
                    <a:srgbClr val="000000">
                      <a:alpha val="50000"/>
                    </a:srgbClr>
                  </a:innerShdw>
                </a:effectLst>
                <a:latin typeface="Bebas Neue" panose="020B0606020202050201" pitchFamily="34" charset="0"/>
              </a:rPr>
              <a:t>when he gathers the israel of god including the lost tribes, the dispersed of Judah, and all those from the nations who are in YASHUA. </a:t>
            </a:r>
          </a:p>
          <a:p>
            <a:pPr algn="ctr"/>
            <a:r>
              <a:rPr lang="en-US" sz="1600" b="1" spc="50">
                <a:ln w="0">
                  <a:solidFill>
                    <a:schemeClr val="accent2">
                      <a:lumMod val="50000"/>
                    </a:schemeClr>
                  </a:solidFill>
                </a:ln>
                <a:solidFill>
                  <a:srgbClr val="CA9E75"/>
                </a:solidFill>
                <a:effectLst>
                  <a:innerShdw blurRad="63500" dist="50800" dir="13500000">
                    <a:srgbClr val="000000">
                      <a:alpha val="50000"/>
                    </a:srgbClr>
                  </a:innerShdw>
                </a:effectLst>
                <a:latin typeface="Bebas Neue" panose="020B0606020202050201" pitchFamily="34" charset="0"/>
              </a:rPr>
              <a:t>One Flock with One shepherd, who will be nourished in the wilderness.</a:t>
            </a:r>
          </a:p>
        </p:txBody>
      </p:sp>
      <p:sp>
        <p:nvSpPr>
          <p:cNvPr id="19" name="TextBox 18">
            <a:extLst>
              <a:ext uri="{FF2B5EF4-FFF2-40B4-BE49-F238E27FC236}">
                <a16:creationId xmlns:a16="http://schemas.microsoft.com/office/drawing/2014/main" id="{5F0671CC-1290-7678-5FB1-D6E608AFBAAC}"/>
              </a:ext>
            </a:extLst>
          </p:cNvPr>
          <p:cNvSpPr txBox="1"/>
          <p:nvPr/>
        </p:nvSpPr>
        <p:spPr>
          <a:xfrm>
            <a:off x="491126" y="1625816"/>
            <a:ext cx="2899350" cy="307777"/>
          </a:xfrm>
          <a:prstGeom prst="rect">
            <a:avLst/>
          </a:prstGeom>
          <a:noFill/>
        </p:spPr>
        <p:txBody>
          <a:bodyPr wrap="square">
            <a:spAutoFit/>
          </a:bodyPr>
          <a:lstStyle/>
          <a:p>
            <a:pPr marL="0" marR="0">
              <a:lnSpc>
                <a:spcPct val="100000"/>
              </a:lnSpc>
              <a:spcAft>
                <a:spcPts val="800"/>
              </a:spcAft>
            </a:pPr>
            <a:r>
              <a:rPr lang="en-US" sz="1400" i="1" kern="50">
                <a:solidFill>
                  <a:srgbClr val="0070C0"/>
                </a:solidFill>
                <a:latin typeface="Aptos" panose="020B0004020202020204" pitchFamily="34" charset="0"/>
                <a:ea typeface="SimSun" panose="02010600030101010101" pitchFamily="2" charset="-122"/>
                <a:cs typeface="Calibri" panose="020F0502020204030204" pitchFamily="34" charset="0"/>
              </a:rPr>
              <a:t>[Zephaniah 3]</a:t>
            </a:r>
          </a:p>
        </p:txBody>
      </p:sp>
    </p:spTree>
    <p:extLst>
      <p:ext uri="{BB962C8B-B14F-4D97-AF65-F5344CB8AC3E}">
        <p14:creationId xmlns:p14="http://schemas.microsoft.com/office/powerpoint/2010/main" val="4093646543"/>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96D7C-9838-01AF-B5E8-1B51EC80196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7C2D062-2B68-24CB-410A-3F2C2B65A447}"/>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IS SUMMER THE END?</a:t>
            </a:r>
          </a:p>
        </p:txBody>
      </p:sp>
      <p:sp>
        <p:nvSpPr>
          <p:cNvPr id="3" name="TextBox 4">
            <a:extLst>
              <a:ext uri="{FF2B5EF4-FFF2-40B4-BE49-F238E27FC236}">
                <a16:creationId xmlns:a16="http://schemas.microsoft.com/office/drawing/2014/main" id="{DC2389DE-E609-D2C8-6016-29F1B0851CDD}"/>
              </a:ext>
            </a:extLst>
          </p:cNvPr>
          <p:cNvSpPr txBox="1"/>
          <p:nvPr/>
        </p:nvSpPr>
        <p:spPr>
          <a:xfrm>
            <a:off x="582291" y="2963642"/>
            <a:ext cx="7863209"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285750" indent="-285750">
              <a:spcAft>
                <a:spcPts val="1200"/>
              </a:spcAft>
              <a:buFont typeface="Wingdings" panose="05000000000000000000" pitchFamily="2" charset="2"/>
              <a:buChar char="§"/>
            </a:pPr>
            <a:r>
              <a:rPr lang="en-US" sz="1800">
                <a:solidFill>
                  <a:schemeClr val="bg1"/>
                </a:solidFill>
              </a:rPr>
              <a:t>Yom Teruah – a type and shadow of YASHUA’s return – is the day after summer</a:t>
            </a:r>
          </a:p>
          <a:p>
            <a:pPr marL="285750" indent="-285750">
              <a:spcAft>
                <a:spcPts val="1200"/>
              </a:spcAft>
              <a:buFont typeface="Wingdings" panose="05000000000000000000" pitchFamily="2" charset="2"/>
              <a:buChar char="§"/>
            </a:pPr>
            <a:r>
              <a:rPr lang="en-US" sz="1800">
                <a:solidFill>
                  <a:schemeClr val="tx1"/>
                </a:solidFill>
              </a:rPr>
              <a:t>Summer is likened to the End in the Fig Tree Parable (Mark 13)</a:t>
            </a:r>
          </a:p>
          <a:p>
            <a:pPr marL="285750" indent="-285750">
              <a:spcAft>
                <a:spcPts val="1200"/>
              </a:spcAft>
              <a:buFont typeface="Wingdings" panose="05000000000000000000" pitchFamily="2" charset="2"/>
              <a:buChar char="§"/>
            </a:pPr>
            <a:r>
              <a:rPr lang="en-US" sz="1800">
                <a:solidFill>
                  <a:schemeClr val="tx1"/>
                </a:solidFill>
              </a:rPr>
              <a:t>Harvest is the end of the world (Matt. 13, Rev. 14)</a:t>
            </a:r>
          </a:p>
          <a:p>
            <a:pPr marL="285750" indent="-285750">
              <a:spcAft>
                <a:spcPts val="1200"/>
              </a:spcAft>
              <a:buFont typeface="Wingdings" panose="05000000000000000000" pitchFamily="2" charset="2"/>
              <a:buChar char="§"/>
            </a:pPr>
            <a:r>
              <a:rPr lang="en-US" sz="1800">
                <a:solidFill>
                  <a:schemeClr val="tx1"/>
                </a:solidFill>
              </a:rPr>
              <a:t>Harvest needs to be finished by the end of summer in order to celebrate the Feast of Tabernacles 15 days after summer’s end (Leviticus 23:39)</a:t>
            </a:r>
          </a:p>
          <a:p>
            <a:pPr marL="285750" indent="-285750">
              <a:spcAft>
                <a:spcPts val="1200"/>
              </a:spcAft>
              <a:buFont typeface="Wingdings" panose="05000000000000000000" pitchFamily="2" charset="2"/>
              <a:buChar char="§"/>
            </a:pPr>
            <a:r>
              <a:rPr lang="en-US" sz="1800">
                <a:solidFill>
                  <a:schemeClr val="tx1"/>
                </a:solidFill>
              </a:rPr>
              <a:t>Enoch said all fruits are gathered in by the last day of summer</a:t>
            </a:r>
          </a:p>
          <a:p>
            <a:pPr marL="285750" indent="-285750">
              <a:spcAft>
                <a:spcPts val="1200"/>
              </a:spcAft>
              <a:buFont typeface="Wingdings" panose="05000000000000000000" pitchFamily="2" charset="2"/>
              <a:buChar char="§"/>
            </a:pPr>
            <a:r>
              <a:rPr lang="en-US" sz="1800">
                <a:solidFill>
                  <a:schemeClr val="tx1"/>
                </a:solidFill>
              </a:rPr>
              <a:t>2300 days alignment</a:t>
            </a:r>
          </a:p>
          <a:p>
            <a:pPr marL="285750" indent="-285750">
              <a:spcAft>
                <a:spcPts val="1200"/>
              </a:spcAft>
              <a:buFont typeface="Wingdings" panose="05000000000000000000" pitchFamily="2" charset="2"/>
              <a:buChar char="§"/>
            </a:pPr>
            <a:r>
              <a:rPr lang="en-US" sz="1800">
                <a:solidFill>
                  <a:schemeClr val="tx1"/>
                </a:solidFill>
              </a:rPr>
              <a:t>The days of tribulation will be cut short (Matthew 24:22)</a:t>
            </a:r>
          </a:p>
          <a:p>
            <a:pPr marL="285750" indent="-285750">
              <a:spcAft>
                <a:spcPts val="1200"/>
              </a:spcAft>
              <a:buFont typeface="Wingdings" panose="05000000000000000000" pitchFamily="2" charset="2"/>
              <a:buChar char="§"/>
            </a:pPr>
            <a:endParaRPr lang="en-US" sz="1800">
              <a:solidFill>
                <a:schemeClr val="bg1"/>
              </a:solidFill>
            </a:endParaRPr>
          </a:p>
          <a:p>
            <a:pPr marL="285750" indent="-285750">
              <a:spcAft>
                <a:spcPts val="1200"/>
              </a:spcAft>
              <a:buFont typeface="Wingdings" panose="05000000000000000000" pitchFamily="2" charset="2"/>
              <a:buChar char="§"/>
            </a:pPr>
            <a:endParaRPr lang="en-US" sz="1800">
              <a:solidFill>
                <a:schemeClr val="bg1"/>
              </a:solidFill>
            </a:endParaRPr>
          </a:p>
          <a:p>
            <a:pPr>
              <a:spcAft>
                <a:spcPts val="1200"/>
              </a:spcAft>
            </a:pPr>
            <a:endParaRPr lang="en-US" sz="1400" i="1">
              <a:solidFill>
                <a:schemeClr val="bg1"/>
              </a:solidFill>
            </a:endParaRPr>
          </a:p>
        </p:txBody>
      </p:sp>
    </p:spTree>
    <p:extLst>
      <p:ext uri="{BB962C8B-B14F-4D97-AF65-F5344CB8AC3E}">
        <p14:creationId xmlns:p14="http://schemas.microsoft.com/office/powerpoint/2010/main" val="18514256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AFE6A-3757-68F2-050F-670500E454A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0C356FB-D38C-F927-B070-27C1F0851326}"/>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IS SUMMER THE END?</a:t>
            </a:r>
          </a:p>
        </p:txBody>
      </p:sp>
      <p:sp>
        <p:nvSpPr>
          <p:cNvPr id="3" name="TextBox 4">
            <a:extLst>
              <a:ext uri="{FF2B5EF4-FFF2-40B4-BE49-F238E27FC236}">
                <a16:creationId xmlns:a16="http://schemas.microsoft.com/office/drawing/2014/main" id="{47FD4517-C262-110A-1BAC-715DB9F8FA6C}"/>
              </a:ext>
            </a:extLst>
          </p:cNvPr>
          <p:cNvSpPr txBox="1"/>
          <p:nvPr/>
        </p:nvSpPr>
        <p:spPr>
          <a:xfrm>
            <a:off x="582291" y="2963642"/>
            <a:ext cx="7863209"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285750" indent="-285750">
              <a:spcAft>
                <a:spcPts val="1200"/>
              </a:spcAft>
              <a:buFont typeface="Wingdings" panose="05000000000000000000" pitchFamily="2" charset="2"/>
              <a:buChar char="§"/>
            </a:pPr>
            <a:r>
              <a:rPr lang="en-US" sz="1800">
                <a:solidFill>
                  <a:schemeClr val="bg1"/>
                </a:solidFill>
              </a:rPr>
              <a:t>Yom Teruah – a type and shadow of YASHUA’s return – is the day after summer</a:t>
            </a:r>
          </a:p>
          <a:p>
            <a:pPr marL="285750" indent="-285750">
              <a:spcAft>
                <a:spcPts val="1200"/>
              </a:spcAft>
              <a:buFont typeface="Wingdings" panose="05000000000000000000" pitchFamily="2" charset="2"/>
              <a:buChar char="§"/>
            </a:pPr>
            <a:r>
              <a:rPr lang="en-US" sz="1800">
                <a:solidFill>
                  <a:schemeClr val="tx1"/>
                </a:solidFill>
              </a:rPr>
              <a:t>Summer is likened to the End in the Fig Tree Parable (Mark 13)</a:t>
            </a:r>
          </a:p>
          <a:p>
            <a:pPr marL="285750" indent="-285750">
              <a:spcAft>
                <a:spcPts val="1200"/>
              </a:spcAft>
              <a:buFont typeface="Wingdings" panose="05000000000000000000" pitchFamily="2" charset="2"/>
              <a:buChar char="§"/>
            </a:pPr>
            <a:r>
              <a:rPr lang="en-US" sz="1800">
                <a:solidFill>
                  <a:schemeClr val="tx1"/>
                </a:solidFill>
              </a:rPr>
              <a:t>Harvest is the end of the world (Matt. 13, Rev. 14)</a:t>
            </a:r>
          </a:p>
          <a:p>
            <a:pPr marL="285750" indent="-285750">
              <a:spcAft>
                <a:spcPts val="1200"/>
              </a:spcAft>
              <a:buFont typeface="Wingdings" panose="05000000000000000000" pitchFamily="2" charset="2"/>
              <a:buChar char="§"/>
            </a:pPr>
            <a:r>
              <a:rPr lang="en-US" sz="1800">
                <a:solidFill>
                  <a:schemeClr val="tx1"/>
                </a:solidFill>
              </a:rPr>
              <a:t>Harvest needs to be finished by the end of summer in order to celebrate the Feast of Tabernacles 15 days after summer’s end (Leviticus 23:39)</a:t>
            </a:r>
          </a:p>
          <a:p>
            <a:pPr marL="285750" indent="-285750">
              <a:spcAft>
                <a:spcPts val="1200"/>
              </a:spcAft>
              <a:buFont typeface="Wingdings" panose="05000000000000000000" pitchFamily="2" charset="2"/>
              <a:buChar char="§"/>
            </a:pPr>
            <a:r>
              <a:rPr lang="en-US" sz="1800">
                <a:solidFill>
                  <a:schemeClr val="tx1"/>
                </a:solidFill>
              </a:rPr>
              <a:t>Enoch said all fruits are gathered in by the last day of summer</a:t>
            </a:r>
          </a:p>
          <a:p>
            <a:pPr marL="285750" indent="-285750">
              <a:spcAft>
                <a:spcPts val="1200"/>
              </a:spcAft>
              <a:buFont typeface="Wingdings" panose="05000000000000000000" pitchFamily="2" charset="2"/>
              <a:buChar char="§"/>
            </a:pPr>
            <a:r>
              <a:rPr lang="en-US" sz="1800">
                <a:solidFill>
                  <a:schemeClr val="tx1"/>
                </a:solidFill>
              </a:rPr>
              <a:t>2300 days alignment</a:t>
            </a:r>
          </a:p>
          <a:p>
            <a:pPr marL="285750" indent="-285750">
              <a:spcAft>
                <a:spcPts val="1200"/>
              </a:spcAft>
              <a:buFont typeface="Wingdings" panose="05000000000000000000" pitchFamily="2" charset="2"/>
              <a:buChar char="§"/>
            </a:pPr>
            <a:r>
              <a:rPr lang="en-US" sz="1800">
                <a:solidFill>
                  <a:schemeClr val="tx1"/>
                </a:solidFill>
              </a:rPr>
              <a:t>The days of tribulation will be cut short (Matthew 24:22)</a:t>
            </a:r>
          </a:p>
          <a:p>
            <a:pPr marL="285750" indent="-285750">
              <a:spcAft>
                <a:spcPts val="1200"/>
              </a:spcAft>
              <a:buFont typeface="Wingdings" panose="05000000000000000000" pitchFamily="2" charset="2"/>
              <a:buChar char="§"/>
            </a:pPr>
            <a:endParaRPr lang="en-US" sz="1800">
              <a:solidFill>
                <a:schemeClr val="bg1"/>
              </a:solidFill>
            </a:endParaRPr>
          </a:p>
          <a:p>
            <a:pPr marL="285750" indent="-285750">
              <a:spcAft>
                <a:spcPts val="1200"/>
              </a:spcAft>
              <a:buFont typeface="Wingdings" panose="05000000000000000000" pitchFamily="2" charset="2"/>
              <a:buChar char="§"/>
            </a:pPr>
            <a:endParaRPr lang="en-US" sz="1800">
              <a:solidFill>
                <a:schemeClr val="bg1"/>
              </a:solidFill>
            </a:endParaRPr>
          </a:p>
          <a:p>
            <a:pPr>
              <a:spcAft>
                <a:spcPts val="1200"/>
              </a:spcAft>
            </a:pPr>
            <a:endParaRPr lang="en-US" sz="1400" i="1">
              <a:solidFill>
                <a:schemeClr val="bg1"/>
              </a:solidFill>
            </a:endParaRPr>
          </a:p>
        </p:txBody>
      </p:sp>
      <p:pic>
        <p:nvPicPr>
          <p:cNvPr id="5" name="Picture 4" descr="A person writing on sand&#10;&#10;Description automatically generated">
            <a:extLst>
              <a:ext uri="{FF2B5EF4-FFF2-40B4-BE49-F238E27FC236}">
                <a16:creationId xmlns:a16="http://schemas.microsoft.com/office/drawing/2014/main" id="{3F71F724-78C6-61C5-1403-C99C309E3C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53538" y="2179858"/>
            <a:ext cx="3436924" cy="1928592"/>
          </a:xfrm>
          <a:prstGeom prst="rect">
            <a:avLst/>
          </a:prstGeom>
        </p:spPr>
      </p:pic>
    </p:spTree>
    <p:extLst>
      <p:ext uri="{BB962C8B-B14F-4D97-AF65-F5344CB8AC3E}">
        <p14:creationId xmlns:p14="http://schemas.microsoft.com/office/powerpoint/2010/main" val="6875569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0FB93-1D83-FCB9-D07D-5C050E85E5B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1C363D4-9F24-170E-67CC-82F6B0C02E1D}"/>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IS SUMMER THE END?</a:t>
            </a:r>
          </a:p>
        </p:txBody>
      </p:sp>
      <p:sp>
        <p:nvSpPr>
          <p:cNvPr id="3" name="TextBox 4">
            <a:extLst>
              <a:ext uri="{FF2B5EF4-FFF2-40B4-BE49-F238E27FC236}">
                <a16:creationId xmlns:a16="http://schemas.microsoft.com/office/drawing/2014/main" id="{D26944FD-CEA2-A0C0-71A3-59E57CFB1FEA}"/>
              </a:ext>
            </a:extLst>
          </p:cNvPr>
          <p:cNvSpPr txBox="1"/>
          <p:nvPr/>
        </p:nvSpPr>
        <p:spPr>
          <a:xfrm>
            <a:off x="582291" y="2963642"/>
            <a:ext cx="7863209"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285750" indent="-285750">
              <a:spcAft>
                <a:spcPts val="1200"/>
              </a:spcAft>
              <a:buFont typeface="Wingdings" panose="05000000000000000000" pitchFamily="2" charset="2"/>
              <a:buChar char="§"/>
            </a:pPr>
            <a:r>
              <a:rPr lang="en-US" sz="1800">
                <a:solidFill>
                  <a:schemeClr val="bg1"/>
                </a:solidFill>
              </a:rPr>
              <a:t>Yom Teruah – a type and shadow of YASHUA’s return – is the day after summer</a:t>
            </a:r>
          </a:p>
          <a:p>
            <a:pPr marL="285750" indent="-285750">
              <a:spcAft>
                <a:spcPts val="1200"/>
              </a:spcAft>
              <a:buFont typeface="Wingdings" panose="05000000000000000000" pitchFamily="2" charset="2"/>
              <a:buChar char="§"/>
            </a:pPr>
            <a:r>
              <a:rPr lang="en-US" sz="1800">
                <a:solidFill>
                  <a:schemeClr val="bg1"/>
                </a:solidFill>
              </a:rPr>
              <a:t>Summer is likened to the End in the Fig Tree Parable (Mark 13)</a:t>
            </a:r>
          </a:p>
          <a:p>
            <a:pPr marL="285750" indent="-285750">
              <a:spcAft>
                <a:spcPts val="1200"/>
              </a:spcAft>
              <a:buFont typeface="Wingdings" panose="05000000000000000000" pitchFamily="2" charset="2"/>
              <a:buChar char="§"/>
            </a:pPr>
            <a:r>
              <a:rPr lang="en-US" sz="1800">
                <a:solidFill>
                  <a:schemeClr val="tx1"/>
                </a:solidFill>
              </a:rPr>
              <a:t>Harvest is the end of the world (Matt. 13, Rev. 14)</a:t>
            </a:r>
          </a:p>
          <a:p>
            <a:pPr marL="285750" indent="-285750">
              <a:spcAft>
                <a:spcPts val="1200"/>
              </a:spcAft>
              <a:buFont typeface="Wingdings" panose="05000000000000000000" pitchFamily="2" charset="2"/>
              <a:buChar char="§"/>
            </a:pPr>
            <a:r>
              <a:rPr lang="en-US" sz="1800">
                <a:solidFill>
                  <a:schemeClr val="tx1"/>
                </a:solidFill>
              </a:rPr>
              <a:t>Harvest needs to be finished by the end of summer in order to celebrate the Feast of Tabernacles 15 days after summer’s end (Leviticus 23:39)</a:t>
            </a:r>
          </a:p>
          <a:p>
            <a:pPr marL="285750" indent="-285750">
              <a:spcAft>
                <a:spcPts val="1200"/>
              </a:spcAft>
              <a:buFont typeface="Wingdings" panose="05000000000000000000" pitchFamily="2" charset="2"/>
              <a:buChar char="§"/>
            </a:pPr>
            <a:r>
              <a:rPr lang="en-US" sz="1800">
                <a:solidFill>
                  <a:schemeClr val="tx1"/>
                </a:solidFill>
              </a:rPr>
              <a:t>Enoch said all fruits are gathered in by the last day of summer</a:t>
            </a:r>
          </a:p>
          <a:p>
            <a:pPr marL="285750" indent="-285750">
              <a:spcAft>
                <a:spcPts val="1200"/>
              </a:spcAft>
              <a:buFont typeface="Wingdings" panose="05000000000000000000" pitchFamily="2" charset="2"/>
              <a:buChar char="§"/>
            </a:pPr>
            <a:r>
              <a:rPr lang="en-US" sz="1800">
                <a:solidFill>
                  <a:schemeClr val="tx1"/>
                </a:solidFill>
              </a:rPr>
              <a:t>2300 days alignment</a:t>
            </a:r>
          </a:p>
          <a:p>
            <a:pPr marL="285750" indent="-285750">
              <a:spcAft>
                <a:spcPts val="1200"/>
              </a:spcAft>
              <a:buFont typeface="Wingdings" panose="05000000000000000000" pitchFamily="2" charset="2"/>
              <a:buChar char="§"/>
            </a:pPr>
            <a:r>
              <a:rPr lang="en-US" sz="1800">
                <a:solidFill>
                  <a:schemeClr val="tx1"/>
                </a:solidFill>
              </a:rPr>
              <a:t>The days of tribulation will be cut short (Matthew 24:22)</a:t>
            </a:r>
          </a:p>
          <a:p>
            <a:pPr marL="285750" indent="-285750">
              <a:spcAft>
                <a:spcPts val="1200"/>
              </a:spcAft>
              <a:buFont typeface="Wingdings" panose="05000000000000000000" pitchFamily="2" charset="2"/>
              <a:buChar char="§"/>
            </a:pPr>
            <a:endParaRPr lang="en-US" sz="1800">
              <a:solidFill>
                <a:schemeClr val="bg1"/>
              </a:solidFill>
            </a:endParaRPr>
          </a:p>
          <a:p>
            <a:pPr marL="285750" indent="-285750">
              <a:spcAft>
                <a:spcPts val="1200"/>
              </a:spcAft>
              <a:buFont typeface="Wingdings" panose="05000000000000000000" pitchFamily="2" charset="2"/>
              <a:buChar char="§"/>
            </a:pPr>
            <a:endParaRPr lang="en-US" sz="1800">
              <a:solidFill>
                <a:schemeClr val="bg1"/>
              </a:solidFill>
            </a:endParaRPr>
          </a:p>
          <a:p>
            <a:pPr>
              <a:spcAft>
                <a:spcPts val="1200"/>
              </a:spcAft>
            </a:pPr>
            <a:endParaRPr lang="en-US" sz="1400" i="1">
              <a:solidFill>
                <a:schemeClr val="bg1"/>
              </a:solidFill>
            </a:endParaRPr>
          </a:p>
        </p:txBody>
      </p:sp>
    </p:spTree>
    <p:extLst>
      <p:ext uri="{BB962C8B-B14F-4D97-AF65-F5344CB8AC3E}">
        <p14:creationId xmlns:p14="http://schemas.microsoft.com/office/powerpoint/2010/main" val="32255114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0224E-AE39-D85F-67B6-B0D5587F3EF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785BF5D-9720-99C3-BB5F-D12CA056BF6F}"/>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IS SUMMER THE END?</a:t>
            </a:r>
          </a:p>
        </p:txBody>
      </p:sp>
      <p:sp>
        <p:nvSpPr>
          <p:cNvPr id="3" name="TextBox 4">
            <a:extLst>
              <a:ext uri="{FF2B5EF4-FFF2-40B4-BE49-F238E27FC236}">
                <a16:creationId xmlns:a16="http://schemas.microsoft.com/office/drawing/2014/main" id="{704C905B-3B41-F767-5DE4-AC189C000D8F}"/>
              </a:ext>
            </a:extLst>
          </p:cNvPr>
          <p:cNvSpPr txBox="1"/>
          <p:nvPr/>
        </p:nvSpPr>
        <p:spPr>
          <a:xfrm>
            <a:off x="582291" y="2963642"/>
            <a:ext cx="7863209"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285750" indent="-285750">
              <a:spcAft>
                <a:spcPts val="1200"/>
              </a:spcAft>
              <a:buFont typeface="Wingdings" panose="05000000000000000000" pitchFamily="2" charset="2"/>
              <a:buChar char="§"/>
            </a:pPr>
            <a:r>
              <a:rPr lang="en-US" sz="1800">
                <a:solidFill>
                  <a:schemeClr val="bg1"/>
                </a:solidFill>
              </a:rPr>
              <a:t>Yom Teruah – a type and shadow of YASHUA’s return – is the day after summer</a:t>
            </a:r>
          </a:p>
          <a:p>
            <a:pPr marL="285750" indent="-285750">
              <a:spcAft>
                <a:spcPts val="1200"/>
              </a:spcAft>
              <a:buFont typeface="Wingdings" panose="05000000000000000000" pitchFamily="2" charset="2"/>
              <a:buChar char="§"/>
            </a:pPr>
            <a:r>
              <a:rPr lang="en-US" sz="1800">
                <a:solidFill>
                  <a:schemeClr val="bg1"/>
                </a:solidFill>
              </a:rPr>
              <a:t>Summer is likened to the End in the Fig Tree Parable (Mark 13)</a:t>
            </a:r>
          </a:p>
          <a:p>
            <a:pPr marL="285750" indent="-285750">
              <a:spcAft>
                <a:spcPts val="1200"/>
              </a:spcAft>
              <a:buFont typeface="Wingdings" panose="05000000000000000000" pitchFamily="2" charset="2"/>
              <a:buChar char="§"/>
            </a:pPr>
            <a:r>
              <a:rPr lang="en-US" sz="1800">
                <a:solidFill>
                  <a:schemeClr val="tx1"/>
                </a:solidFill>
              </a:rPr>
              <a:t>Harvest is the end of the world (Matt. 13, Rev. 14)</a:t>
            </a:r>
          </a:p>
          <a:p>
            <a:pPr marL="285750" indent="-285750">
              <a:spcAft>
                <a:spcPts val="1200"/>
              </a:spcAft>
              <a:buFont typeface="Wingdings" panose="05000000000000000000" pitchFamily="2" charset="2"/>
              <a:buChar char="§"/>
            </a:pPr>
            <a:r>
              <a:rPr lang="en-US" sz="1800">
                <a:solidFill>
                  <a:schemeClr val="tx1"/>
                </a:solidFill>
              </a:rPr>
              <a:t>Harvest needs to be finished by the end of summer in order to celebrate the Feast of Tabernacles 15 days after summer’s end (Leviticus 23:39)</a:t>
            </a:r>
          </a:p>
          <a:p>
            <a:pPr marL="285750" indent="-285750">
              <a:spcAft>
                <a:spcPts val="1200"/>
              </a:spcAft>
              <a:buFont typeface="Wingdings" panose="05000000000000000000" pitchFamily="2" charset="2"/>
              <a:buChar char="§"/>
            </a:pPr>
            <a:r>
              <a:rPr lang="en-US" sz="1800">
                <a:solidFill>
                  <a:schemeClr val="tx1"/>
                </a:solidFill>
              </a:rPr>
              <a:t>Enoch said all fruits are gathered in by the last day of summer</a:t>
            </a:r>
          </a:p>
          <a:p>
            <a:pPr marL="285750" indent="-285750">
              <a:spcAft>
                <a:spcPts val="1200"/>
              </a:spcAft>
              <a:buFont typeface="Wingdings" panose="05000000000000000000" pitchFamily="2" charset="2"/>
              <a:buChar char="§"/>
            </a:pPr>
            <a:r>
              <a:rPr lang="en-US" sz="1800">
                <a:solidFill>
                  <a:schemeClr val="tx1"/>
                </a:solidFill>
              </a:rPr>
              <a:t>2300 days alignment</a:t>
            </a:r>
          </a:p>
          <a:p>
            <a:pPr marL="285750" indent="-285750">
              <a:spcAft>
                <a:spcPts val="1200"/>
              </a:spcAft>
              <a:buFont typeface="Wingdings" panose="05000000000000000000" pitchFamily="2" charset="2"/>
              <a:buChar char="§"/>
            </a:pPr>
            <a:r>
              <a:rPr lang="en-US" sz="1800">
                <a:solidFill>
                  <a:schemeClr val="tx1"/>
                </a:solidFill>
              </a:rPr>
              <a:t>The days of tribulation will be cut short (Matthew 24:22)</a:t>
            </a:r>
          </a:p>
          <a:p>
            <a:pPr marL="285750" indent="-285750">
              <a:spcAft>
                <a:spcPts val="1200"/>
              </a:spcAft>
              <a:buFont typeface="Wingdings" panose="05000000000000000000" pitchFamily="2" charset="2"/>
              <a:buChar char="§"/>
            </a:pPr>
            <a:endParaRPr lang="en-US" sz="1800">
              <a:solidFill>
                <a:schemeClr val="bg1"/>
              </a:solidFill>
            </a:endParaRPr>
          </a:p>
          <a:p>
            <a:pPr marL="285750" indent="-285750">
              <a:spcAft>
                <a:spcPts val="1200"/>
              </a:spcAft>
              <a:buFont typeface="Wingdings" panose="05000000000000000000" pitchFamily="2" charset="2"/>
              <a:buChar char="§"/>
            </a:pPr>
            <a:endParaRPr lang="en-US" sz="1800">
              <a:solidFill>
                <a:schemeClr val="bg1"/>
              </a:solidFill>
            </a:endParaRPr>
          </a:p>
          <a:p>
            <a:pPr>
              <a:spcAft>
                <a:spcPts val="1200"/>
              </a:spcAft>
            </a:pPr>
            <a:endParaRPr lang="en-US" sz="1400" i="1">
              <a:solidFill>
                <a:schemeClr val="bg1"/>
              </a:solidFill>
            </a:endParaRPr>
          </a:p>
        </p:txBody>
      </p:sp>
      <p:sp>
        <p:nvSpPr>
          <p:cNvPr id="4" name="TextBox 3">
            <a:extLst>
              <a:ext uri="{FF2B5EF4-FFF2-40B4-BE49-F238E27FC236}">
                <a16:creationId xmlns:a16="http://schemas.microsoft.com/office/drawing/2014/main" id="{C0E08327-1262-9428-4DA7-31E3FED341D6}"/>
              </a:ext>
            </a:extLst>
          </p:cNvPr>
          <p:cNvSpPr txBox="1"/>
          <p:nvPr/>
        </p:nvSpPr>
        <p:spPr>
          <a:xfrm>
            <a:off x="2085983" y="2052755"/>
            <a:ext cx="4998584" cy="2031325"/>
          </a:xfrm>
          <a:prstGeom prst="rect">
            <a:avLst/>
          </a:prstGeom>
          <a:gradFill flip="none" rotWithShape="1">
            <a:gsLst>
              <a:gs pos="11000">
                <a:srgbClr val="CA9E75">
                  <a:alpha val="79000"/>
                </a:srgbClr>
              </a:gs>
              <a:gs pos="56000">
                <a:schemeClr val="accent2">
                  <a:lumMod val="50000"/>
                  <a:alpha val="70000"/>
                </a:schemeClr>
              </a:gs>
            </a:gsLst>
            <a:lin ang="2700000" scaled="1"/>
            <a:tileRect/>
          </a:gradFill>
        </p:spPr>
        <p:txBody>
          <a:bodyPr wrap="square">
            <a:spAutoFit/>
          </a:bodyPr>
          <a:lstStyle/>
          <a:p>
            <a:r>
              <a:rPr lang="en-US" sz="1800" b="0" i="0">
                <a:solidFill>
                  <a:schemeClr val="bg1"/>
                </a:solidFill>
                <a:effectLst/>
                <a:latin typeface="Roboto" panose="02000000000000000000" pitchFamily="2" charset="0"/>
              </a:rPr>
              <a:t>“From the fig tree learn its lesson: as soon as its branch becomes tender and puts out its leaves, you know that summer is near. </a:t>
            </a:r>
          </a:p>
          <a:p>
            <a:endParaRPr lang="en-US">
              <a:solidFill>
                <a:schemeClr val="bg1"/>
              </a:solidFill>
              <a:latin typeface="Roboto" panose="02000000000000000000" pitchFamily="2" charset="0"/>
            </a:endParaRPr>
          </a:p>
          <a:p>
            <a:r>
              <a:rPr lang="en-US" sz="1800" b="0" i="0">
                <a:solidFill>
                  <a:schemeClr val="bg1"/>
                </a:solidFill>
                <a:effectLst/>
                <a:latin typeface="Roboto" panose="02000000000000000000" pitchFamily="2" charset="0"/>
              </a:rPr>
              <a:t>So also, when you see these things taking place, you know that he [THE SON OF MAN] is near, at the very gates.” – Mark 13</a:t>
            </a:r>
            <a:endParaRPr lang="en-US" sz="1100" i="1">
              <a:solidFill>
                <a:schemeClr val="bg1"/>
              </a:solidFill>
            </a:endParaRPr>
          </a:p>
        </p:txBody>
      </p:sp>
    </p:spTree>
    <p:extLst>
      <p:ext uri="{BB962C8B-B14F-4D97-AF65-F5344CB8AC3E}">
        <p14:creationId xmlns:p14="http://schemas.microsoft.com/office/powerpoint/2010/main" val="27460010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8709A-C245-36B6-CE2A-02F3B07E2BA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585BF6B-1CD3-8646-35DE-ED720C23A50C}"/>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IS SUMMER THE END?</a:t>
            </a:r>
          </a:p>
        </p:txBody>
      </p:sp>
      <p:sp>
        <p:nvSpPr>
          <p:cNvPr id="3" name="TextBox 4">
            <a:extLst>
              <a:ext uri="{FF2B5EF4-FFF2-40B4-BE49-F238E27FC236}">
                <a16:creationId xmlns:a16="http://schemas.microsoft.com/office/drawing/2014/main" id="{94CC3598-5CA5-CECE-3957-3E2967B2E7E5}"/>
              </a:ext>
            </a:extLst>
          </p:cNvPr>
          <p:cNvSpPr txBox="1"/>
          <p:nvPr/>
        </p:nvSpPr>
        <p:spPr>
          <a:xfrm>
            <a:off x="582291" y="2963642"/>
            <a:ext cx="7863209"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285750" indent="-285750">
              <a:spcAft>
                <a:spcPts val="1200"/>
              </a:spcAft>
              <a:buFont typeface="Wingdings" panose="05000000000000000000" pitchFamily="2" charset="2"/>
              <a:buChar char="§"/>
            </a:pPr>
            <a:r>
              <a:rPr lang="en-US" sz="1800">
                <a:solidFill>
                  <a:schemeClr val="bg1"/>
                </a:solidFill>
              </a:rPr>
              <a:t>Yom Teruah – a type and shadow of YASHUA’s return – is the day after summer</a:t>
            </a:r>
          </a:p>
          <a:p>
            <a:pPr marL="285750" indent="-285750">
              <a:spcAft>
                <a:spcPts val="1200"/>
              </a:spcAft>
              <a:buFont typeface="Wingdings" panose="05000000000000000000" pitchFamily="2" charset="2"/>
              <a:buChar char="§"/>
            </a:pPr>
            <a:r>
              <a:rPr lang="en-US" sz="1800">
                <a:solidFill>
                  <a:schemeClr val="bg1"/>
                </a:solidFill>
              </a:rPr>
              <a:t>Summer is likened to the End in the Fig Tree Parable (Mark 13)</a:t>
            </a:r>
          </a:p>
          <a:p>
            <a:pPr marL="285750" indent="-285750">
              <a:spcAft>
                <a:spcPts val="1200"/>
              </a:spcAft>
              <a:buFont typeface="Wingdings" panose="05000000000000000000" pitchFamily="2" charset="2"/>
              <a:buChar char="§"/>
            </a:pPr>
            <a:r>
              <a:rPr lang="en-US" sz="1800">
                <a:solidFill>
                  <a:schemeClr val="bg1"/>
                </a:solidFill>
              </a:rPr>
              <a:t>Harvest is the end of the world (Matt. 13, Rev. 14)</a:t>
            </a:r>
          </a:p>
          <a:p>
            <a:pPr marL="285750" indent="-285750">
              <a:spcAft>
                <a:spcPts val="1200"/>
              </a:spcAft>
              <a:buFont typeface="Wingdings" panose="05000000000000000000" pitchFamily="2" charset="2"/>
              <a:buChar char="§"/>
            </a:pPr>
            <a:r>
              <a:rPr lang="en-US" sz="1800">
                <a:solidFill>
                  <a:schemeClr val="tx1"/>
                </a:solidFill>
              </a:rPr>
              <a:t>Harvest needs to be finished by the end of summer in order to celebrate the Feast of Tabernacles 15 days after summer’s end (Leviticus 23:39)</a:t>
            </a:r>
          </a:p>
          <a:p>
            <a:pPr marL="285750" indent="-285750">
              <a:spcAft>
                <a:spcPts val="1200"/>
              </a:spcAft>
              <a:buFont typeface="Wingdings" panose="05000000000000000000" pitchFamily="2" charset="2"/>
              <a:buChar char="§"/>
            </a:pPr>
            <a:r>
              <a:rPr lang="en-US" sz="1800">
                <a:solidFill>
                  <a:schemeClr val="tx1"/>
                </a:solidFill>
              </a:rPr>
              <a:t>Enoch said all fruits are gathered in by the last day of summer</a:t>
            </a:r>
          </a:p>
          <a:p>
            <a:pPr marL="285750" indent="-285750">
              <a:spcAft>
                <a:spcPts val="1200"/>
              </a:spcAft>
              <a:buFont typeface="Wingdings" panose="05000000000000000000" pitchFamily="2" charset="2"/>
              <a:buChar char="§"/>
            </a:pPr>
            <a:r>
              <a:rPr lang="en-US" sz="1800">
                <a:solidFill>
                  <a:schemeClr val="tx1"/>
                </a:solidFill>
              </a:rPr>
              <a:t>2300 days alignment</a:t>
            </a:r>
          </a:p>
          <a:p>
            <a:pPr marL="285750" indent="-285750">
              <a:spcAft>
                <a:spcPts val="1200"/>
              </a:spcAft>
              <a:buFont typeface="Wingdings" panose="05000000000000000000" pitchFamily="2" charset="2"/>
              <a:buChar char="§"/>
            </a:pPr>
            <a:r>
              <a:rPr lang="en-US" sz="1800">
                <a:solidFill>
                  <a:schemeClr val="tx1"/>
                </a:solidFill>
              </a:rPr>
              <a:t>The days of tribulation will be cut short (Matthew 24:22)</a:t>
            </a:r>
          </a:p>
          <a:p>
            <a:pPr marL="285750" indent="-285750">
              <a:spcAft>
                <a:spcPts val="1200"/>
              </a:spcAft>
              <a:buFont typeface="Wingdings" panose="05000000000000000000" pitchFamily="2" charset="2"/>
              <a:buChar char="§"/>
            </a:pPr>
            <a:endParaRPr lang="en-US" sz="1800">
              <a:solidFill>
                <a:schemeClr val="bg1"/>
              </a:solidFill>
            </a:endParaRPr>
          </a:p>
          <a:p>
            <a:pPr marL="285750" indent="-285750">
              <a:spcAft>
                <a:spcPts val="1200"/>
              </a:spcAft>
              <a:buFont typeface="Wingdings" panose="05000000000000000000" pitchFamily="2" charset="2"/>
              <a:buChar char="§"/>
            </a:pPr>
            <a:endParaRPr lang="en-US" sz="1800">
              <a:solidFill>
                <a:schemeClr val="bg1"/>
              </a:solidFill>
            </a:endParaRPr>
          </a:p>
          <a:p>
            <a:pPr>
              <a:spcAft>
                <a:spcPts val="1200"/>
              </a:spcAft>
            </a:pPr>
            <a:endParaRPr lang="en-US" sz="1400" i="1">
              <a:solidFill>
                <a:schemeClr val="bg1"/>
              </a:solidFill>
            </a:endParaRPr>
          </a:p>
        </p:txBody>
      </p:sp>
    </p:spTree>
    <p:extLst>
      <p:ext uri="{BB962C8B-B14F-4D97-AF65-F5344CB8AC3E}">
        <p14:creationId xmlns:p14="http://schemas.microsoft.com/office/powerpoint/2010/main" val="8587868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4DCBD-D110-B633-5340-B3DEDB98868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3687B0E-027B-1C2B-4D48-3D4CDDD51D23}"/>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IS SUMMER THE END?</a:t>
            </a:r>
          </a:p>
        </p:txBody>
      </p:sp>
      <p:sp>
        <p:nvSpPr>
          <p:cNvPr id="3" name="TextBox 4">
            <a:extLst>
              <a:ext uri="{FF2B5EF4-FFF2-40B4-BE49-F238E27FC236}">
                <a16:creationId xmlns:a16="http://schemas.microsoft.com/office/drawing/2014/main" id="{C2D35CF3-1A93-C462-BB86-0ACAE7B961EC}"/>
              </a:ext>
            </a:extLst>
          </p:cNvPr>
          <p:cNvSpPr txBox="1"/>
          <p:nvPr/>
        </p:nvSpPr>
        <p:spPr>
          <a:xfrm>
            <a:off x="582291" y="2963642"/>
            <a:ext cx="7863209"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285750" indent="-285750">
              <a:spcAft>
                <a:spcPts val="1200"/>
              </a:spcAft>
              <a:buFont typeface="Wingdings" panose="05000000000000000000" pitchFamily="2" charset="2"/>
              <a:buChar char="§"/>
            </a:pPr>
            <a:r>
              <a:rPr lang="en-US" sz="1800">
                <a:solidFill>
                  <a:schemeClr val="bg1"/>
                </a:solidFill>
              </a:rPr>
              <a:t>Yom Teruah – a type and shadow of YASHUA’s return – is the day after summer</a:t>
            </a:r>
          </a:p>
          <a:p>
            <a:pPr marL="285750" indent="-285750">
              <a:spcAft>
                <a:spcPts val="1200"/>
              </a:spcAft>
              <a:buFont typeface="Wingdings" panose="05000000000000000000" pitchFamily="2" charset="2"/>
              <a:buChar char="§"/>
            </a:pPr>
            <a:r>
              <a:rPr lang="en-US" sz="1800">
                <a:solidFill>
                  <a:schemeClr val="bg1"/>
                </a:solidFill>
              </a:rPr>
              <a:t>Summer is likened to the End in the Fig Tree Parable (Mark 13)</a:t>
            </a:r>
          </a:p>
          <a:p>
            <a:pPr marL="285750" indent="-285750">
              <a:spcAft>
                <a:spcPts val="1200"/>
              </a:spcAft>
              <a:buFont typeface="Wingdings" panose="05000000000000000000" pitchFamily="2" charset="2"/>
              <a:buChar char="§"/>
            </a:pPr>
            <a:r>
              <a:rPr lang="en-US" sz="1800">
                <a:solidFill>
                  <a:schemeClr val="bg1"/>
                </a:solidFill>
              </a:rPr>
              <a:t>Harvest is the end of the world (Matt. 13, Rev. 14)</a:t>
            </a:r>
          </a:p>
          <a:p>
            <a:pPr marL="285750" indent="-285750">
              <a:spcAft>
                <a:spcPts val="1200"/>
              </a:spcAft>
              <a:buFont typeface="Wingdings" panose="05000000000000000000" pitchFamily="2" charset="2"/>
              <a:buChar char="§"/>
            </a:pPr>
            <a:r>
              <a:rPr lang="en-US" sz="1800">
                <a:solidFill>
                  <a:schemeClr val="bg1"/>
                </a:solidFill>
              </a:rPr>
              <a:t>Harvest needs to be finished by the end of summer in order to celebrate the Feast of Tabernacles 15 days after summer’s end (Leviticus 23:39)</a:t>
            </a:r>
          </a:p>
          <a:p>
            <a:pPr marL="285750" indent="-285750">
              <a:spcAft>
                <a:spcPts val="1200"/>
              </a:spcAft>
              <a:buFont typeface="Wingdings" panose="05000000000000000000" pitchFamily="2" charset="2"/>
              <a:buChar char="§"/>
            </a:pPr>
            <a:r>
              <a:rPr lang="en-US" sz="1800">
                <a:solidFill>
                  <a:schemeClr val="tx1"/>
                </a:solidFill>
              </a:rPr>
              <a:t>Enoch said all fruits are gathered in by the last day of summer</a:t>
            </a:r>
          </a:p>
          <a:p>
            <a:pPr marL="285750" indent="-285750">
              <a:spcAft>
                <a:spcPts val="1200"/>
              </a:spcAft>
              <a:buFont typeface="Wingdings" panose="05000000000000000000" pitchFamily="2" charset="2"/>
              <a:buChar char="§"/>
            </a:pPr>
            <a:r>
              <a:rPr lang="en-US" sz="1800">
                <a:solidFill>
                  <a:schemeClr val="tx1"/>
                </a:solidFill>
              </a:rPr>
              <a:t>2300 days alignment</a:t>
            </a:r>
          </a:p>
          <a:p>
            <a:pPr marL="285750" indent="-285750">
              <a:spcAft>
                <a:spcPts val="1200"/>
              </a:spcAft>
              <a:buFont typeface="Wingdings" panose="05000000000000000000" pitchFamily="2" charset="2"/>
              <a:buChar char="§"/>
            </a:pPr>
            <a:r>
              <a:rPr lang="en-US" sz="1800">
                <a:solidFill>
                  <a:schemeClr val="tx1"/>
                </a:solidFill>
              </a:rPr>
              <a:t>The days of tribulation will be cut short (Matthew 24:22)</a:t>
            </a:r>
          </a:p>
          <a:p>
            <a:pPr marL="285750" indent="-285750">
              <a:spcAft>
                <a:spcPts val="1200"/>
              </a:spcAft>
              <a:buFont typeface="Wingdings" panose="05000000000000000000" pitchFamily="2" charset="2"/>
              <a:buChar char="§"/>
            </a:pPr>
            <a:endParaRPr lang="en-US" sz="1800">
              <a:solidFill>
                <a:schemeClr val="bg1"/>
              </a:solidFill>
            </a:endParaRPr>
          </a:p>
          <a:p>
            <a:pPr marL="285750" indent="-285750">
              <a:spcAft>
                <a:spcPts val="1200"/>
              </a:spcAft>
              <a:buFont typeface="Wingdings" panose="05000000000000000000" pitchFamily="2" charset="2"/>
              <a:buChar char="§"/>
            </a:pPr>
            <a:endParaRPr lang="en-US" sz="1800">
              <a:solidFill>
                <a:schemeClr val="bg1"/>
              </a:solidFill>
            </a:endParaRPr>
          </a:p>
          <a:p>
            <a:pPr>
              <a:spcAft>
                <a:spcPts val="1200"/>
              </a:spcAft>
            </a:pPr>
            <a:endParaRPr lang="en-US" sz="1400" i="1">
              <a:solidFill>
                <a:schemeClr val="bg1"/>
              </a:solidFill>
            </a:endParaRPr>
          </a:p>
        </p:txBody>
      </p:sp>
    </p:spTree>
    <p:extLst>
      <p:ext uri="{BB962C8B-B14F-4D97-AF65-F5344CB8AC3E}">
        <p14:creationId xmlns:p14="http://schemas.microsoft.com/office/powerpoint/2010/main" val="24217295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FA1A6-FC37-6E90-2327-44DBF78098B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EDB5616-1D59-046B-CC5F-811DD5FEFB4D}"/>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IS SUMMER THE END?</a:t>
            </a:r>
          </a:p>
        </p:txBody>
      </p:sp>
      <p:sp>
        <p:nvSpPr>
          <p:cNvPr id="3" name="TextBox 4">
            <a:extLst>
              <a:ext uri="{FF2B5EF4-FFF2-40B4-BE49-F238E27FC236}">
                <a16:creationId xmlns:a16="http://schemas.microsoft.com/office/drawing/2014/main" id="{4A9EF917-ACC8-5B9F-B0E0-12687ADF3424}"/>
              </a:ext>
            </a:extLst>
          </p:cNvPr>
          <p:cNvSpPr txBox="1"/>
          <p:nvPr/>
        </p:nvSpPr>
        <p:spPr>
          <a:xfrm>
            <a:off x="582291" y="2963642"/>
            <a:ext cx="7863209"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285750" indent="-285750">
              <a:spcAft>
                <a:spcPts val="1200"/>
              </a:spcAft>
              <a:buFont typeface="Wingdings" panose="05000000000000000000" pitchFamily="2" charset="2"/>
              <a:buChar char="§"/>
            </a:pPr>
            <a:r>
              <a:rPr lang="en-US" sz="1800">
                <a:solidFill>
                  <a:schemeClr val="bg1"/>
                </a:solidFill>
              </a:rPr>
              <a:t>Yom Teruah – a type and shadow of YASHUA’s return – is the day after summer</a:t>
            </a:r>
          </a:p>
          <a:p>
            <a:pPr marL="285750" indent="-285750">
              <a:spcAft>
                <a:spcPts val="1200"/>
              </a:spcAft>
              <a:buFont typeface="Wingdings" panose="05000000000000000000" pitchFamily="2" charset="2"/>
              <a:buChar char="§"/>
            </a:pPr>
            <a:r>
              <a:rPr lang="en-US" sz="1800">
                <a:solidFill>
                  <a:schemeClr val="bg1"/>
                </a:solidFill>
              </a:rPr>
              <a:t>Summer is likened to the End in the Fig Tree Parable (Mark 13)</a:t>
            </a:r>
          </a:p>
          <a:p>
            <a:pPr marL="285750" indent="-285750">
              <a:spcAft>
                <a:spcPts val="1200"/>
              </a:spcAft>
              <a:buFont typeface="Wingdings" panose="05000000000000000000" pitchFamily="2" charset="2"/>
              <a:buChar char="§"/>
            </a:pPr>
            <a:r>
              <a:rPr lang="en-US" sz="1800">
                <a:solidFill>
                  <a:schemeClr val="bg1"/>
                </a:solidFill>
              </a:rPr>
              <a:t>Harvest is the end of the world (Matt. 13, Rev. 14)</a:t>
            </a:r>
          </a:p>
          <a:p>
            <a:pPr marL="285750" indent="-285750">
              <a:spcAft>
                <a:spcPts val="1200"/>
              </a:spcAft>
              <a:buFont typeface="Wingdings" panose="05000000000000000000" pitchFamily="2" charset="2"/>
              <a:buChar char="§"/>
            </a:pPr>
            <a:r>
              <a:rPr lang="en-US" sz="1800">
                <a:solidFill>
                  <a:schemeClr val="bg1"/>
                </a:solidFill>
              </a:rPr>
              <a:t>Harvest needs to be finished by the end of summer in order to celebrate the Feast of Tabernacles 15 days after summer’s end (Leviticus 23:39)</a:t>
            </a:r>
          </a:p>
          <a:p>
            <a:pPr marL="285750" indent="-285750">
              <a:spcAft>
                <a:spcPts val="1200"/>
              </a:spcAft>
              <a:buFont typeface="Wingdings" panose="05000000000000000000" pitchFamily="2" charset="2"/>
              <a:buChar char="§"/>
            </a:pPr>
            <a:r>
              <a:rPr lang="en-US" sz="1800">
                <a:solidFill>
                  <a:schemeClr val="bg1"/>
                </a:solidFill>
              </a:rPr>
              <a:t>Enoch said all fruits are gathered in by the last day of summer</a:t>
            </a:r>
          </a:p>
          <a:p>
            <a:pPr marL="285750" indent="-285750">
              <a:spcAft>
                <a:spcPts val="1200"/>
              </a:spcAft>
              <a:buFont typeface="Wingdings" panose="05000000000000000000" pitchFamily="2" charset="2"/>
              <a:buChar char="§"/>
            </a:pPr>
            <a:r>
              <a:rPr lang="en-US" sz="1800">
                <a:solidFill>
                  <a:schemeClr val="tx1"/>
                </a:solidFill>
              </a:rPr>
              <a:t>2300 days alignment</a:t>
            </a:r>
          </a:p>
          <a:p>
            <a:pPr marL="285750" indent="-285750">
              <a:spcAft>
                <a:spcPts val="1200"/>
              </a:spcAft>
              <a:buFont typeface="Wingdings" panose="05000000000000000000" pitchFamily="2" charset="2"/>
              <a:buChar char="§"/>
            </a:pPr>
            <a:r>
              <a:rPr lang="en-US" sz="1800">
                <a:solidFill>
                  <a:schemeClr val="tx1"/>
                </a:solidFill>
              </a:rPr>
              <a:t>The days of tribulation will be cut short (Matthew 24:22)</a:t>
            </a:r>
          </a:p>
          <a:p>
            <a:pPr marL="285750" indent="-285750">
              <a:spcAft>
                <a:spcPts val="1200"/>
              </a:spcAft>
              <a:buFont typeface="Wingdings" panose="05000000000000000000" pitchFamily="2" charset="2"/>
              <a:buChar char="§"/>
            </a:pPr>
            <a:endParaRPr lang="en-US" sz="1800">
              <a:solidFill>
                <a:schemeClr val="bg1"/>
              </a:solidFill>
            </a:endParaRPr>
          </a:p>
          <a:p>
            <a:pPr marL="285750" indent="-285750">
              <a:spcAft>
                <a:spcPts val="1200"/>
              </a:spcAft>
              <a:buFont typeface="Wingdings" panose="05000000000000000000" pitchFamily="2" charset="2"/>
              <a:buChar char="§"/>
            </a:pPr>
            <a:endParaRPr lang="en-US" sz="1800">
              <a:solidFill>
                <a:schemeClr val="bg1"/>
              </a:solidFill>
            </a:endParaRPr>
          </a:p>
          <a:p>
            <a:pPr>
              <a:spcAft>
                <a:spcPts val="1200"/>
              </a:spcAft>
            </a:pPr>
            <a:endParaRPr lang="en-US" sz="1400" i="1">
              <a:solidFill>
                <a:schemeClr val="bg1"/>
              </a:solidFill>
            </a:endParaRPr>
          </a:p>
        </p:txBody>
      </p:sp>
    </p:spTree>
    <p:extLst>
      <p:ext uri="{BB962C8B-B14F-4D97-AF65-F5344CB8AC3E}">
        <p14:creationId xmlns:p14="http://schemas.microsoft.com/office/powerpoint/2010/main" val="40281699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8E619-20F7-3871-3A90-CF6C9164DCA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3DA4959-0C62-D4E3-57D0-87FB6BA4E088}"/>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IS SUMMER THE END?</a:t>
            </a:r>
          </a:p>
        </p:txBody>
      </p:sp>
      <p:sp>
        <p:nvSpPr>
          <p:cNvPr id="3" name="TextBox 4">
            <a:extLst>
              <a:ext uri="{FF2B5EF4-FFF2-40B4-BE49-F238E27FC236}">
                <a16:creationId xmlns:a16="http://schemas.microsoft.com/office/drawing/2014/main" id="{49B2D9D1-0CB3-3535-6BE0-6ED04731B84F}"/>
              </a:ext>
            </a:extLst>
          </p:cNvPr>
          <p:cNvSpPr txBox="1"/>
          <p:nvPr/>
        </p:nvSpPr>
        <p:spPr>
          <a:xfrm>
            <a:off x="582291" y="2963642"/>
            <a:ext cx="7863209"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285750" indent="-285750">
              <a:spcAft>
                <a:spcPts val="1200"/>
              </a:spcAft>
              <a:buFont typeface="Wingdings" panose="05000000000000000000" pitchFamily="2" charset="2"/>
              <a:buChar char="§"/>
            </a:pPr>
            <a:r>
              <a:rPr lang="en-US" sz="1800">
                <a:solidFill>
                  <a:schemeClr val="bg1"/>
                </a:solidFill>
              </a:rPr>
              <a:t>Yom Teruah – a type and shadow of YASHUA’s return – is the day after summer</a:t>
            </a:r>
          </a:p>
          <a:p>
            <a:pPr marL="285750" indent="-285750">
              <a:spcAft>
                <a:spcPts val="1200"/>
              </a:spcAft>
              <a:buFont typeface="Wingdings" panose="05000000000000000000" pitchFamily="2" charset="2"/>
              <a:buChar char="§"/>
            </a:pPr>
            <a:r>
              <a:rPr lang="en-US" sz="1800">
                <a:solidFill>
                  <a:schemeClr val="bg1"/>
                </a:solidFill>
              </a:rPr>
              <a:t>Summer is likened to the End in the Fig Tree Parable (Mark 13)</a:t>
            </a:r>
          </a:p>
          <a:p>
            <a:pPr marL="285750" indent="-285750">
              <a:spcAft>
                <a:spcPts val="1200"/>
              </a:spcAft>
              <a:buFont typeface="Wingdings" panose="05000000000000000000" pitchFamily="2" charset="2"/>
              <a:buChar char="§"/>
            </a:pPr>
            <a:r>
              <a:rPr lang="en-US" sz="1800">
                <a:solidFill>
                  <a:schemeClr val="bg1"/>
                </a:solidFill>
              </a:rPr>
              <a:t>Harvest is the end of the world (Matt. 13, Rev. 14)</a:t>
            </a:r>
          </a:p>
          <a:p>
            <a:pPr marL="285750" indent="-285750">
              <a:spcAft>
                <a:spcPts val="1200"/>
              </a:spcAft>
              <a:buFont typeface="Wingdings" panose="05000000000000000000" pitchFamily="2" charset="2"/>
              <a:buChar char="§"/>
            </a:pPr>
            <a:r>
              <a:rPr lang="en-US" sz="1800">
                <a:solidFill>
                  <a:schemeClr val="bg1"/>
                </a:solidFill>
              </a:rPr>
              <a:t>Harvest needs to be finished by the end of summer in order to celebrate the Feast of Tabernacles 15 days after summer’s end (Leviticus 23:39)</a:t>
            </a:r>
          </a:p>
          <a:p>
            <a:pPr marL="285750" indent="-285750">
              <a:spcAft>
                <a:spcPts val="1200"/>
              </a:spcAft>
              <a:buFont typeface="Wingdings" panose="05000000000000000000" pitchFamily="2" charset="2"/>
              <a:buChar char="§"/>
            </a:pPr>
            <a:r>
              <a:rPr lang="en-US" sz="1800">
                <a:solidFill>
                  <a:schemeClr val="bg1"/>
                </a:solidFill>
              </a:rPr>
              <a:t>Enoch said all fruits are gathered in by the last day of summer</a:t>
            </a:r>
          </a:p>
          <a:p>
            <a:pPr marL="285750" indent="-285750">
              <a:spcAft>
                <a:spcPts val="1200"/>
              </a:spcAft>
              <a:buFont typeface="Wingdings" panose="05000000000000000000" pitchFamily="2" charset="2"/>
              <a:buChar char="§"/>
            </a:pPr>
            <a:r>
              <a:rPr lang="en-US" sz="1800">
                <a:solidFill>
                  <a:schemeClr val="bg1"/>
                </a:solidFill>
              </a:rPr>
              <a:t>2300 days alignment</a:t>
            </a:r>
          </a:p>
          <a:p>
            <a:pPr marL="285750" indent="-285750">
              <a:spcAft>
                <a:spcPts val="1200"/>
              </a:spcAft>
              <a:buFont typeface="Wingdings" panose="05000000000000000000" pitchFamily="2" charset="2"/>
              <a:buChar char="§"/>
            </a:pPr>
            <a:r>
              <a:rPr lang="en-US" sz="1800">
                <a:solidFill>
                  <a:schemeClr val="tx1"/>
                </a:solidFill>
              </a:rPr>
              <a:t>The days of tribulation will be cut short (Matthew 24:22)</a:t>
            </a:r>
          </a:p>
          <a:p>
            <a:pPr marL="285750" indent="-285750">
              <a:spcAft>
                <a:spcPts val="1200"/>
              </a:spcAft>
              <a:buFont typeface="Wingdings" panose="05000000000000000000" pitchFamily="2" charset="2"/>
              <a:buChar char="§"/>
            </a:pPr>
            <a:endParaRPr lang="en-US" sz="1800">
              <a:solidFill>
                <a:schemeClr val="bg1"/>
              </a:solidFill>
            </a:endParaRPr>
          </a:p>
          <a:p>
            <a:pPr marL="285750" indent="-285750">
              <a:spcAft>
                <a:spcPts val="1200"/>
              </a:spcAft>
              <a:buFont typeface="Wingdings" panose="05000000000000000000" pitchFamily="2" charset="2"/>
              <a:buChar char="§"/>
            </a:pPr>
            <a:endParaRPr lang="en-US" sz="1800">
              <a:solidFill>
                <a:schemeClr val="bg1"/>
              </a:solidFill>
            </a:endParaRPr>
          </a:p>
          <a:p>
            <a:pPr>
              <a:spcAft>
                <a:spcPts val="1200"/>
              </a:spcAft>
            </a:pPr>
            <a:endParaRPr lang="en-US" sz="1400" i="1">
              <a:solidFill>
                <a:schemeClr val="bg1"/>
              </a:solidFill>
            </a:endParaRPr>
          </a:p>
        </p:txBody>
      </p:sp>
    </p:spTree>
    <p:extLst>
      <p:ext uri="{BB962C8B-B14F-4D97-AF65-F5344CB8AC3E}">
        <p14:creationId xmlns:p14="http://schemas.microsoft.com/office/powerpoint/2010/main" val="34704269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AD9C45-5C66-6ED2-D4EA-92E2B04BD48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EAEE9B9-98E7-8E1C-BC03-E73C7F368B31}"/>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IS SUMMER THE END?</a:t>
            </a:r>
          </a:p>
        </p:txBody>
      </p:sp>
      <p:sp>
        <p:nvSpPr>
          <p:cNvPr id="3" name="TextBox 4">
            <a:extLst>
              <a:ext uri="{FF2B5EF4-FFF2-40B4-BE49-F238E27FC236}">
                <a16:creationId xmlns:a16="http://schemas.microsoft.com/office/drawing/2014/main" id="{20606862-32DE-46A7-732D-A55F3AD78414}"/>
              </a:ext>
            </a:extLst>
          </p:cNvPr>
          <p:cNvSpPr txBox="1"/>
          <p:nvPr/>
        </p:nvSpPr>
        <p:spPr>
          <a:xfrm>
            <a:off x="582291" y="2963642"/>
            <a:ext cx="7863209"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285750" indent="-285750">
              <a:spcAft>
                <a:spcPts val="1200"/>
              </a:spcAft>
              <a:buFont typeface="Wingdings" panose="05000000000000000000" pitchFamily="2" charset="2"/>
              <a:buChar char="§"/>
            </a:pPr>
            <a:r>
              <a:rPr lang="en-US" sz="1800">
                <a:solidFill>
                  <a:schemeClr val="bg1"/>
                </a:solidFill>
              </a:rPr>
              <a:t>Yom Teruah – a type and shadow of YASHUA’s return – is the day after summer</a:t>
            </a:r>
          </a:p>
          <a:p>
            <a:pPr marL="285750" indent="-285750">
              <a:spcAft>
                <a:spcPts val="1200"/>
              </a:spcAft>
              <a:buFont typeface="Wingdings" panose="05000000000000000000" pitchFamily="2" charset="2"/>
              <a:buChar char="§"/>
            </a:pPr>
            <a:r>
              <a:rPr lang="en-US" sz="1800">
                <a:solidFill>
                  <a:schemeClr val="bg1"/>
                </a:solidFill>
              </a:rPr>
              <a:t>Summer is likened to the End in the Fig Tree Parable (Mark 13)</a:t>
            </a:r>
          </a:p>
          <a:p>
            <a:pPr marL="285750" indent="-285750">
              <a:spcAft>
                <a:spcPts val="1200"/>
              </a:spcAft>
              <a:buFont typeface="Wingdings" panose="05000000000000000000" pitchFamily="2" charset="2"/>
              <a:buChar char="§"/>
            </a:pPr>
            <a:r>
              <a:rPr lang="en-US" sz="1800">
                <a:solidFill>
                  <a:schemeClr val="bg1"/>
                </a:solidFill>
              </a:rPr>
              <a:t>Harvest is the end of the world (Matt. 13, Rev. 14)</a:t>
            </a:r>
          </a:p>
          <a:p>
            <a:pPr marL="285750" indent="-285750">
              <a:spcAft>
                <a:spcPts val="1200"/>
              </a:spcAft>
              <a:buFont typeface="Wingdings" panose="05000000000000000000" pitchFamily="2" charset="2"/>
              <a:buChar char="§"/>
            </a:pPr>
            <a:r>
              <a:rPr lang="en-US" sz="1800">
                <a:solidFill>
                  <a:schemeClr val="bg1"/>
                </a:solidFill>
              </a:rPr>
              <a:t>Harvest needs to be finished by the end of summer in order to celebrate the Feast of Tabernacles 15 days after summer’s end (Leviticus 23:39)</a:t>
            </a:r>
          </a:p>
          <a:p>
            <a:pPr marL="285750" indent="-285750">
              <a:spcAft>
                <a:spcPts val="1200"/>
              </a:spcAft>
              <a:buFont typeface="Wingdings" panose="05000000000000000000" pitchFamily="2" charset="2"/>
              <a:buChar char="§"/>
            </a:pPr>
            <a:r>
              <a:rPr lang="en-US" sz="1800">
                <a:solidFill>
                  <a:schemeClr val="bg1"/>
                </a:solidFill>
              </a:rPr>
              <a:t>Enoch said all fruits are gathered in by the last day of summer</a:t>
            </a:r>
          </a:p>
          <a:p>
            <a:pPr marL="285750" indent="-285750">
              <a:spcAft>
                <a:spcPts val="1200"/>
              </a:spcAft>
              <a:buFont typeface="Wingdings" panose="05000000000000000000" pitchFamily="2" charset="2"/>
              <a:buChar char="§"/>
            </a:pPr>
            <a:r>
              <a:rPr lang="en-US" sz="1800">
                <a:solidFill>
                  <a:schemeClr val="bg1"/>
                </a:solidFill>
              </a:rPr>
              <a:t>2300 days alignment</a:t>
            </a:r>
          </a:p>
          <a:p>
            <a:pPr marL="285750" indent="-285750">
              <a:spcAft>
                <a:spcPts val="1200"/>
              </a:spcAft>
              <a:buFont typeface="Wingdings" panose="05000000000000000000" pitchFamily="2" charset="2"/>
              <a:buChar char="§"/>
            </a:pPr>
            <a:r>
              <a:rPr lang="en-US" sz="1800">
                <a:solidFill>
                  <a:schemeClr val="tx1"/>
                </a:solidFill>
              </a:rPr>
              <a:t>The days of tribulation will be cut short (Matthew 24:22)</a:t>
            </a:r>
          </a:p>
          <a:p>
            <a:pPr marL="285750" indent="-285750">
              <a:spcAft>
                <a:spcPts val="1200"/>
              </a:spcAft>
              <a:buFont typeface="Wingdings" panose="05000000000000000000" pitchFamily="2" charset="2"/>
              <a:buChar char="§"/>
            </a:pPr>
            <a:endParaRPr lang="en-US" sz="1800">
              <a:solidFill>
                <a:schemeClr val="bg1"/>
              </a:solidFill>
            </a:endParaRPr>
          </a:p>
          <a:p>
            <a:pPr marL="285750" indent="-285750">
              <a:spcAft>
                <a:spcPts val="1200"/>
              </a:spcAft>
              <a:buFont typeface="Wingdings" panose="05000000000000000000" pitchFamily="2" charset="2"/>
              <a:buChar char="§"/>
            </a:pPr>
            <a:endParaRPr lang="en-US" sz="1800">
              <a:solidFill>
                <a:schemeClr val="bg1"/>
              </a:solidFill>
            </a:endParaRPr>
          </a:p>
          <a:p>
            <a:pPr>
              <a:spcAft>
                <a:spcPts val="1200"/>
              </a:spcAft>
            </a:pPr>
            <a:endParaRPr lang="en-US" sz="1400" i="1">
              <a:solidFill>
                <a:schemeClr val="bg1"/>
              </a:solidFill>
            </a:endParaRPr>
          </a:p>
        </p:txBody>
      </p:sp>
    </p:spTree>
    <p:extLst>
      <p:ext uri="{BB962C8B-B14F-4D97-AF65-F5344CB8AC3E}">
        <p14:creationId xmlns:p14="http://schemas.microsoft.com/office/powerpoint/2010/main" val="23177522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g">
            <a:extLst>
              <a:ext uri="{FF2B5EF4-FFF2-40B4-BE49-F238E27FC236}">
                <a16:creationId xmlns:a16="http://schemas.microsoft.com/office/drawing/2014/main" id="{94BDA1D6-27F0-DD1A-A9D1-65DE29033332}"/>
              </a:ext>
            </a:extLst>
          </p:cNvPr>
          <p:cNvSpPr/>
          <p:nvPr/>
        </p:nvSpPr>
        <p:spPr>
          <a:xfrm>
            <a:off x="3327892" y="1252323"/>
            <a:ext cx="2384854" cy="2384854"/>
          </a:xfrm>
          <a:prstGeom prst="rect">
            <a:avLst/>
          </a:prstGeom>
          <a:solidFill>
            <a:srgbClr val="D05F1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f">
            <a:extLst>
              <a:ext uri="{FF2B5EF4-FFF2-40B4-BE49-F238E27FC236}">
                <a16:creationId xmlns:a16="http://schemas.microsoft.com/office/drawing/2014/main" id="{BA17288F-2561-AC37-8119-208D0FBBA7D5}"/>
              </a:ext>
            </a:extLst>
          </p:cNvPr>
          <p:cNvSpPr/>
          <p:nvPr/>
        </p:nvSpPr>
        <p:spPr>
          <a:xfrm>
            <a:off x="3327892" y="1252323"/>
            <a:ext cx="2384854" cy="2384854"/>
          </a:xfrm>
          <a:prstGeom prst="rect">
            <a:avLst/>
          </a:prstGeom>
          <a:solidFill>
            <a:srgbClr val="D05F1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e">
            <a:extLst>
              <a:ext uri="{FF2B5EF4-FFF2-40B4-BE49-F238E27FC236}">
                <a16:creationId xmlns:a16="http://schemas.microsoft.com/office/drawing/2014/main" id="{77CBDF03-475E-8FF6-5FDD-B220CEAFA4B3}"/>
              </a:ext>
            </a:extLst>
          </p:cNvPr>
          <p:cNvSpPr/>
          <p:nvPr/>
        </p:nvSpPr>
        <p:spPr>
          <a:xfrm>
            <a:off x="3327892" y="1252323"/>
            <a:ext cx="2384854" cy="2384854"/>
          </a:xfrm>
          <a:prstGeom prst="rect">
            <a:avLst/>
          </a:prstGeom>
          <a:solidFill>
            <a:srgbClr val="D05F1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d">
            <a:extLst>
              <a:ext uri="{FF2B5EF4-FFF2-40B4-BE49-F238E27FC236}">
                <a16:creationId xmlns:a16="http://schemas.microsoft.com/office/drawing/2014/main" id="{E6BD0D67-174C-3D6D-A4FA-333BD569A7CF}"/>
              </a:ext>
            </a:extLst>
          </p:cNvPr>
          <p:cNvSpPr/>
          <p:nvPr/>
        </p:nvSpPr>
        <p:spPr>
          <a:xfrm>
            <a:off x="3327892" y="1252323"/>
            <a:ext cx="2384854" cy="2384854"/>
          </a:xfrm>
          <a:prstGeom prst="rect">
            <a:avLst/>
          </a:prstGeom>
          <a:solidFill>
            <a:srgbClr val="D05F1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c">
            <a:extLst>
              <a:ext uri="{FF2B5EF4-FFF2-40B4-BE49-F238E27FC236}">
                <a16:creationId xmlns:a16="http://schemas.microsoft.com/office/drawing/2014/main" id="{C6D1CE76-6629-00FF-AC0D-F3DFBC3E2779}"/>
              </a:ext>
            </a:extLst>
          </p:cNvPr>
          <p:cNvSpPr/>
          <p:nvPr/>
        </p:nvSpPr>
        <p:spPr>
          <a:xfrm>
            <a:off x="3327892" y="1252323"/>
            <a:ext cx="2384854" cy="2384854"/>
          </a:xfrm>
          <a:prstGeom prst="rect">
            <a:avLst/>
          </a:prstGeom>
          <a:solidFill>
            <a:srgbClr val="D05F1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b">
            <a:extLst>
              <a:ext uri="{FF2B5EF4-FFF2-40B4-BE49-F238E27FC236}">
                <a16:creationId xmlns:a16="http://schemas.microsoft.com/office/drawing/2014/main" id="{DC5BE459-EFB5-5591-C2A1-71A03606873C}"/>
              </a:ext>
            </a:extLst>
          </p:cNvPr>
          <p:cNvSpPr/>
          <p:nvPr/>
        </p:nvSpPr>
        <p:spPr>
          <a:xfrm>
            <a:off x="3327892" y="1252323"/>
            <a:ext cx="2384854" cy="2384854"/>
          </a:xfrm>
          <a:prstGeom prst="rect">
            <a:avLst/>
          </a:prstGeom>
          <a:solidFill>
            <a:srgbClr val="D05F1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a">
            <a:extLst>
              <a:ext uri="{FF2B5EF4-FFF2-40B4-BE49-F238E27FC236}">
                <a16:creationId xmlns:a16="http://schemas.microsoft.com/office/drawing/2014/main" id="{4343DE2B-0854-969D-37C9-B19DF01913F0}"/>
              </a:ext>
            </a:extLst>
          </p:cNvPr>
          <p:cNvSpPr/>
          <p:nvPr/>
        </p:nvSpPr>
        <p:spPr>
          <a:xfrm>
            <a:off x="3327892" y="1252323"/>
            <a:ext cx="2384854" cy="2384854"/>
          </a:xfrm>
          <a:prstGeom prst="rect">
            <a:avLst/>
          </a:prstGeom>
          <a:solidFill>
            <a:srgbClr val="D05F1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BE4FB6D2-C7E6-0CF6-394D-B2014C6EFBA8}"/>
              </a:ext>
            </a:extLst>
          </p:cNvPr>
          <p:cNvSpPr txBox="1"/>
          <p:nvPr/>
        </p:nvSpPr>
        <p:spPr>
          <a:xfrm>
            <a:off x="2232732" y="2121584"/>
            <a:ext cx="4575174" cy="646331"/>
          </a:xfrm>
          <a:prstGeom prst="rect">
            <a:avLst/>
          </a:prstGeom>
          <a:noFill/>
        </p:spPr>
        <p:txBody>
          <a:bodyPr wrap="square">
            <a:spAutoFit/>
          </a:bodyPr>
          <a:lstStyle/>
          <a:p>
            <a:pPr algn="ctr"/>
            <a:r>
              <a:rPr lang="en-US" sz="36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2300 days </a:t>
            </a:r>
            <a:endParaRPr lang="en-US" sz="3600"/>
          </a:p>
        </p:txBody>
      </p:sp>
    </p:spTree>
    <p:extLst>
      <p:ext uri="{BB962C8B-B14F-4D97-AF65-F5344CB8AC3E}">
        <p14:creationId xmlns:p14="http://schemas.microsoft.com/office/powerpoint/2010/main" val="24365080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g">
            <a:extLst>
              <a:ext uri="{FF2B5EF4-FFF2-40B4-BE49-F238E27FC236}">
                <a16:creationId xmlns:a16="http://schemas.microsoft.com/office/drawing/2014/main" id="{DFE05581-F1AE-57A1-ADC4-8B7CCDB00A09}"/>
              </a:ext>
            </a:extLst>
          </p:cNvPr>
          <p:cNvSpPr/>
          <p:nvPr/>
        </p:nvSpPr>
        <p:spPr>
          <a:xfrm>
            <a:off x="1996734" y="4196776"/>
            <a:ext cx="3188515" cy="328355"/>
          </a:xfrm>
          <a:prstGeom prst="rect">
            <a:avLst/>
          </a:prstGeom>
          <a:solidFill>
            <a:srgbClr val="D05F1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f">
            <a:extLst>
              <a:ext uri="{FF2B5EF4-FFF2-40B4-BE49-F238E27FC236}">
                <a16:creationId xmlns:a16="http://schemas.microsoft.com/office/drawing/2014/main" id="{D029BBDD-23B0-A636-36E1-49A8BDA99E62}"/>
              </a:ext>
            </a:extLst>
          </p:cNvPr>
          <p:cNvSpPr/>
          <p:nvPr/>
        </p:nvSpPr>
        <p:spPr>
          <a:xfrm>
            <a:off x="1984376" y="2184889"/>
            <a:ext cx="6642016" cy="328355"/>
          </a:xfrm>
          <a:prstGeom prst="rect">
            <a:avLst/>
          </a:prstGeom>
          <a:solidFill>
            <a:srgbClr val="D05F1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e">
            <a:extLst>
              <a:ext uri="{FF2B5EF4-FFF2-40B4-BE49-F238E27FC236}">
                <a16:creationId xmlns:a16="http://schemas.microsoft.com/office/drawing/2014/main" id="{1FBBFFD0-8707-B49F-931D-F032AFD911DA}"/>
              </a:ext>
            </a:extLst>
          </p:cNvPr>
          <p:cNvSpPr/>
          <p:nvPr/>
        </p:nvSpPr>
        <p:spPr>
          <a:xfrm>
            <a:off x="1980257" y="2676581"/>
            <a:ext cx="6642016" cy="328355"/>
          </a:xfrm>
          <a:prstGeom prst="rect">
            <a:avLst/>
          </a:prstGeom>
          <a:solidFill>
            <a:srgbClr val="D05F1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d">
            <a:extLst>
              <a:ext uri="{FF2B5EF4-FFF2-40B4-BE49-F238E27FC236}">
                <a16:creationId xmlns:a16="http://schemas.microsoft.com/office/drawing/2014/main" id="{B6DC15C2-A3AB-36DE-E0F4-3FCAAD76945B}"/>
              </a:ext>
            </a:extLst>
          </p:cNvPr>
          <p:cNvSpPr/>
          <p:nvPr/>
        </p:nvSpPr>
        <p:spPr>
          <a:xfrm>
            <a:off x="1988495" y="3193674"/>
            <a:ext cx="6642016" cy="328355"/>
          </a:xfrm>
          <a:prstGeom prst="rect">
            <a:avLst/>
          </a:prstGeom>
          <a:solidFill>
            <a:srgbClr val="D05F1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c">
            <a:extLst>
              <a:ext uri="{FF2B5EF4-FFF2-40B4-BE49-F238E27FC236}">
                <a16:creationId xmlns:a16="http://schemas.microsoft.com/office/drawing/2014/main" id="{1C79F537-2BB8-68D1-990F-CED52AE62AD4}"/>
              </a:ext>
            </a:extLst>
          </p:cNvPr>
          <p:cNvSpPr/>
          <p:nvPr/>
        </p:nvSpPr>
        <p:spPr>
          <a:xfrm>
            <a:off x="1996734" y="3695551"/>
            <a:ext cx="6642016" cy="328355"/>
          </a:xfrm>
          <a:prstGeom prst="rect">
            <a:avLst/>
          </a:prstGeom>
          <a:solidFill>
            <a:srgbClr val="D05F1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b">
            <a:extLst>
              <a:ext uri="{FF2B5EF4-FFF2-40B4-BE49-F238E27FC236}">
                <a16:creationId xmlns:a16="http://schemas.microsoft.com/office/drawing/2014/main" id="{01A082BF-C668-E130-04E2-F342B1F932A1}"/>
              </a:ext>
            </a:extLst>
          </p:cNvPr>
          <p:cNvSpPr/>
          <p:nvPr/>
        </p:nvSpPr>
        <p:spPr>
          <a:xfrm>
            <a:off x="1980257" y="1661637"/>
            <a:ext cx="6642016" cy="328355"/>
          </a:xfrm>
          <a:prstGeom prst="rect">
            <a:avLst/>
          </a:prstGeom>
          <a:solidFill>
            <a:srgbClr val="D05F1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a">
            <a:extLst>
              <a:ext uri="{FF2B5EF4-FFF2-40B4-BE49-F238E27FC236}">
                <a16:creationId xmlns:a16="http://schemas.microsoft.com/office/drawing/2014/main" id="{BA17288F-2561-AC37-8119-208D0FBBA7D5}"/>
              </a:ext>
            </a:extLst>
          </p:cNvPr>
          <p:cNvSpPr/>
          <p:nvPr/>
        </p:nvSpPr>
        <p:spPr>
          <a:xfrm>
            <a:off x="3132262" y="1163119"/>
            <a:ext cx="5490011" cy="328355"/>
          </a:xfrm>
          <a:prstGeom prst="rect">
            <a:avLst/>
          </a:prstGeom>
          <a:solidFill>
            <a:srgbClr val="D05F1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A6EC873B-5003-5C5D-C034-B258629A9DD3}"/>
              </a:ext>
            </a:extLst>
          </p:cNvPr>
          <p:cNvGrpSpPr/>
          <p:nvPr/>
        </p:nvGrpSpPr>
        <p:grpSpPr>
          <a:xfrm>
            <a:off x="1980258" y="1155733"/>
            <a:ext cx="6658491" cy="335745"/>
            <a:chOff x="1570895" y="2716374"/>
            <a:chExt cx="6658491" cy="335745"/>
          </a:xfrm>
        </p:grpSpPr>
        <p:cxnSp>
          <p:nvCxnSpPr>
            <p:cNvPr id="2" name="Straight Connector 1">
              <a:extLst>
                <a:ext uri="{FF2B5EF4-FFF2-40B4-BE49-F238E27FC236}">
                  <a16:creationId xmlns:a16="http://schemas.microsoft.com/office/drawing/2014/main" id="{6B31E7F3-B295-F3CC-C8E3-0E83E50B6F4B}"/>
                </a:ext>
              </a:extLst>
            </p:cNvPr>
            <p:cNvCxnSpPr>
              <a:cxnSpLocks/>
            </p:cNvCxnSpPr>
            <p:nvPr/>
          </p:nvCxnSpPr>
          <p:spPr>
            <a:xfrm>
              <a:off x="1570895" y="2716374"/>
              <a:ext cx="0" cy="335745"/>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AB6F151C-B17A-C4EC-9588-31E7D0C89E28}"/>
                </a:ext>
              </a:extLst>
            </p:cNvPr>
            <p:cNvCxnSpPr>
              <a:cxnSpLocks/>
            </p:cNvCxnSpPr>
            <p:nvPr/>
          </p:nvCxnSpPr>
          <p:spPr>
            <a:xfrm>
              <a:off x="8221148" y="2716374"/>
              <a:ext cx="0" cy="335745"/>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B8D98248-8880-F6A1-E38E-884624BD7437}"/>
                </a:ext>
              </a:extLst>
            </p:cNvPr>
            <p:cNvCxnSpPr>
              <a:cxnSpLocks/>
            </p:cNvCxnSpPr>
            <p:nvPr/>
          </p:nvCxnSpPr>
          <p:spPr>
            <a:xfrm>
              <a:off x="1570895" y="2884246"/>
              <a:ext cx="6658491" cy="0"/>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8" name="TextBox 7">
            <a:extLst>
              <a:ext uri="{FF2B5EF4-FFF2-40B4-BE49-F238E27FC236}">
                <a16:creationId xmlns:a16="http://schemas.microsoft.com/office/drawing/2014/main" id="{BBC6FC24-2237-5F4E-44BE-952F16A6B8B8}"/>
              </a:ext>
            </a:extLst>
          </p:cNvPr>
          <p:cNvSpPr txBox="1"/>
          <p:nvPr/>
        </p:nvSpPr>
        <p:spPr>
          <a:xfrm>
            <a:off x="1" y="4151411"/>
            <a:ext cx="2931729" cy="400110"/>
          </a:xfrm>
          <a:prstGeom prst="rect">
            <a:avLst/>
          </a:prstGeom>
          <a:noFill/>
        </p:spPr>
        <p:txBody>
          <a:bodyPr wrap="square" rtlCol="0">
            <a:spAutoFit/>
          </a:bodyPr>
          <a:lstStyle/>
          <a:p>
            <a:pPr algn="ctr"/>
            <a:r>
              <a:rPr lang="en-US" sz="2000">
                <a:solidFill>
                  <a:schemeClr val="bg1"/>
                </a:solidFill>
                <a:latin typeface="Bebas Neue" panose="020B0606020202050201" pitchFamily="34" charset="0"/>
              </a:rPr>
              <a:t>YEAR 7</a:t>
            </a:r>
          </a:p>
        </p:txBody>
      </p:sp>
      <p:grpSp>
        <p:nvGrpSpPr>
          <p:cNvPr id="34" name="Group 33">
            <a:extLst>
              <a:ext uri="{FF2B5EF4-FFF2-40B4-BE49-F238E27FC236}">
                <a16:creationId xmlns:a16="http://schemas.microsoft.com/office/drawing/2014/main" id="{6EDA2079-820B-0C44-7AB4-33036C35C78B}"/>
              </a:ext>
            </a:extLst>
          </p:cNvPr>
          <p:cNvGrpSpPr/>
          <p:nvPr/>
        </p:nvGrpSpPr>
        <p:grpSpPr>
          <a:xfrm>
            <a:off x="1980258" y="2674408"/>
            <a:ext cx="6658491" cy="335745"/>
            <a:chOff x="1570895" y="2716374"/>
            <a:chExt cx="6658491" cy="335745"/>
          </a:xfrm>
        </p:grpSpPr>
        <p:cxnSp>
          <p:nvCxnSpPr>
            <p:cNvPr id="35" name="Straight Connector 34">
              <a:extLst>
                <a:ext uri="{FF2B5EF4-FFF2-40B4-BE49-F238E27FC236}">
                  <a16:creationId xmlns:a16="http://schemas.microsoft.com/office/drawing/2014/main" id="{5B3E36EF-9CB4-A071-2867-3F1EF878DE65}"/>
                </a:ext>
              </a:extLst>
            </p:cNvPr>
            <p:cNvCxnSpPr>
              <a:cxnSpLocks/>
            </p:cNvCxnSpPr>
            <p:nvPr/>
          </p:nvCxnSpPr>
          <p:spPr>
            <a:xfrm>
              <a:off x="1570895" y="2716374"/>
              <a:ext cx="0" cy="335745"/>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1A096C3-704D-BFDA-077D-17B3DDC7CE68}"/>
                </a:ext>
              </a:extLst>
            </p:cNvPr>
            <p:cNvCxnSpPr>
              <a:cxnSpLocks/>
            </p:cNvCxnSpPr>
            <p:nvPr/>
          </p:nvCxnSpPr>
          <p:spPr>
            <a:xfrm>
              <a:off x="8221148" y="2716374"/>
              <a:ext cx="0" cy="335745"/>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BB53DEC1-8CDB-1559-5B34-BBDEBB0F7946}"/>
                </a:ext>
              </a:extLst>
            </p:cNvPr>
            <p:cNvCxnSpPr>
              <a:cxnSpLocks/>
            </p:cNvCxnSpPr>
            <p:nvPr/>
          </p:nvCxnSpPr>
          <p:spPr>
            <a:xfrm>
              <a:off x="1570895" y="2884246"/>
              <a:ext cx="6658491" cy="0"/>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38" name="Group 37">
            <a:extLst>
              <a:ext uri="{FF2B5EF4-FFF2-40B4-BE49-F238E27FC236}">
                <a16:creationId xmlns:a16="http://schemas.microsoft.com/office/drawing/2014/main" id="{F583DCFF-6C35-C458-499A-BA95F43E8E13}"/>
              </a:ext>
            </a:extLst>
          </p:cNvPr>
          <p:cNvGrpSpPr/>
          <p:nvPr/>
        </p:nvGrpSpPr>
        <p:grpSpPr>
          <a:xfrm>
            <a:off x="1980258" y="3180633"/>
            <a:ext cx="6658491" cy="335745"/>
            <a:chOff x="1570895" y="2716374"/>
            <a:chExt cx="6658491" cy="335745"/>
          </a:xfrm>
        </p:grpSpPr>
        <p:cxnSp>
          <p:nvCxnSpPr>
            <p:cNvPr id="39" name="Straight Connector 38">
              <a:extLst>
                <a:ext uri="{FF2B5EF4-FFF2-40B4-BE49-F238E27FC236}">
                  <a16:creationId xmlns:a16="http://schemas.microsoft.com/office/drawing/2014/main" id="{067C98FD-C993-5EBA-8C3F-AFD86C531A5B}"/>
                </a:ext>
              </a:extLst>
            </p:cNvPr>
            <p:cNvCxnSpPr>
              <a:cxnSpLocks/>
            </p:cNvCxnSpPr>
            <p:nvPr/>
          </p:nvCxnSpPr>
          <p:spPr>
            <a:xfrm>
              <a:off x="1570895" y="2716374"/>
              <a:ext cx="0" cy="335745"/>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02F47E7B-FEF7-1342-045A-48B4720BDB11}"/>
                </a:ext>
              </a:extLst>
            </p:cNvPr>
            <p:cNvCxnSpPr>
              <a:cxnSpLocks/>
            </p:cNvCxnSpPr>
            <p:nvPr/>
          </p:nvCxnSpPr>
          <p:spPr>
            <a:xfrm>
              <a:off x="8221148" y="2716374"/>
              <a:ext cx="0" cy="335745"/>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C808C4A-3B44-BE1A-3DE3-27D6283D2678}"/>
                </a:ext>
              </a:extLst>
            </p:cNvPr>
            <p:cNvCxnSpPr>
              <a:cxnSpLocks/>
            </p:cNvCxnSpPr>
            <p:nvPr/>
          </p:nvCxnSpPr>
          <p:spPr>
            <a:xfrm>
              <a:off x="1570895" y="2884246"/>
              <a:ext cx="6658491" cy="0"/>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8671C2C2-4369-56F3-0028-309FA7EC6F3A}"/>
              </a:ext>
            </a:extLst>
          </p:cNvPr>
          <p:cNvGrpSpPr/>
          <p:nvPr/>
        </p:nvGrpSpPr>
        <p:grpSpPr>
          <a:xfrm>
            <a:off x="1980258" y="1661958"/>
            <a:ext cx="6658491" cy="335745"/>
            <a:chOff x="1570895" y="2716374"/>
            <a:chExt cx="6658491" cy="335745"/>
          </a:xfrm>
        </p:grpSpPr>
        <p:cxnSp>
          <p:nvCxnSpPr>
            <p:cNvPr id="43" name="Straight Connector 42">
              <a:extLst>
                <a:ext uri="{FF2B5EF4-FFF2-40B4-BE49-F238E27FC236}">
                  <a16:creationId xmlns:a16="http://schemas.microsoft.com/office/drawing/2014/main" id="{7EC96A75-05ED-32E5-D5C1-2744FB1AAB86}"/>
                </a:ext>
              </a:extLst>
            </p:cNvPr>
            <p:cNvCxnSpPr>
              <a:cxnSpLocks/>
            </p:cNvCxnSpPr>
            <p:nvPr/>
          </p:nvCxnSpPr>
          <p:spPr>
            <a:xfrm>
              <a:off x="1570895" y="2716374"/>
              <a:ext cx="0" cy="335745"/>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31A059E-1524-10FC-A3EA-3799CD11AE15}"/>
                </a:ext>
              </a:extLst>
            </p:cNvPr>
            <p:cNvCxnSpPr>
              <a:cxnSpLocks/>
            </p:cNvCxnSpPr>
            <p:nvPr/>
          </p:nvCxnSpPr>
          <p:spPr>
            <a:xfrm>
              <a:off x="8221148" y="2716374"/>
              <a:ext cx="0" cy="335745"/>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2ED50A6-BF09-37D5-36DC-972FA862D8BA}"/>
                </a:ext>
              </a:extLst>
            </p:cNvPr>
            <p:cNvCxnSpPr>
              <a:cxnSpLocks/>
            </p:cNvCxnSpPr>
            <p:nvPr/>
          </p:nvCxnSpPr>
          <p:spPr>
            <a:xfrm>
              <a:off x="1570895" y="2884246"/>
              <a:ext cx="6658491" cy="0"/>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46" name="Group 45">
            <a:extLst>
              <a:ext uri="{FF2B5EF4-FFF2-40B4-BE49-F238E27FC236}">
                <a16:creationId xmlns:a16="http://schemas.microsoft.com/office/drawing/2014/main" id="{119DBA5B-7C34-33E3-2BC1-64CD7147E324}"/>
              </a:ext>
            </a:extLst>
          </p:cNvPr>
          <p:cNvGrpSpPr/>
          <p:nvPr/>
        </p:nvGrpSpPr>
        <p:grpSpPr>
          <a:xfrm>
            <a:off x="1980258" y="2168183"/>
            <a:ext cx="6658491" cy="335745"/>
            <a:chOff x="1570895" y="2716374"/>
            <a:chExt cx="6658491" cy="335745"/>
          </a:xfrm>
        </p:grpSpPr>
        <p:cxnSp>
          <p:nvCxnSpPr>
            <p:cNvPr id="47" name="Straight Connector 46">
              <a:extLst>
                <a:ext uri="{FF2B5EF4-FFF2-40B4-BE49-F238E27FC236}">
                  <a16:creationId xmlns:a16="http://schemas.microsoft.com/office/drawing/2014/main" id="{DA3AB059-B801-1AE0-C40E-43059D09F914}"/>
                </a:ext>
              </a:extLst>
            </p:cNvPr>
            <p:cNvCxnSpPr>
              <a:cxnSpLocks/>
            </p:cNvCxnSpPr>
            <p:nvPr/>
          </p:nvCxnSpPr>
          <p:spPr>
            <a:xfrm>
              <a:off x="1570895" y="2716374"/>
              <a:ext cx="0" cy="335745"/>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BBBDC9A8-8C7A-378F-4A8A-50E2E07F6ED7}"/>
                </a:ext>
              </a:extLst>
            </p:cNvPr>
            <p:cNvCxnSpPr>
              <a:cxnSpLocks/>
            </p:cNvCxnSpPr>
            <p:nvPr/>
          </p:nvCxnSpPr>
          <p:spPr>
            <a:xfrm>
              <a:off x="8221148" y="2716374"/>
              <a:ext cx="0" cy="335745"/>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E35350AC-1F05-3C81-7361-A62566F56E30}"/>
                </a:ext>
              </a:extLst>
            </p:cNvPr>
            <p:cNvCxnSpPr>
              <a:cxnSpLocks/>
            </p:cNvCxnSpPr>
            <p:nvPr/>
          </p:nvCxnSpPr>
          <p:spPr>
            <a:xfrm>
              <a:off x="1570895" y="2884246"/>
              <a:ext cx="6658491" cy="0"/>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51ACF09D-01D0-E5B9-DFCF-55D79993F568}"/>
              </a:ext>
            </a:extLst>
          </p:cNvPr>
          <p:cNvGrpSpPr/>
          <p:nvPr/>
        </p:nvGrpSpPr>
        <p:grpSpPr>
          <a:xfrm>
            <a:off x="1980258" y="3686858"/>
            <a:ext cx="6658491" cy="335745"/>
            <a:chOff x="1570895" y="2716374"/>
            <a:chExt cx="6658491" cy="335745"/>
          </a:xfrm>
        </p:grpSpPr>
        <p:cxnSp>
          <p:nvCxnSpPr>
            <p:cNvPr id="51" name="Straight Connector 50">
              <a:extLst>
                <a:ext uri="{FF2B5EF4-FFF2-40B4-BE49-F238E27FC236}">
                  <a16:creationId xmlns:a16="http://schemas.microsoft.com/office/drawing/2014/main" id="{CE885740-4779-F1FA-7F53-47A436C1518F}"/>
                </a:ext>
              </a:extLst>
            </p:cNvPr>
            <p:cNvCxnSpPr>
              <a:cxnSpLocks/>
            </p:cNvCxnSpPr>
            <p:nvPr/>
          </p:nvCxnSpPr>
          <p:spPr>
            <a:xfrm>
              <a:off x="1570895" y="2716374"/>
              <a:ext cx="0" cy="335745"/>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E8B1AB81-DFD9-D6B9-6C4E-2189BEDCEFD3}"/>
                </a:ext>
              </a:extLst>
            </p:cNvPr>
            <p:cNvCxnSpPr>
              <a:cxnSpLocks/>
            </p:cNvCxnSpPr>
            <p:nvPr/>
          </p:nvCxnSpPr>
          <p:spPr>
            <a:xfrm>
              <a:off x="8221148" y="2716374"/>
              <a:ext cx="0" cy="335745"/>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6A8E2A21-BEB7-A26F-7F46-E0D1D2B3C881}"/>
                </a:ext>
              </a:extLst>
            </p:cNvPr>
            <p:cNvCxnSpPr>
              <a:cxnSpLocks/>
            </p:cNvCxnSpPr>
            <p:nvPr/>
          </p:nvCxnSpPr>
          <p:spPr>
            <a:xfrm>
              <a:off x="1570895" y="2884246"/>
              <a:ext cx="6658491" cy="0"/>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54" name="Group 53">
            <a:extLst>
              <a:ext uri="{FF2B5EF4-FFF2-40B4-BE49-F238E27FC236}">
                <a16:creationId xmlns:a16="http://schemas.microsoft.com/office/drawing/2014/main" id="{8CB19928-B7C3-5627-AAB7-DCE713514321}"/>
              </a:ext>
            </a:extLst>
          </p:cNvPr>
          <p:cNvGrpSpPr/>
          <p:nvPr/>
        </p:nvGrpSpPr>
        <p:grpSpPr>
          <a:xfrm>
            <a:off x="1980258" y="4193082"/>
            <a:ext cx="6658491" cy="335745"/>
            <a:chOff x="1570895" y="2716374"/>
            <a:chExt cx="6658491" cy="335745"/>
          </a:xfrm>
        </p:grpSpPr>
        <p:cxnSp>
          <p:nvCxnSpPr>
            <p:cNvPr id="55" name="Straight Connector 54">
              <a:extLst>
                <a:ext uri="{FF2B5EF4-FFF2-40B4-BE49-F238E27FC236}">
                  <a16:creationId xmlns:a16="http://schemas.microsoft.com/office/drawing/2014/main" id="{23B49286-CE1E-4378-A243-72D8134265FD}"/>
                </a:ext>
              </a:extLst>
            </p:cNvPr>
            <p:cNvCxnSpPr>
              <a:cxnSpLocks/>
            </p:cNvCxnSpPr>
            <p:nvPr/>
          </p:nvCxnSpPr>
          <p:spPr>
            <a:xfrm>
              <a:off x="1570895" y="2716374"/>
              <a:ext cx="0" cy="335745"/>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E005BA5E-E5B9-F0C8-FEA2-72490767B1E3}"/>
                </a:ext>
              </a:extLst>
            </p:cNvPr>
            <p:cNvCxnSpPr>
              <a:cxnSpLocks/>
            </p:cNvCxnSpPr>
            <p:nvPr/>
          </p:nvCxnSpPr>
          <p:spPr>
            <a:xfrm>
              <a:off x="8221148" y="2716374"/>
              <a:ext cx="0" cy="335745"/>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95CB2405-940E-DC52-AA9C-121DB2474D67}"/>
                </a:ext>
              </a:extLst>
            </p:cNvPr>
            <p:cNvCxnSpPr>
              <a:cxnSpLocks/>
            </p:cNvCxnSpPr>
            <p:nvPr/>
          </p:nvCxnSpPr>
          <p:spPr>
            <a:xfrm>
              <a:off x="1570895" y="2884246"/>
              <a:ext cx="6658491" cy="0"/>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877AE4EE-DC70-3E7A-6845-44173034194F}"/>
              </a:ext>
            </a:extLst>
          </p:cNvPr>
          <p:cNvSpPr txBox="1"/>
          <p:nvPr/>
        </p:nvSpPr>
        <p:spPr>
          <a:xfrm>
            <a:off x="1" y="3649045"/>
            <a:ext cx="2931729" cy="400110"/>
          </a:xfrm>
          <a:prstGeom prst="rect">
            <a:avLst/>
          </a:prstGeom>
          <a:noFill/>
        </p:spPr>
        <p:txBody>
          <a:bodyPr wrap="square" rtlCol="0">
            <a:spAutoFit/>
          </a:bodyPr>
          <a:lstStyle/>
          <a:p>
            <a:pPr algn="ctr"/>
            <a:r>
              <a:rPr lang="en-US" sz="2000">
                <a:solidFill>
                  <a:schemeClr val="bg1"/>
                </a:solidFill>
                <a:latin typeface="Bebas Neue" panose="020B0606020202050201" pitchFamily="34" charset="0"/>
              </a:rPr>
              <a:t>YEAR 6</a:t>
            </a:r>
          </a:p>
        </p:txBody>
      </p:sp>
      <p:sp>
        <p:nvSpPr>
          <p:cNvPr id="7" name="TextBox 6">
            <a:extLst>
              <a:ext uri="{FF2B5EF4-FFF2-40B4-BE49-F238E27FC236}">
                <a16:creationId xmlns:a16="http://schemas.microsoft.com/office/drawing/2014/main" id="{659EE89E-7467-869E-A61C-C3D88CCDB79B}"/>
              </a:ext>
            </a:extLst>
          </p:cNvPr>
          <p:cNvSpPr txBox="1"/>
          <p:nvPr/>
        </p:nvSpPr>
        <p:spPr>
          <a:xfrm>
            <a:off x="0" y="1115926"/>
            <a:ext cx="2931729" cy="400110"/>
          </a:xfrm>
          <a:prstGeom prst="rect">
            <a:avLst/>
          </a:prstGeom>
          <a:noFill/>
        </p:spPr>
        <p:txBody>
          <a:bodyPr wrap="square" rtlCol="0">
            <a:spAutoFit/>
          </a:bodyPr>
          <a:lstStyle/>
          <a:p>
            <a:pPr algn="ctr"/>
            <a:r>
              <a:rPr lang="en-US" sz="2000">
                <a:solidFill>
                  <a:schemeClr val="bg1"/>
                </a:solidFill>
                <a:latin typeface="Bebas Neue" panose="020B0606020202050201" pitchFamily="34" charset="0"/>
              </a:rPr>
              <a:t>YEAR 1</a:t>
            </a:r>
          </a:p>
        </p:txBody>
      </p:sp>
      <p:sp>
        <p:nvSpPr>
          <p:cNvPr id="9" name="TextBox 8">
            <a:extLst>
              <a:ext uri="{FF2B5EF4-FFF2-40B4-BE49-F238E27FC236}">
                <a16:creationId xmlns:a16="http://schemas.microsoft.com/office/drawing/2014/main" id="{CB24E1CA-4D45-8675-66E1-2B9325DC89F0}"/>
              </a:ext>
            </a:extLst>
          </p:cNvPr>
          <p:cNvSpPr txBox="1"/>
          <p:nvPr/>
        </p:nvSpPr>
        <p:spPr>
          <a:xfrm>
            <a:off x="0" y="1634106"/>
            <a:ext cx="2931729" cy="400110"/>
          </a:xfrm>
          <a:prstGeom prst="rect">
            <a:avLst/>
          </a:prstGeom>
          <a:noFill/>
        </p:spPr>
        <p:txBody>
          <a:bodyPr wrap="square" rtlCol="0">
            <a:spAutoFit/>
          </a:bodyPr>
          <a:lstStyle/>
          <a:p>
            <a:pPr algn="ctr"/>
            <a:r>
              <a:rPr lang="en-US" sz="2000">
                <a:solidFill>
                  <a:schemeClr val="bg1"/>
                </a:solidFill>
                <a:latin typeface="Bebas Neue" panose="020B0606020202050201" pitchFamily="34" charset="0"/>
              </a:rPr>
              <a:t>YEAR 2</a:t>
            </a:r>
          </a:p>
        </p:txBody>
      </p:sp>
      <p:sp>
        <p:nvSpPr>
          <p:cNvPr id="10" name="TextBox 9">
            <a:extLst>
              <a:ext uri="{FF2B5EF4-FFF2-40B4-BE49-F238E27FC236}">
                <a16:creationId xmlns:a16="http://schemas.microsoft.com/office/drawing/2014/main" id="{0825CDBE-7222-D88A-9AFC-8169B6B2D5C1}"/>
              </a:ext>
            </a:extLst>
          </p:cNvPr>
          <p:cNvSpPr txBox="1"/>
          <p:nvPr/>
        </p:nvSpPr>
        <p:spPr>
          <a:xfrm>
            <a:off x="0" y="2138850"/>
            <a:ext cx="2931729" cy="400110"/>
          </a:xfrm>
          <a:prstGeom prst="rect">
            <a:avLst/>
          </a:prstGeom>
          <a:noFill/>
        </p:spPr>
        <p:txBody>
          <a:bodyPr wrap="square" rtlCol="0">
            <a:spAutoFit/>
          </a:bodyPr>
          <a:lstStyle/>
          <a:p>
            <a:pPr algn="ctr"/>
            <a:r>
              <a:rPr lang="en-US" sz="2000">
                <a:solidFill>
                  <a:schemeClr val="bg1"/>
                </a:solidFill>
                <a:latin typeface="Bebas Neue" panose="020B0606020202050201" pitchFamily="34" charset="0"/>
              </a:rPr>
              <a:t>YEAR 3</a:t>
            </a:r>
          </a:p>
        </p:txBody>
      </p:sp>
      <p:sp>
        <p:nvSpPr>
          <p:cNvPr id="11" name="TextBox 10">
            <a:extLst>
              <a:ext uri="{FF2B5EF4-FFF2-40B4-BE49-F238E27FC236}">
                <a16:creationId xmlns:a16="http://schemas.microsoft.com/office/drawing/2014/main" id="{10E14158-DCE3-2BA6-452C-D0EFCE52136D}"/>
              </a:ext>
            </a:extLst>
          </p:cNvPr>
          <p:cNvSpPr txBox="1"/>
          <p:nvPr/>
        </p:nvSpPr>
        <p:spPr>
          <a:xfrm>
            <a:off x="0" y="2623459"/>
            <a:ext cx="2931729" cy="400110"/>
          </a:xfrm>
          <a:prstGeom prst="rect">
            <a:avLst/>
          </a:prstGeom>
          <a:noFill/>
        </p:spPr>
        <p:txBody>
          <a:bodyPr wrap="square" rtlCol="0">
            <a:spAutoFit/>
          </a:bodyPr>
          <a:lstStyle/>
          <a:p>
            <a:pPr algn="ctr"/>
            <a:r>
              <a:rPr lang="en-US" sz="2000">
                <a:solidFill>
                  <a:schemeClr val="bg1"/>
                </a:solidFill>
                <a:latin typeface="Bebas Neue" panose="020B0606020202050201" pitchFamily="34" charset="0"/>
              </a:rPr>
              <a:t>YEAR 4</a:t>
            </a:r>
          </a:p>
        </p:txBody>
      </p:sp>
      <p:sp>
        <p:nvSpPr>
          <p:cNvPr id="12" name="TextBox 11">
            <a:extLst>
              <a:ext uri="{FF2B5EF4-FFF2-40B4-BE49-F238E27FC236}">
                <a16:creationId xmlns:a16="http://schemas.microsoft.com/office/drawing/2014/main" id="{0C6E6C9A-B6CE-DD7E-558A-12ABB4FA2DB4}"/>
              </a:ext>
            </a:extLst>
          </p:cNvPr>
          <p:cNvSpPr txBox="1"/>
          <p:nvPr/>
        </p:nvSpPr>
        <p:spPr>
          <a:xfrm>
            <a:off x="0" y="3139817"/>
            <a:ext cx="2931729" cy="400110"/>
          </a:xfrm>
          <a:prstGeom prst="rect">
            <a:avLst/>
          </a:prstGeom>
          <a:noFill/>
        </p:spPr>
        <p:txBody>
          <a:bodyPr wrap="square" rtlCol="0">
            <a:spAutoFit/>
          </a:bodyPr>
          <a:lstStyle/>
          <a:p>
            <a:pPr algn="ctr"/>
            <a:r>
              <a:rPr lang="en-US" sz="2000">
                <a:solidFill>
                  <a:schemeClr val="bg1"/>
                </a:solidFill>
                <a:latin typeface="Bebas Neue" panose="020B0606020202050201" pitchFamily="34" charset="0"/>
              </a:rPr>
              <a:t>YEAR 5</a:t>
            </a:r>
          </a:p>
        </p:txBody>
      </p:sp>
      <p:grpSp>
        <p:nvGrpSpPr>
          <p:cNvPr id="14" name="Group 13">
            <a:extLst>
              <a:ext uri="{FF2B5EF4-FFF2-40B4-BE49-F238E27FC236}">
                <a16:creationId xmlns:a16="http://schemas.microsoft.com/office/drawing/2014/main" id="{4303D592-FB98-94A7-9042-616B7BE07C88}"/>
              </a:ext>
            </a:extLst>
          </p:cNvPr>
          <p:cNvGrpSpPr/>
          <p:nvPr/>
        </p:nvGrpSpPr>
        <p:grpSpPr>
          <a:xfrm>
            <a:off x="2554586" y="1083592"/>
            <a:ext cx="1155355" cy="452652"/>
            <a:chOff x="1154372" y="2578848"/>
            <a:chExt cx="1155355" cy="452652"/>
          </a:xfrm>
        </p:grpSpPr>
        <p:sp>
          <p:nvSpPr>
            <p:cNvPr id="15" name="Diamond 14">
              <a:extLst>
                <a:ext uri="{FF2B5EF4-FFF2-40B4-BE49-F238E27FC236}">
                  <a16:creationId xmlns:a16="http://schemas.microsoft.com/office/drawing/2014/main" id="{2F5DB147-2C9F-28C0-E58C-6DBC55188A40}"/>
                </a:ext>
              </a:extLst>
            </p:cNvPr>
            <p:cNvSpPr/>
            <p:nvPr/>
          </p:nvSpPr>
          <p:spPr>
            <a:xfrm>
              <a:off x="1513005" y="2578848"/>
              <a:ext cx="438090" cy="452652"/>
            </a:xfrm>
            <a:prstGeom prst="diamond">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ABF8C9A9-E79F-145C-55F4-EFF8B2F51C39}"/>
                </a:ext>
              </a:extLst>
            </p:cNvPr>
            <p:cNvSpPr txBox="1"/>
            <p:nvPr/>
          </p:nvSpPr>
          <p:spPr>
            <a:xfrm>
              <a:off x="1154372" y="2610726"/>
              <a:ext cx="1155355" cy="246221"/>
            </a:xfrm>
            <a:prstGeom prst="rect">
              <a:avLst/>
            </a:prstGeom>
            <a:noFill/>
          </p:spPr>
          <p:txBody>
            <a:bodyPr wrap="square" rtlCol="0">
              <a:spAutoFit/>
            </a:bodyPr>
            <a:lstStyle/>
            <a:p>
              <a:pPr algn="ctr"/>
              <a:r>
                <a:rPr lang="en-US" sz="1000" b="1">
                  <a:solidFill>
                    <a:schemeClr val="bg1"/>
                  </a:solidFill>
                </a:rPr>
                <a:t>SHAVUOT</a:t>
              </a:r>
            </a:p>
          </p:txBody>
        </p:sp>
      </p:grpSp>
      <p:grpSp>
        <p:nvGrpSpPr>
          <p:cNvPr id="17" name="Group 16">
            <a:extLst>
              <a:ext uri="{FF2B5EF4-FFF2-40B4-BE49-F238E27FC236}">
                <a16:creationId xmlns:a16="http://schemas.microsoft.com/office/drawing/2014/main" id="{138A9764-DC11-04C1-F3BF-7168C786BC58}"/>
              </a:ext>
            </a:extLst>
          </p:cNvPr>
          <p:cNvGrpSpPr/>
          <p:nvPr/>
        </p:nvGrpSpPr>
        <p:grpSpPr>
          <a:xfrm>
            <a:off x="4625765" y="4134628"/>
            <a:ext cx="1155355" cy="452652"/>
            <a:chOff x="1154372" y="2578848"/>
            <a:chExt cx="1155355" cy="452652"/>
          </a:xfrm>
        </p:grpSpPr>
        <p:sp>
          <p:nvSpPr>
            <p:cNvPr id="18" name="Diamond 17">
              <a:extLst>
                <a:ext uri="{FF2B5EF4-FFF2-40B4-BE49-F238E27FC236}">
                  <a16:creationId xmlns:a16="http://schemas.microsoft.com/office/drawing/2014/main" id="{49DDE866-C0A4-3568-5722-03B242C5180E}"/>
                </a:ext>
              </a:extLst>
            </p:cNvPr>
            <p:cNvSpPr/>
            <p:nvPr/>
          </p:nvSpPr>
          <p:spPr>
            <a:xfrm>
              <a:off x="1513005" y="2578848"/>
              <a:ext cx="438090" cy="452652"/>
            </a:xfrm>
            <a:prstGeom prst="diamond">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1A1CD948-69E3-B35D-CB9A-03DBF389924E}"/>
                </a:ext>
              </a:extLst>
            </p:cNvPr>
            <p:cNvSpPr txBox="1"/>
            <p:nvPr/>
          </p:nvSpPr>
          <p:spPr>
            <a:xfrm>
              <a:off x="1154372" y="2610726"/>
              <a:ext cx="1155355" cy="400110"/>
            </a:xfrm>
            <a:prstGeom prst="rect">
              <a:avLst/>
            </a:prstGeom>
            <a:noFill/>
          </p:spPr>
          <p:txBody>
            <a:bodyPr wrap="square" rtlCol="0">
              <a:spAutoFit/>
            </a:bodyPr>
            <a:lstStyle/>
            <a:p>
              <a:pPr algn="ctr"/>
              <a:r>
                <a:rPr lang="en-US" sz="1000" b="1">
                  <a:solidFill>
                    <a:schemeClr val="bg1"/>
                  </a:solidFill>
                </a:rPr>
                <a:t>YOM</a:t>
              </a:r>
            </a:p>
            <a:p>
              <a:pPr algn="ctr"/>
              <a:r>
                <a:rPr lang="en-US" sz="1000" b="1">
                  <a:solidFill>
                    <a:schemeClr val="bg1"/>
                  </a:solidFill>
                </a:rPr>
                <a:t>TERUAH</a:t>
              </a:r>
            </a:p>
          </p:txBody>
        </p:sp>
      </p:grpSp>
      <p:sp>
        <p:nvSpPr>
          <p:cNvPr id="28" name="Rectangle 27">
            <a:extLst>
              <a:ext uri="{FF2B5EF4-FFF2-40B4-BE49-F238E27FC236}">
                <a16:creationId xmlns:a16="http://schemas.microsoft.com/office/drawing/2014/main" id="{17798CA6-0531-9920-2942-96D5E248AA5E}"/>
              </a:ext>
            </a:extLst>
          </p:cNvPr>
          <p:cNvSpPr/>
          <p:nvPr/>
        </p:nvSpPr>
        <p:spPr>
          <a:xfrm>
            <a:off x="907102" y="225609"/>
            <a:ext cx="7437326" cy="805180"/>
          </a:xfrm>
          <a:prstGeom prst="rect">
            <a:avLst/>
          </a:prstGeom>
          <a:noFill/>
        </p:spPr>
        <p:txBody>
          <a:bodyPr wrap="square" lIns="91440" tIns="45720" rIns="91440" bIns="45720">
            <a:noAutofit/>
          </a:bodyPr>
          <a:lstStyle/>
          <a:p>
            <a:pPr algn="ctr"/>
            <a:r>
              <a:rPr lang="en-US" sz="36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2300 days in father’s 364 day year calendar</a:t>
            </a:r>
            <a:endParaRPr lang="en-US" sz="3600" b="1" cap="none"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endParaRPr>
          </a:p>
        </p:txBody>
      </p:sp>
    </p:spTree>
    <p:extLst>
      <p:ext uri="{BB962C8B-B14F-4D97-AF65-F5344CB8AC3E}">
        <p14:creationId xmlns:p14="http://schemas.microsoft.com/office/powerpoint/2010/main" val="25553118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1DC24-274A-A924-15D5-B854193A3C1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CDF115F-18A4-5622-945D-31AE2C1F9241}"/>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IS SUMMER THE END?</a:t>
            </a:r>
          </a:p>
        </p:txBody>
      </p:sp>
      <p:sp>
        <p:nvSpPr>
          <p:cNvPr id="3" name="TextBox 4">
            <a:extLst>
              <a:ext uri="{FF2B5EF4-FFF2-40B4-BE49-F238E27FC236}">
                <a16:creationId xmlns:a16="http://schemas.microsoft.com/office/drawing/2014/main" id="{E2980D17-0684-30D8-F9DD-B81BB1081B0E}"/>
              </a:ext>
            </a:extLst>
          </p:cNvPr>
          <p:cNvSpPr txBox="1"/>
          <p:nvPr/>
        </p:nvSpPr>
        <p:spPr>
          <a:xfrm>
            <a:off x="582291" y="2963642"/>
            <a:ext cx="7863209"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285750" indent="-285750">
              <a:spcAft>
                <a:spcPts val="1200"/>
              </a:spcAft>
              <a:buFont typeface="Wingdings" panose="05000000000000000000" pitchFamily="2" charset="2"/>
              <a:buChar char="§"/>
            </a:pPr>
            <a:r>
              <a:rPr lang="en-US" sz="1800">
                <a:solidFill>
                  <a:schemeClr val="bg1"/>
                </a:solidFill>
              </a:rPr>
              <a:t>Yom Teruah – a type and shadow of YASHUA’s return – is the day after summer</a:t>
            </a:r>
          </a:p>
          <a:p>
            <a:pPr marL="285750" indent="-285750">
              <a:spcAft>
                <a:spcPts val="1200"/>
              </a:spcAft>
              <a:buFont typeface="Wingdings" panose="05000000000000000000" pitchFamily="2" charset="2"/>
              <a:buChar char="§"/>
            </a:pPr>
            <a:r>
              <a:rPr lang="en-US" sz="1800">
                <a:solidFill>
                  <a:schemeClr val="bg1"/>
                </a:solidFill>
              </a:rPr>
              <a:t>Summer is likened to the End in the Fig Tree Parable (Mark 13)</a:t>
            </a:r>
          </a:p>
          <a:p>
            <a:pPr marL="285750" indent="-285750">
              <a:spcAft>
                <a:spcPts val="1200"/>
              </a:spcAft>
              <a:buFont typeface="Wingdings" panose="05000000000000000000" pitchFamily="2" charset="2"/>
              <a:buChar char="§"/>
            </a:pPr>
            <a:r>
              <a:rPr lang="en-US" sz="1800">
                <a:solidFill>
                  <a:schemeClr val="bg1"/>
                </a:solidFill>
              </a:rPr>
              <a:t>Harvest is the end of the world (Matt. 13, Rev. 14)</a:t>
            </a:r>
          </a:p>
          <a:p>
            <a:pPr marL="285750" indent="-285750">
              <a:spcAft>
                <a:spcPts val="1200"/>
              </a:spcAft>
              <a:buFont typeface="Wingdings" panose="05000000000000000000" pitchFamily="2" charset="2"/>
              <a:buChar char="§"/>
            </a:pPr>
            <a:r>
              <a:rPr lang="en-US" sz="1800">
                <a:solidFill>
                  <a:schemeClr val="bg1"/>
                </a:solidFill>
              </a:rPr>
              <a:t>Harvest needs to be finished by the end of summer in order to celebrate the Feast of Tabernacles 15 days after summer’s end (Leviticus 23:39)</a:t>
            </a:r>
          </a:p>
          <a:p>
            <a:pPr marL="285750" indent="-285750">
              <a:spcAft>
                <a:spcPts val="1200"/>
              </a:spcAft>
              <a:buFont typeface="Wingdings" panose="05000000000000000000" pitchFamily="2" charset="2"/>
              <a:buChar char="§"/>
            </a:pPr>
            <a:r>
              <a:rPr lang="en-US" sz="1800">
                <a:solidFill>
                  <a:schemeClr val="bg1"/>
                </a:solidFill>
              </a:rPr>
              <a:t>Enoch said all fruits are gathered in by the last day of summer</a:t>
            </a:r>
          </a:p>
          <a:p>
            <a:pPr marL="285750" indent="-285750">
              <a:spcAft>
                <a:spcPts val="1200"/>
              </a:spcAft>
              <a:buFont typeface="Wingdings" panose="05000000000000000000" pitchFamily="2" charset="2"/>
              <a:buChar char="§"/>
            </a:pPr>
            <a:r>
              <a:rPr lang="en-US" sz="1800">
                <a:solidFill>
                  <a:schemeClr val="bg1"/>
                </a:solidFill>
              </a:rPr>
              <a:t>2300 days alignment</a:t>
            </a:r>
          </a:p>
          <a:p>
            <a:pPr marL="285750" indent="-285750">
              <a:spcAft>
                <a:spcPts val="1200"/>
              </a:spcAft>
              <a:buFont typeface="Wingdings" panose="05000000000000000000" pitchFamily="2" charset="2"/>
              <a:buChar char="§"/>
            </a:pPr>
            <a:r>
              <a:rPr lang="en-US" sz="1800">
                <a:solidFill>
                  <a:schemeClr val="tx1"/>
                </a:solidFill>
              </a:rPr>
              <a:t>The days of tribulation will be cut short (Matthew 24:22)</a:t>
            </a:r>
          </a:p>
          <a:p>
            <a:pPr marL="285750" indent="-285750">
              <a:spcAft>
                <a:spcPts val="1200"/>
              </a:spcAft>
              <a:buFont typeface="Wingdings" panose="05000000000000000000" pitchFamily="2" charset="2"/>
              <a:buChar char="§"/>
            </a:pPr>
            <a:endParaRPr lang="en-US" sz="1800">
              <a:solidFill>
                <a:schemeClr val="bg1"/>
              </a:solidFill>
            </a:endParaRPr>
          </a:p>
          <a:p>
            <a:pPr marL="285750" indent="-285750">
              <a:spcAft>
                <a:spcPts val="1200"/>
              </a:spcAft>
              <a:buFont typeface="Wingdings" panose="05000000000000000000" pitchFamily="2" charset="2"/>
              <a:buChar char="§"/>
            </a:pPr>
            <a:endParaRPr lang="en-US" sz="1800">
              <a:solidFill>
                <a:schemeClr val="bg1"/>
              </a:solidFill>
            </a:endParaRPr>
          </a:p>
          <a:p>
            <a:pPr>
              <a:spcAft>
                <a:spcPts val="1200"/>
              </a:spcAft>
            </a:pPr>
            <a:endParaRPr lang="en-US" sz="1400" i="1">
              <a:solidFill>
                <a:schemeClr val="bg1"/>
              </a:solidFill>
            </a:endParaRPr>
          </a:p>
        </p:txBody>
      </p:sp>
    </p:spTree>
    <p:extLst>
      <p:ext uri="{BB962C8B-B14F-4D97-AF65-F5344CB8AC3E}">
        <p14:creationId xmlns:p14="http://schemas.microsoft.com/office/powerpoint/2010/main" val="13597233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0F8B0-EE39-E1B0-BCD5-A6073870E59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5715097-AAE4-D97B-86F7-363098BEFEF4}"/>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IS SUMMER THE END?</a:t>
            </a:r>
          </a:p>
        </p:txBody>
      </p:sp>
      <p:sp>
        <p:nvSpPr>
          <p:cNvPr id="3" name="TextBox 4">
            <a:extLst>
              <a:ext uri="{FF2B5EF4-FFF2-40B4-BE49-F238E27FC236}">
                <a16:creationId xmlns:a16="http://schemas.microsoft.com/office/drawing/2014/main" id="{AA443B10-BF7E-F5CD-EF6B-05E1D3B2ABE2}"/>
              </a:ext>
            </a:extLst>
          </p:cNvPr>
          <p:cNvSpPr txBox="1"/>
          <p:nvPr/>
        </p:nvSpPr>
        <p:spPr>
          <a:xfrm>
            <a:off x="582291" y="2963642"/>
            <a:ext cx="7863209"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285750" indent="-285750">
              <a:spcAft>
                <a:spcPts val="1200"/>
              </a:spcAft>
              <a:buFont typeface="Wingdings" panose="05000000000000000000" pitchFamily="2" charset="2"/>
              <a:buChar char="§"/>
            </a:pPr>
            <a:r>
              <a:rPr lang="en-US" sz="1800">
                <a:solidFill>
                  <a:schemeClr val="bg1"/>
                </a:solidFill>
              </a:rPr>
              <a:t>Yom Teruah – a type and shadow of YASHUA’s return – is the day after summer</a:t>
            </a:r>
          </a:p>
          <a:p>
            <a:pPr marL="285750" indent="-285750">
              <a:spcAft>
                <a:spcPts val="1200"/>
              </a:spcAft>
              <a:buFont typeface="Wingdings" panose="05000000000000000000" pitchFamily="2" charset="2"/>
              <a:buChar char="§"/>
            </a:pPr>
            <a:r>
              <a:rPr lang="en-US" sz="1800">
                <a:solidFill>
                  <a:schemeClr val="bg1"/>
                </a:solidFill>
              </a:rPr>
              <a:t>Summer is likened to the End in the Fig Tree Parable (Mark 13)</a:t>
            </a:r>
          </a:p>
          <a:p>
            <a:pPr marL="285750" indent="-285750">
              <a:spcAft>
                <a:spcPts val="1200"/>
              </a:spcAft>
              <a:buFont typeface="Wingdings" panose="05000000000000000000" pitchFamily="2" charset="2"/>
              <a:buChar char="§"/>
            </a:pPr>
            <a:r>
              <a:rPr lang="en-US" sz="1800">
                <a:solidFill>
                  <a:schemeClr val="bg1"/>
                </a:solidFill>
              </a:rPr>
              <a:t>Harvest is the end of the world (Matt. 13, Rev. 14)</a:t>
            </a:r>
          </a:p>
          <a:p>
            <a:pPr marL="285750" indent="-285750">
              <a:spcAft>
                <a:spcPts val="1200"/>
              </a:spcAft>
              <a:buFont typeface="Wingdings" panose="05000000000000000000" pitchFamily="2" charset="2"/>
              <a:buChar char="§"/>
            </a:pPr>
            <a:r>
              <a:rPr lang="en-US" sz="1800">
                <a:solidFill>
                  <a:schemeClr val="bg1"/>
                </a:solidFill>
              </a:rPr>
              <a:t>Harvest needs to be finished by the end of summer in order to celebrate the Feast of Tabernacles 15 days after summer’s end (Leviticus 23:39)</a:t>
            </a:r>
          </a:p>
          <a:p>
            <a:pPr marL="285750" indent="-285750">
              <a:spcAft>
                <a:spcPts val="1200"/>
              </a:spcAft>
              <a:buFont typeface="Wingdings" panose="05000000000000000000" pitchFamily="2" charset="2"/>
              <a:buChar char="§"/>
            </a:pPr>
            <a:r>
              <a:rPr lang="en-US" sz="1800">
                <a:solidFill>
                  <a:schemeClr val="bg1"/>
                </a:solidFill>
              </a:rPr>
              <a:t>Enoch said all fruits are gathered in by the last day of summer</a:t>
            </a:r>
          </a:p>
          <a:p>
            <a:pPr marL="285750" indent="-285750">
              <a:spcAft>
                <a:spcPts val="1200"/>
              </a:spcAft>
              <a:buFont typeface="Wingdings" panose="05000000000000000000" pitchFamily="2" charset="2"/>
              <a:buChar char="§"/>
            </a:pPr>
            <a:r>
              <a:rPr lang="en-US" sz="1800">
                <a:solidFill>
                  <a:schemeClr val="bg1"/>
                </a:solidFill>
              </a:rPr>
              <a:t>2300 days alignment</a:t>
            </a:r>
          </a:p>
          <a:p>
            <a:pPr marL="285750" indent="-285750">
              <a:spcAft>
                <a:spcPts val="1200"/>
              </a:spcAft>
              <a:buFont typeface="Wingdings" panose="05000000000000000000" pitchFamily="2" charset="2"/>
              <a:buChar char="§"/>
            </a:pPr>
            <a:r>
              <a:rPr lang="en-US" sz="1800">
                <a:solidFill>
                  <a:schemeClr val="bg1"/>
                </a:solidFill>
              </a:rPr>
              <a:t>The days of tribulation will be cut short (Matthew 24:22)</a:t>
            </a:r>
          </a:p>
          <a:p>
            <a:pPr marL="285750" indent="-285750">
              <a:spcAft>
                <a:spcPts val="1200"/>
              </a:spcAft>
              <a:buFont typeface="Wingdings" panose="05000000000000000000" pitchFamily="2" charset="2"/>
              <a:buChar char="§"/>
            </a:pPr>
            <a:endParaRPr lang="en-US" sz="1800">
              <a:solidFill>
                <a:schemeClr val="bg1"/>
              </a:solidFill>
            </a:endParaRPr>
          </a:p>
          <a:p>
            <a:pPr marL="285750" indent="-285750">
              <a:spcAft>
                <a:spcPts val="1200"/>
              </a:spcAft>
              <a:buFont typeface="Wingdings" panose="05000000000000000000" pitchFamily="2" charset="2"/>
              <a:buChar char="§"/>
            </a:pPr>
            <a:endParaRPr lang="en-US" sz="1800">
              <a:solidFill>
                <a:schemeClr val="bg1"/>
              </a:solidFill>
            </a:endParaRPr>
          </a:p>
          <a:p>
            <a:pPr>
              <a:spcAft>
                <a:spcPts val="1200"/>
              </a:spcAft>
            </a:pPr>
            <a:endParaRPr lang="en-US" sz="1400" i="1">
              <a:solidFill>
                <a:schemeClr val="bg1"/>
              </a:solidFill>
            </a:endParaRPr>
          </a:p>
        </p:txBody>
      </p:sp>
    </p:spTree>
    <p:extLst>
      <p:ext uri="{BB962C8B-B14F-4D97-AF65-F5344CB8AC3E}">
        <p14:creationId xmlns:p14="http://schemas.microsoft.com/office/powerpoint/2010/main" val="26558395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3DCC14-450D-01A6-EFEA-1B1C92A3D8C3}"/>
            </a:ext>
          </a:extLst>
        </p:cNvPr>
        <p:cNvGrpSpPr/>
        <p:nvPr/>
      </p:nvGrpSpPr>
      <p:grpSpPr>
        <a:xfrm>
          <a:off x="0" y="0"/>
          <a:ext cx="0" cy="0"/>
          <a:chOff x="0" y="0"/>
          <a:chExt cx="0" cy="0"/>
        </a:xfrm>
      </p:grpSpPr>
      <p:pic>
        <p:nvPicPr>
          <p:cNvPr id="6" name="Picture 5" descr="Sun shining through clouds in the sky&#10;&#10;Description automatically generated">
            <a:extLst>
              <a:ext uri="{FF2B5EF4-FFF2-40B4-BE49-F238E27FC236}">
                <a16:creationId xmlns:a16="http://schemas.microsoft.com/office/drawing/2014/main" id="{5B800BCD-22F7-9239-2B4E-DEDA32F87529}"/>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34000" contrast="58000"/>
                    </a14:imgEffect>
                  </a14:imgLayer>
                </a14:imgProps>
              </a:ext>
              <a:ext uri="{28A0092B-C50C-407E-A947-70E740481C1C}">
                <a14:useLocalDpi xmlns:a14="http://schemas.microsoft.com/office/drawing/2010/main" val="0"/>
              </a:ext>
            </a:extLst>
          </a:blip>
          <a:srcRect t="9944" b="9944"/>
          <a:stretch/>
        </p:blipFill>
        <p:spPr>
          <a:xfrm>
            <a:off x="-1" y="0"/>
            <a:ext cx="9191921" cy="5143500"/>
          </a:xfrm>
          <a:prstGeom prst="rect">
            <a:avLst/>
          </a:prstGeom>
        </p:spPr>
      </p:pic>
      <p:sp>
        <p:nvSpPr>
          <p:cNvPr id="7" name="Rectangle 6">
            <a:extLst>
              <a:ext uri="{FF2B5EF4-FFF2-40B4-BE49-F238E27FC236}">
                <a16:creationId xmlns:a16="http://schemas.microsoft.com/office/drawing/2014/main" id="{8D4E0431-310D-0456-4B2E-9A6425834979}"/>
              </a:ext>
            </a:extLst>
          </p:cNvPr>
          <p:cNvSpPr/>
          <p:nvPr/>
        </p:nvSpPr>
        <p:spPr>
          <a:xfrm>
            <a:off x="0" y="-1"/>
            <a:ext cx="9191920" cy="5143500"/>
          </a:xfrm>
          <a:prstGeom prst="rect">
            <a:avLst/>
          </a:prstGeom>
          <a:gradFill>
            <a:gsLst>
              <a:gs pos="49000">
                <a:srgbClr val="000000"/>
              </a:gs>
              <a:gs pos="100000">
                <a:schemeClr val="tx1"/>
              </a:gs>
              <a:gs pos="10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a:extLst>
              <a:ext uri="{FF2B5EF4-FFF2-40B4-BE49-F238E27FC236}">
                <a16:creationId xmlns:a16="http://schemas.microsoft.com/office/drawing/2014/main" id="{0C633998-9647-800A-E19D-1A57C1B9EEB7}"/>
              </a:ext>
            </a:extLst>
          </p:cNvPr>
          <p:cNvSpPr txBox="1"/>
          <p:nvPr/>
        </p:nvSpPr>
        <p:spPr>
          <a:xfrm>
            <a:off x="1024890" y="1154123"/>
            <a:ext cx="7207250" cy="3477875"/>
          </a:xfrm>
          <a:prstGeom prst="rect">
            <a:avLst/>
          </a:prstGeom>
          <a:noFill/>
        </p:spPr>
        <p:txBody>
          <a:bodyPr wrap="square">
            <a:spAutoFit/>
          </a:bodyPr>
          <a:lstStyle/>
          <a:p>
            <a:pPr marL="742950" marR="0" lvl="1" indent="-285750">
              <a:lnSpc>
                <a:spcPct val="100000"/>
              </a:lnSpc>
              <a:spcAft>
                <a:spcPts val="800"/>
              </a:spcAft>
              <a:buFont typeface="Wingdings" panose="05000000000000000000" pitchFamily="2" charset="2"/>
              <a:buChar char="§"/>
            </a:pPr>
            <a:r>
              <a:rPr lang="en-US" kern="50">
                <a:solidFill>
                  <a:schemeClr val="bg1"/>
                </a:solidFill>
                <a:latin typeface="Calibri" panose="020F0502020204030204" pitchFamily="34" charset="0"/>
                <a:ea typeface="SimSun" panose="02010600030101010101" pitchFamily="2" charset="-122"/>
                <a:cs typeface="Tahoma" panose="020B0604030504040204" pitchFamily="34" charset="0"/>
              </a:rPr>
              <a:t>S</a:t>
            </a:r>
            <a:r>
              <a:rPr lang="en-US" sz="1800" kern="50">
                <a:solidFill>
                  <a:schemeClr val="bg1"/>
                </a:solidFill>
                <a:effectLst/>
                <a:latin typeface="Calibri" panose="020F0502020204030204" pitchFamily="34" charset="0"/>
                <a:ea typeface="SimSun" panose="02010600030101010101" pitchFamily="2" charset="-122"/>
                <a:cs typeface="Tahoma" panose="020B0604030504040204" pitchFamily="34" charset="0"/>
              </a:rPr>
              <a:t>tarts with His wrath</a:t>
            </a:r>
            <a:endParaRPr lang="en-US" sz="2800" kern="50">
              <a:solidFill>
                <a:schemeClr val="bg1"/>
              </a:solidFill>
              <a:effectLst/>
              <a:latin typeface="Calibri" panose="020F0502020204030204" pitchFamily="34" charset="0"/>
              <a:ea typeface="SimSun" panose="02010600030101010101" pitchFamily="2" charset="-122"/>
              <a:cs typeface="Tahoma" panose="020B0604030504040204" pitchFamily="34" charset="0"/>
            </a:endParaRPr>
          </a:p>
          <a:p>
            <a:pPr marL="742950" marR="0" lvl="1" indent="-285750">
              <a:lnSpc>
                <a:spcPct val="100000"/>
              </a:lnSpc>
              <a:spcAft>
                <a:spcPts val="800"/>
              </a:spcAft>
              <a:buFont typeface="Wingdings" panose="05000000000000000000" pitchFamily="2" charset="2"/>
              <a:buChar char="§"/>
            </a:pPr>
            <a:r>
              <a:rPr lang="en-US" kern="50">
                <a:solidFill>
                  <a:schemeClr val="bg1"/>
                </a:solidFill>
                <a:latin typeface="Calibri" panose="020F0502020204030204" pitchFamily="34" charset="0"/>
                <a:ea typeface="SimSun" panose="02010600030101010101" pitchFamily="2" charset="-122"/>
                <a:cs typeface="Tahoma" panose="020B0604030504040204" pitchFamily="34" charset="0"/>
              </a:rPr>
              <a:t>E</a:t>
            </a:r>
            <a:r>
              <a:rPr lang="en-US" sz="1800" kern="50">
                <a:solidFill>
                  <a:schemeClr val="bg1"/>
                </a:solidFill>
                <a:effectLst/>
                <a:latin typeface="Calibri" panose="020F0502020204030204" pitchFamily="34" charset="0"/>
                <a:ea typeface="SimSun" panose="02010600030101010101" pitchFamily="2" charset="-122"/>
                <a:cs typeface="Tahoma" panose="020B0604030504040204" pitchFamily="34" charset="0"/>
              </a:rPr>
              <a:t>nds with Him creating the new heavens and new earth</a:t>
            </a:r>
            <a:endParaRPr lang="en-US" sz="2800" kern="50">
              <a:solidFill>
                <a:schemeClr val="bg1"/>
              </a:solidFill>
              <a:effectLst/>
              <a:latin typeface="Calibri" panose="020F0502020204030204" pitchFamily="34" charset="0"/>
              <a:ea typeface="SimSun" panose="02010600030101010101" pitchFamily="2" charset="-122"/>
              <a:cs typeface="Tahoma" panose="020B0604030504040204" pitchFamily="34" charset="0"/>
            </a:endParaRPr>
          </a:p>
          <a:p>
            <a:pPr marL="742950" marR="0" lvl="1" indent="-285750">
              <a:lnSpc>
                <a:spcPct val="100000"/>
              </a:lnSpc>
              <a:spcAft>
                <a:spcPts val="800"/>
              </a:spcAft>
              <a:buFont typeface="Wingdings" panose="05000000000000000000" pitchFamily="2" charset="2"/>
              <a:buChar char="§"/>
            </a:pPr>
            <a:r>
              <a:rPr lang="en-US" kern="50">
                <a:solidFill>
                  <a:schemeClr val="bg1"/>
                </a:solidFill>
                <a:latin typeface="Calibri" panose="020F0502020204030204" pitchFamily="34" charset="0"/>
                <a:ea typeface="SimSun" panose="02010600030101010101" pitchFamily="2" charset="-122"/>
                <a:cs typeface="Tahoma" panose="020B0604030504040204" pitchFamily="34" charset="0"/>
              </a:rPr>
              <a:t>A</a:t>
            </a:r>
            <a:r>
              <a:rPr lang="en-US" sz="1800" kern="50">
                <a:solidFill>
                  <a:schemeClr val="bg1"/>
                </a:solidFill>
                <a:effectLst/>
                <a:latin typeface="Calibri" panose="020F0502020204030204" pitchFamily="34" charset="0"/>
                <a:ea typeface="SimSun" panose="02010600030101010101" pitchFamily="2" charset="-122"/>
                <a:cs typeface="Tahoma" panose="020B0604030504040204" pitchFamily="34" charset="0"/>
              </a:rPr>
              <a:t> day with THE LORD is as 1,000 years (a millenium)</a:t>
            </a:r>
            <a:endParaRPr lang="en-US" sz="2800" kern="50">
              <a:solidFill>
                <a:schemeClr val="bg1"/>
              </a:solidFill>
              <a:effectLst/>
              <a:latin typeface="Calibri" panose="020F0502020204030204" pitchFamily="34" charset="0"/>
              <a:ea typeface="SimSun" panose="02010600030101010101" pitchFamily="2" charset="-122"/>
              <a:cs typeface="Tahoma" panose="020B0604030504040204" pitchFamily="34" charset="0"/>
            </a:endParaRPr>
          </a:p>
          <a:p>
            <a:pPr marL="742950" marR="0" lvl="1" indent="-285750">
              <a:lnSpc>
                <a:spcPct val="100000"/>
              </a:lnSpc>
              <a:spcAft>
                <a:spcPts val="800"/>
              </a:spcAft>
              <a:buFont typeface="Wingdings" panose="05000000000000000000" pitchFamily="2" charset="2"/>
              <a:buChar char="§"/>
            </a:pPr>
            <a:r>
              <a:rPr lang="en-US" sz="1800" kern="50">
                <a:solidFill>
                  <a:schemeClr val="bg1"/>
                </a:solidFill>
                <a:effectLst/>
                <a:latin typeface="Calibri" panose="020F0502020204030204" pitchFamily="34" charset="0"/>
                <a:ea typeface="SimSun" panose="02010600030101010101" pitchFamily="2" charset="-122"/>
                <a:cs typeface="Tahoma" panose="020B0604030504040204" pitchFamily="34" charset="0"/>
              </a:rPr>
              <a:t>The Day of THE LORD is day of Teruah (Zephaniah 1:14-16)</a:t>
            </a:r>
            <a:endParaRPr lang="en-US" sz="2800" kern="50">
              <a:solidFill>
                <a:schemeClr val="bg1"/>
              </a:solidFill>
              <a:effectLst/>
              <a:latin typeface="Calibri" panose="020F0502020204030204" pitchFamily="34" charset="0"/>
              <a:ea typeface="SimSun" panose="02010600030101010101" pitchFamily="2" charset="-122"/>
              <a:cs typeface="Tahoma" panose="020B0604030504040204" pitchFamily="34" charset="0"/>
            </a:endParaRPr>
          </a:p>
          <a:p>
            <a:pPr marL="742950" marR="0" lvl="1" indent="-285750">
              <a:lnSpc>
                <a:spcPct val="100000"/>
              </a:lnSpc>
              <a:spcAft>
                <a:spcPts val="800"/>
              </a:spcAft>
              <a:buFont typeface="Wingdings" panose="05000000000000000000" pitchFamily="2" charset="2"/>
              <a:buChar char="§"/>
            </a:pPr>
            <a:r>
              <a:rPr lang="en-US" sz="1800" kern="50">
                <a:solidFill>
                  <a:schemeClr val="bg1"/>
                </a:solidFill>
                <a:effectLst/>
                <a:latin typeface="Calibri" panose="020F0502020204030204" pitchFamily="34" charset="0"/>
                <a:ea typeface="SimSun" panose="02010600030101010101" pitchFamily="2" charset="-122"/>
                <a:cs typeface="Tahoma" panose="020B0604030504040204" pitchFamily="34" charset="0"/>
              </a:rPr>
              <a:t>We won’t know the day or the hour</a:t>
            </a:r>
          </a:p>
          <a:p>
            <a:pPr marL="1200150" lvl="2" indent="-285750">
              <a:spcAft>
                <a:spcPts val="800"/>
              </a:spcAft>
              <a:buFont typeface="Wingdings" panose="05000000000000000000" pitchFamily="2" charset="2"/>
              <a:buChar char="§"/>
            </a:pPr>
            <a:r>
              <a:rPr lang="en-US" i="1" kern="50">
                <a:solidFill>
                  <a:schemeClr val="bg1"/>
                </a:solidFill>
                <a:effectLst/>
                <a:latin typeface="Calibri" panose="020F0502020204030204" pitchFamily="34" charset="0"/>
                <a:ea typeface="SimSun" panose="02010600030101010101" pitchFamily="2" charset="-122"/>
                <a:cs typeface="Tahoma" panose="020B0604030504040204" pitchFamily="34" charset="0"/>
              </a:rPr>
              <a:t>“the light shall not be clear, nor dark: But it shall be one day which shall be known to THE LORD, not day, nor night…” </a:t>
            </a:r>
            <a:r>
              <a:rPr lang="en-US" sz="1400" i="1" kern="50">
                <a:solidFill>
                  <a:schemeClr val="bg1"/>
                </a:solidFill>
                <a:effectLst/>
                <a:latin typeface="Calibri" panose="020F0502020204030204" pitchFamily="34" charset="0"/>
                <a:ea typeface="SimSun" panose="02010600030101010101" pitchFamily="2" charset="-122"/>
                <a:cs typeface="Tahoma" panose="020B0604030504040204" pitchFamily="34" charset="0"/>
              </a:rPr>
              <a:t>Zechariah 14:6-7</a:t>
            </a:r>
          </a:p>
          <a:p>
            <a:pPr marL="1200150" lvl="2" indent="-285750">
              <a:spcAft>
                <a:spcPts val="800"/>
              </a:spcAft>
              <a:buFont typeface="Wingdings" panose="05000000000000000000" pitchFamily="2" charset="2"/>
              <a:buChar char="§"/>
            </a:pPr>
            <a:r>
              <a:rPr lang="en-US" sz="1800" i="1" kern="50">
                <a:solidFill>
                  <a:schemeClr val="bg1"/>
                </a:solidFill>
                <a:effectLst/>
                <a:latin typeface="Calibri" panose="020F0502020204030204" pitchFamily="34" charset="0"/>
                <a:ea typeface="SimSun" panose="02010600030101010101" pitchFamily="2" charset="-122"/>
                <a:cs typeface="Tahoma" panose="020B0604030504040204" pitchFamily="34" charset="0"/>
              </a:rPr>
              <a:t>“The sun will be darkened, and the moon will not give its light” </a:t>
            </a:r>
            <a:r>
              <a:rPr lang="en-US" sz="1400" i="1" kern="50">
                <a:solidFill>
                  <a:schemeClr val="bg1"/>
                </a:solidFill>
                <a:effectLst/>
                <a:latin typeface="Calibri" panose="020F0502020204030204" pitchFamily="34" charset="0"/>
                <a:ea typeface="SimSun" panose="02010600030101010101" pitchFamily="2" charset="-122"/>
                <a:cs typeface="Tahoma" panose="020B0604030504040204" pitchFamily="34" charset="0"/>
              </a:rPr>
              <a:t>Matthew 24:29</a:t>
            </a:r>
          </a:p>
        </p:txBody>
      </p:sp>
      <p:sp>
        <p:nvSpPr>
          <p:cNvPr id="4" name="Rectangle 3">
            <a:extLst>
              <a:ext uri="{FF2B5EF4-FFF2-40B4-BE49-F238E27FC236}">
                <a16:creationId xmlns:a16="http://schemas.microsoft.com/office/drawing/2014/main" id="{35340C05-E864-E162-82A8-029798AA5285}"/>
              </a:ext>
            </a:extLst>
          </p:cNvPr>
          <p:cNvSpPr/>
          <p:nvPr/>
        </p:nvSpPr>
        <p:spPr>
          <a:xfrm>
            <a:off x="477319" y="350234"/>
            <a:ext cx="8714602" cy="584775"/>
          </a:xfrm>
          <a:prstGeom prst="rect">
            <a:avLst/>
          </a:prstGeom>
          <a:noFill/>
        </p:spPr>
        <p:txBody>
          <a:bodyPr wrap="square" lIns="91440" tIns="45720" rIns="91440" bIns="45720">
            <a:spAutoFit/>
          </a:bodyPr>
          <a:lstStyle/>
          <a:p>
            <a:r>
              <a:rPr lang="en-US" sz="3200" b="1" spc="50">
                <a:ln w="0">
                  <a:solidFill>
                    <a:schemeClr val="accent2">
                      <a:lumMod val="50000"/>
                    </a:schemeClr>
                  </a:solidFill>
                </a:ln>
                <a:blipFill dpi="0" rotWithShape="1">
                  <a:blip r:embed="rId5">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THE DAY OF THE LORD</a:t>
            </a:r>
          </a:p>
        </p:txBody>
      </p:sp>
    </p:spTree>
    <p:extLst>
      <p:ext uri="{BB962C8B-B14F-4D97-AF65-F5344CB8AC3E}">
        <p14:creationId xmlns:p14="http://schemas.microsoft.com/office/powerpoint/2010/main" val="40692638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500"/>
                                        <p:tgtEl>
                                          <p:spTgt spid="3">
                                            <p:txEl>
                                              <p:pRg st="5" end="5"/>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animEffect transition="in" filter="fade">
                                      <p:cBhvr>
                                        <p:cTn id="4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B79E7-496B-1AB6-BBD6-C28ABE279A3B}"/>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F1CD61B3-97F8-8AD4-D6A1-945918EFA82A}"/>
              </a:ext>
            </a:extLst>
          </p:cNvPr>
          <p:cNvSpPr/>
          <p:nvPr/>
        </p:nvSpPr>
        <p:spPr>
          <a:xfrm>
            <a:off x="7323312" y="2008454"/>
            <a:ext cx="107011" cy="430887"/>
          </a:xfrm>
          <a:prstGeom prst="rect">
            <a:avLst/>
          </a:prstGeom>
          <a:solidFill>
            <a:srgbClr val="990000"/>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ocket watch on a chain&#10;&#10;Description automatically generated">
            <a:extLst>
              <a:ext uri="{FF2B5EF4-FFF2-40B4-BE49-F238E27FC236}">
                <a16:creationId xmlns:a16="http://schemas.microsoft.com/office/drawing/2014/main" id="{D02D17FF-BD86-C2FF-234F-4493C179EE49}"/>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0"/>
            <a:ext cx="9170551" cy="5125626"/>
          </a:xfrm>
          <a:prstGeom prst="rect">
            <a:avLst/>
          </a:prstGeom>
        </p:spPr>
      </p:pic>
      <p:sp>
        <p:nvSpPr>
          <p:cNvPr id="2" name="Rectangle 1">
            <a:extLst>
              <a:ext uri="{FF2B5EF4-FFF2-40B4-BE49-F238E27FC236}">
                <a16:creationId xmlns:a16="http://schemas.microsoft.com/office/drawing/2014/main" id="{64941FD6-5449-C259-14F8-FF412AABA46A}"/>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DANIEL’S 70 WEEKS PROPHECY</a:t>
            </a:r>
          </a:p>
        </p:txBody>
      </p:sp>
    </p:spTree>
    <p:extLst>
      <p:ext uri="{BB962C8B-B14F-4D97-AF65-F5344CB8AC3E}">
        <p14:creationId xmlns:p14="http://schemas.microsoft.com/office/powerpoint/2010/main" val="4543946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2D3D2-767D-4118-5C3C-D13CD03F1EF9}"/>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7DEA621C-E4EC-A427-7AEE-5EA56F4F7F38}"/>
              </a:ext>
            </a:extLst>
          </p:cNvPr>
          <p:cNvSpPr/>
          <p:nvPr/>
        </p:nvSpPr>
        <p:spPr>
          <a:xfrm>
            <a:off x="7323312" y="2008454"/>
            <a:ext cx="107011" cy="430887"/>
          </a:xfrm>
          <a:prstGeom prst="rect">
            <a:avLst/>
          </a:prstGeom>
          <a:solidFill>
            <a:srgbClr val="990000"/>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ocket watch on a chain&#10;&#10;Description automatically generated">
            <a:extLst>
              <a:ext uri="{FF2B5EF4-FFF2-40B4-BE49-F238E27FC236}">
                <a16:creationId xmlns:a16="http://schemas.microsoft.com/office/drawing/2014/main" id="{BC974F03-07AC-3D06-71F7-B67CE03B485E}"/>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0"/>
            <a:ext cx="9170551" cy="5125626"/>
          </a:xfrm>
          <a:prstGeom prst="rect">
            <a:avLst/>
          </a:prstGeom>
        </p:spPr>
      </p:pic>
      <p:sp>
        <p:nvSpPr>
          <p:cNvPr id="2" name="Rectangle 1">
            <a:extLst>
              <a:ext uri="{FF2B5EF4-FFF2-40B4-BE49-F238E27FC236}">
                <a16:creationId xmlns:a16="http://schemas.microsoft.com/office/drawing/2014/main" id="{807DB1CE-EFCA-4459-653A-4F16EA264CB1}"/>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DANIEL’S 70 WEEKS PROPHECY</a:t>
            </a:r>
          </a:p>
        </p:txBody>
      </p:sp>
      <p:sp>
        <p:nvSpPr>
          <p:cNvPr id="16" name="TextBox 15">
            <a:extLst>
              <a:ext uri="{FF2B5EF4-FFF2-40B4-BE49-F238E27FC236}">
                <a16:creationId xmlns:a16="http://schemas.microsoft.com/office/drawing/2014/main" id="{F1146C39-FC1D-4F90-8AF8-F675DDB5C2C2}"/>
              </a:ext>
            </a:extLst>
          </p:cNvPr>
          <p:cNvSpPr txBox="1"/>
          <p:nvPr/>
        </p:nvSpPr>
        <p:spPr>
          <a:xfrm>
            <a:off x="715329" y="1043002"/>
            <a:ext cx="7713342" cy="276999"/>
          </a:xfrm>
          <a:prstGeom prst="rect">
            <a:avLst/>
          </a:prstGeom>
          <a:solidFill>
            <a:srgbClr val="D5B25A"/>
          </a:solidFill>
          <a:ln>
            <a:solidFill>
              <a:schemeClr val="tx1"/>
            </a:solidFill>
          </a:ln>
        </p:spPr>
        <p:txBody>
          <a:bodyPr wrap="square" rtlCol="0">
            <a:spAutoFit/>
          </a:bodyPr>
          <a:lstStyle/>
          <a:p>
            <a:pPr algn="ctr"/>
            <a:r>
              <a:rPr lang="en-US" sz="1200" b="1"/>
              <a:t>Daniel’s 70 Weeks</a:t>
            </a:r>
          </a:p>
        </p:txBody>
      </p:sp>
    </p:spTree>
    <p:extLst>
      <p:ext uri="{BB962C8B-B14F-4D97-AF65-F5344CB8AC3E}">
        <p14:creationId xmlns:p14="http://schemas.microsoft.com/office/powerpoint/2010/main" val="18586476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35DF9-8CA4-EBF6-D164-6890236F0B5C}"/>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E5FDCB3D-9950-A057-B74B-9EBEE20E25E4}"/>
              </a:ext>
            </a:extLst>
          </p:cNvPr>
          <p:cNvSpPr/>
          <p:nvPr/>
        </p:nvSpPr>
        <p:spPr>
          <a:xfrm>
            <a:off x="7323312" y="2008454"/>
            <a:ext cx="107011" cy="430887"/>
          </a:xfrm>
          <a:prstGeom prst="rect">
            <a:avLst/>
          </a:prstGeom>
          <a:solidFill>
            <a:srgbClr val="990000"/>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ocket watch on a chain&#10;&#10;Description automatically generated">
            <a:extLst>
              <a:ext uri="{FF2B5EF4-FFF2-40B4-BE49-F238E27FC236}">
                <a16:creationId xmlns:a16="http://schemas.microsoft.com/office/drawing/2014/main" id="{7870F777-942C-E208-FA3E-CDE49E943945}"/>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0"/>
            <a:ext cx="9170551" cy="5125626"/>
          </a:xfrm>
          <a:prstGeom prst="rect">
            <a:avLst/>
          </a:prstGeom>
        </p:spPr>
      </p:pic>
      <p:sp>
        <p:nvSpPr>
          <p:cNvPr id="2" name="Rectangle 1">
            <a:extLst>
              <a:ext uri="{FF2B5EF4-FFF2-40B4-BE49-F238E27FC236}">
                <a16:creationId xmlns:a16="http://schemas.microsoft.com/office/drawing/2014/main" id="{6275A793-5967-FE4C-BBF7-806B79552339}"/>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DANIEL’S 70 WEEKS PROPHECY</a:t>
            </a:r>
          </a:p>
        </p:txBody>
      </p:sp>
      <p:sp>
        <p:nvSpPr>
          <p:cNvPr id="14" name="TextBox 13">
            <a:extLst>
              <a:ext uri="{FF2B5EF4-FFF2-40B4-BE49-F238E27FC236}">
                <a16:creationId xmlns:a16="http://schemas.microsoft.com/office/drawing/2014/main" id="{B83CB66F-DEB8-09DB-5AF8-39BCA07A37D3}"/>
              </a:ext>
            </a:extLst>
          </p:cNvPr>
          <p:cNvSpPr txBox="1"/>
          <p:nvPr/>
        </p:nvSpPr>
        <p:spPr>
          <a:xfrm>
            <a:off x="2017081" y="1320002"/>
            <a:ext cx="5302250" cy="430887"/>
          </a:xfrm>
          <a:prstGeom prst="rect">
            <a:avLst/>
          </a:prstGeom>
          <a:solidFill>
            <a:schemeClr val="accent4">
              <a:lumMod val="20000"/>
              <a:lumOff val="80000"/>
            </a:schemeClr>
          </a:solidFill>
          <a:ln>
            <a:solidFill>
              <a:schemeClr val="tx1"/>
            </a:solidFill>
          </a:ln>
        </p:spPr>
        <p:txBody>
          <a:bodyPr wrap="square" rtlCol="0">
            <a:spAutoFit/>
          </a:bodyPr>
          <a:lstStyle/>
          <a:p>
            <a:pPr algn="ctr"/>
            <a:r>
              <a:rPr lang="en-US" sz="1100" b="1"/>
              <a:t>62 weeks</a:t>
            </a:r>
          </a:p>
          <a:p>
            <a:pPr algn="ctr"/>
            <a:r>
              <a:rPr lang="en-US" sz="1100" b="1"/>
              <a:t>(434 years)</a:t>
            </a:r>
          </a:p>
        </p:txBody>
      </p:sp>
      <p:sp>
        <p:nvSpPr>
          <p:cNvPr id="16" name="TextBox 15">
            <a:extLst>
              <a:ext uri="{FF2B5EF4-FFF2-40B4-BE49-F238E27FC236}">
                <a16:creationId xmlns:a16="http://schemas.microsoft.com/office/drawing/2014/main" id="{47179FFE-4036-418C-4818-0CC8C3D19C69}"/>
              </a:ext>
            </a:extLst>
          </p:cNvPr>
          <p:cNvSpPr txBox="1"/>
          <p:nvPr/>
        </p:nvSpPr>
        <p:spPr>
          <a:xfrm>
            <a:off x="715329" y="1043002"/>
            <a:ext cx="7713342" cy="276999"/>
          </a:xfrm>
          <a:prstGeom prst="rect">
            <a:avLst/>
          </a:prstGeom>
          <a:solidFill>
            <a:srgbClr val="D5B25A"/>
          </a:solidFill>
          <a:ln>
            <a:solidFill>
              <a:schemeClr val="tx1"/>
            </a:solidFill>
          </a:ln>
        </p:spPr>
        <p:txBody>
          <a:bodyPr wrap="square" rtlCol="0">
            <a:spAutoFit/>
          </a:bodyPr>
          <a:lstStyle/>
          <a:p>
            <a:pPr algn="ctr"/>
            <a:r>
              <a:rPr lang="en-US" sz="1200" b="1"/>
              <a:t>Daniel’s 70 Weeks</a:t>
            </a:r>
          </a:p>
        </p:txBody>
      </p:sp>
      <p:sp>
        <p:nvSpPr>
          <p:cNvPr id="13" name="TextBox 12">
            <a:extLst>
              <a:ext uri="{FF2B5EF4-FFF2-40B4-BE49-F238E27FC236}">
                <a16:creationId xmlns:a16="http://schemas.microsoft.com/office/drawing/2014/main" id="{F2584DC3-311D-595E-C8C8-F0A5928579EE}"/>
              </a:ext>
            </a:extLst>
          </p:cNvPr>
          <p:cNvSpPr txBox="1"/>
          <p:nvPr/>
        </p:nvSpPr>
        <p:spPr>
          <a:xfrm>
            <a:off x="715328" y="1320003"/>
            <a:ext cx="1950051" cy="430887"/>
          </a:xfrm>
          <a:prstGeom prst="rect">
            <a:avLst/>
          </a:prstGeom>
          <a:solidFill>
            <a:srgbClr val="FFCC99"/>
          </a:solidFill>
          <a:ln>
            <a:solidFill>
              <a:schemeClr val="tx1"/>
            </a:solidFill>
          </a:ln>
        </p:spPr>
        <p:txBody>
          <a:bodyPr wrap="square" rtlCol="0">
            <a:spAutoFit/>
          </a:bodyPr>
          <a:lstStyle/>
          <a:p>
            <a:pPr algn="ctr"/>
            <a:r>
              <a:rPr lang="en-US" sz="1100" b="1"/>
              <a:t>7 weeks</a:t>
            </a:r>
            <a:br>
              <a:rPr lang="en-US" sz="1100" b="1"/>
            </a:br>
            <a:r>
              <a:rPr lang="en-US" sz="1100" b="1"/>
              <a:t>(49 years)</a:t>
            </a:r>
          </a:p>
        </p:txBody>
      </p:sp>
      <p:sp>
        <p:nvSpPr>
          <p:cNvPr id="10" name="Rectangle 9">
            <a:extLst>
              <a:ext uri="{FF2B5EF4-FFF2-40B4-BE49-F238E27FC236}">
                <a16:creationId xmlns:a16="http://schemas.microsoft.com/office/drawing/2014/main" id="{9F316F1C-206F-8162-7943-A13CD1E6AC96}"/>
              </a:ext>
            </a:extLst>
          </p:cNvPr>
          <p:cNvSpPr/>
          <p:nvPr/>
        </p:nvSpPr>
        <p:spPr>
          <a:xfrm>
            <a:off x="7319331" y="1319147"/>
            <a:ext cx="84716" cy="430887"/>
          </a:xfrm>
          <a:prstGeom prst="rect">
            <a:avLst/>
          </a:prstGeom>
          <a:solidFill>
            <a:srgbClr val="99000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CC193E4-9875-69AF-0D66-7230F5F078D4}"/>
              </a:ext>
            </a:extLst>
          </p:cNvPr>
          <p:cNvSpPr/>
          <p:nvPr/>
        </p:nvSpPr>
        <p:spPr>
          <a:xfrm>
            <a:off x="7398194" y="1319147"/>
            <a:ext cx="1030475" cy="430887"/>
          </a:xfrm>
          <a:prstGeom prst="rect">
            <a:avLst/>
          </a:prstGeom>
          <a:solidFill>
            <a:srgbClr val="99000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37A4B75B-F9BF-79BF-92F2-2CDB33F4C994}"/>
              </a:ext>
            </a:extLst>
          </p:cNvPr>
          <p:cNvSpPr txBox="1"/>
          <p:nvPr/>
        </p:nvSpPr>
        <p:spPr>
          <a:xfrm>
            <a:off x="7319331" y="1318107"/>
            <a:ext cx="1109339" cy="430887"/>
          </a:xfrm>
          <a:prstGeom prst="rect">
            <a:avLst/>
          </a:prstGeom>
          <a:noFill/>
          <a:ln w="9525">
            <a:solidFill>
              <a:schemeClr val="tx1"/>
            </a:solidFill>
          </a:ln>
        </p:spPr>
        <p:txBody>
          <a:bodyPr wrap="square" rtlCol="0">
            <a:spAutoFit/>
          </a:bodyPr>
          <a:lstStyle/>
          <a:p>
            <a:pPr algn="ctr"/>
            <a:r>
              <a:rPr lang="en-US" sz="1100" b="1">
                <a:solidFill>
                  <a:schemeClr val="bg1"/>
                </a:solidFill>
              </a:rPr>
              <a:t>1 week </a:t>
            </a:r>
            <a:br>
              <a:rPr lang="en-US" sz="1100" b="1">
                <a:solidFill>
                  <a:schemeClr val="bg1"/>
                </a:solidFill>
              </a:rPr>
            </a:br>
            <a:r>
              <a:rPr lang="en-US" sz="1100" b="1">
                <a:solidFill>
                  <a:schemeClr val="bg1"/>
                </a:solidFill>
              </a:rPr>
              <a:t>(7 years)</a:t>
            </a:r>
          </a:p>
        </p:txBody>
      </p:sp>
    </p:spTree>
    <p:extLst>
      <p:ext uri="{BB962C8B-B14F-4D97-AF65-F5344CB8AC3E}">
        <p14:creationId xmlns:p14="http://schemas.microsoft.com/office/powerpoint/2010/main" val="28849303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14DBC9-1799-C518-BD61-DAE3CE823417}"/>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3C87772C-BF8B-C9B8-8575-8B888A7D4D27}"/>
              </a:ext>
            </a:extLst>
          </p:cNvPr>
          <p:cNvSpPr/>
          <p:nvPr/>
        </p:nvSpPr>
        <p:spPr>
          <a:xfrm>
            <a:off x="7323312" y="2008454"/>
            <a:ext cx="107011" cy="430887"/>
          </a:xfrm>
          <a:prstGeom prst="rect">
            <a:avLst/>
          </a:prstGeom>
          <a:solidFill>
            <a:srgbClr val="990000"/>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ocket watch on a chain&#10;&#10;Description automatically generated">
            <a:extLst>
              <a:ext uri="{FF2B5EF4-FFF2-40B4-BE49-F238E27FC236}">
                <a16:creationId xmlns:a16="http://schemas.microsoft.com/office/drawing/2014/main" id="{37D643B1-E545-AC23-E10B-52C1A5E1422C}"/>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0"/>
            <a:ext cx="9170551" cy="5125626"/>
          </a:xfrm>
          <a:prstGeom prst="rect">
            <a:avLst/>
          </a:prstGeom>
        </p:spPr>
      </p:pic>
      <p:sp>
        <p:nvSpPr>
          <p:cNvPr id="2" name="Rectangle 1">
            <a:extLst>
              <a:ext uri="{FF2B5EF4-FFF2-40B4-BE49-F238E27FC236}">
                <a16:creationId xmlns:a16="http://schemas.microsoft.com/office/drawing/2014/main" id="{459BA9C8-DDF1-2F43-DF15-56599ED61285}"/>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DANIEL’S 70 WEEKS PROPHECY</a:t>
            </a:r>
          </a:p>
        </p:txBody>
      </p:sp>
      <p:sp>
        <p:nvSpPr>
          <p:cNvPr id="17" name="TextBox 16">
            <a:extLst>
              <a:ext uri="{FF2B5EF4-FFF2-40B4-BE49-F238E27FC236}">
                <a16:creationId xmlns:a16="http://schemas.microsoft.com/office/drawing/2014/main" id="{248CC30F-91BE-E87F-827B-74831A921DBB}"/>
              </a:ext>
            </a:extLst>
          </p:cNvPr>
          <p:cNvSpPr txBox="1"/>
          <p:nvPr/>
        </p:nvSpPr>
        <p:spPr>
          <a:xfrm>
            <a:off x="370840" y="2812987"/>
            <a:ext cx="8126397" cy="369332"/>
          </a:xfrm>
          <a:prstGeom prst="rect">
            <a:avLst/>
          </a:prstGeom>
          <a:noFill/>
        </p:spPr>
        <p:txBody>
          <a:bodyPr wrap="square" rtlCol="0">
            <a:spAutoFit/>
          </a:bodyPr>
          <a:lstStyle/>
          <a:p>
            <a:pPr algn="r"/>
            <a:r>
              <a:rPr lang="en-US" b="1">
                <a:solidFill>
                  <a:schemeClr val="bg1"/>
                </a:solidFill>
              </a:rPr>
              <a:t>YASHUA was crucified on Aviv 14 in the final week.</a:t>
            </a:r>
          </a:p>
        </p:txBody>
      </p:sp>
      <p:sp>
        <p:nvSpPr>
          <p:cNvPr id="14" name="TextBox 13">
            <a:extLst>
              <a:ext uri="{FF2B5EF4-FFF2-40B4-BE49-F238E27FC236}">
                <a16:creationId xmlns:a16="http://schemas.microsoft.com/office/drawing/2014/main" id="{4904CBCF-FF07-4389-7049-B7F7ECB30D0A}"/>
              </a:ext>
            </a:extLst>
          </p:cNvPr>
          <p:cNvSpPr txBox="1"/>
          <p:nvPr/>
        </p:nvSpPr>
        <p:spPr>
          <a:xfrm>
            <a:off x="2017081" y="1320002"/>
            <a:ext cx="5302250" cy="430887"/>
          </a:xfrm>
          <a:prstGeom prst="rect">
            <a:avLst/>
          </a:prstGeom>
          <a:solidFill>
            <a:schemeClr val="accent4">
              <a:lumMod val="20000"/>
              <a:lumOff val="80000"/>
            </a:schemeClr>
          </a:solidFill>
          <a:ln>
            <a:solidFill>
              <a:schemeClr val="tx1"/>
            </a:solidFill>
          </a:ln>
        </p:spPr>
        <p:txBody>
          <a:bodyPr wrap="square" rtlCol="0">
            <a:spAutoFit/>
          </a:bodyPr>
          <a:lstStyle/>
          <a:p>
            <a:pPr algn="ctr"/>
            <a:r>
              <a:rPr lang="en-US" sz="1100" b="1"/>
              <a:t>62 weeks</a:t>
            </a:r>
          </a:p>
          <a:p>
            <a:pPr algn="ctr"/>
            <a:r>
              <a:rPr lang="en-US" sz="1100" b="1"/>
              <a:t>(434 years)</a:t>
            </a:r>
          </a:p>
        </p:txBody>
      </p:sp>
      <p:sp>
        <p:nvSpPr>
          <p:cNvPr id="16" name="TextBox 15">
            <a:extLst>
              <a:ext uri="{FF2B5EF4-FFF2-40B4-BE49-F238E27FC236}">
                <a16:creationId xmlns:a16="http://schemas.microsoft.com/office/drawing/2014/main" id="{29F4BA14-C579-D8BA-2596-31D1A9436A2E}"/>
              </a:ext>
            </a:extLst>
          </p:cNvPr>
          <p:cNvSpPr txBox="1"/>
          <p:nvPr/>
        </p:nvSpPr>
        <p:spPr>
          <a:xfrm>
            <a:off x="715329" y="1043002"/>
            <a:ext cx="7713342" cy="276999"/>
          </a:xfrm>
          <a:prstGeom prst="rect">
            <a:avLst/>
          </a:prstGeom>
          <a:solidFill>
            <a:srgbClr val="D5B25A"/>
          </a:solidFill>
          <a:ln>
            <a:solidFill>
              <a:schemeClr val="tx1"/>
            </a:solidFill>
          </a:ln>
        </p:spPr>
        <p:txBody>
          <a:bodyPr wrap="square" rtlCol="0">
            <a:spAutoFit/>
          </a:bodyPr>
          <a:lstStyle/>
          <a:p>
            <a:pPr algn="ctr"/>
            <a:r>
              <a:rPr lang="en-US" sz="1200" b="1"/>
              <a:t>Daniel’s 70 Weeks</a:t>
            </a:r>
          </a:p>
        </p:txBody>
      </p:sp>
      <p:sp>
        <p:nvSpPr>
          <p:cNvPr id="13" name="TextBox 12">
            <a:extLst>
              <a:ext uri="{FF2B5EF4-FFF2-40B4-BE49-F238E27FC236}">
                <a16:creationId xmlns:a16="http://schemas.microsoft.com/office/drawing/2014/main" id="{41EC5EEE-B7F4-C10A-01BE-E3634093D96F}"/>
              </a:ext>
            </a:extLst>
          </p:cNvPr>
          <p:cNvSpPr txBox="1"/>
          <p:nvPr/>
        </p:nvSpPr>
        <p:spPr>
          <a:xfrm>
            <a:off x="715328" y="1320003"/>
            <a:ext cx="1950051" cy="430887"/>
          </a:xfrm>
          <a:prstGeom prst="rect">
            <a:avLst/>
          </a:prstGeom>
          <a:solidFill>
            <a:srgbClr val="FFCC99"/>
          </a:solidFill>
          <a:ln>
            <a:solidFill>
              <a:schemeClr val="tx1"/>
            </a:solidFill>
          </a:ln>
        </p:spPr>
        <p:txBody>
          <a:bodyPr wrap="square" rtlCol="0">
            <a:spAutoFit/>
          </a:bodyPr>
          <a:lstStyle/>
          <a:p>
            <a:pPr algn="ctr"/>
            <a:r>
              <a:rPr lang="en-US" sz="1100" b="1"/>
              <a:t>7 weeks</a:t>
            </a:r>
            <a:br>
              <a:rPr lang="en-US" sz="1100" b="1"/>
            </a:br>
            <a:r>
              <a:rPr lang="en-US" sz="1100" b="1"/>
              <a:t>(49 years)</a:t>
            </a:r>
          </a:p>
        </p:txBody>
      </p:sp>
      <p:cxnSp>
        <p:nvCxnSpPr>
          <p:cNvPr id="6" name="!!blue">
            <a:extLst>
              <a:ext uri="{FF2B5EF4-FFF2-40B4-BE49-F238E27FC236}">
                <a16:creationId xmlns:a16="http://schemas.microsoft.com/office/drawing/2014/main" id="{6CD6ECDD-2FD0-980D-8F1A-9F8D02E380FC}"/>
              </a:ext>
            </a:extLst>
          </p:cNvPr>
          <p:cNvCxnSpPr>
            <a:cxnSpLocks/>
          </p:cNvCxnSpPr>
          <p:nvPr/>
        </p:nvCxnSpPr>
        <p:spPr>
          <a:xfrm>
            <a:off x="7376818" y="1954166"/>
            <a:ext cx="0" cy="809179"/>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7" name="Isosceles Triangle 6">
            <a:extLst>
              <a:ext uri="{FF2B5EF4-FFF2-40B4-BE49-F238E27FC236}">
                <a16:creationId xmlns:a16="http://schemas.microsoft.com/office/drawing/2014/main" id="{183B2D81-04E4-0A09-B2D8-47091D71C070}"/>
              </a:ext>
            </a:extLst>
          </p:cNvPr>
          <p:cNvSpPr/>
          <p:nvPr/>
        </p:nvSpPr>
        <p:spPr>
          <a:xfrm>
            <a:off x="7265692" y="1762571"/>
            <a:ext cx="222250" cy="191595"/>
          </a:xfrm>
          <a:prstGeom prst="triangl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C64B444-A007-1BED-E92E-542B75C21E28}"/>
              </a:ext>
            </a:extLst>
          </p:cNvPr>
          <p:cNvSpPr/>
          <p:nvPr/>
        </p:nvSpPr>
        <p:spPr>
          <a:xfrm>
            <a:off x="7319331" y="1319147"/>
            <a:ext cx="84716" cy="430887"/>
          </a:xfrm>
          <a:prstGeom prst="rect">
            <a:avLst/>
          </a:prstGeom>
          <a:solidFill>
            <a:srgbClr val="99000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d">
            <a:extLst>
              <a:ext uri="{FF2B5EF4-FFF2-40B4-BE49-F238E27FC236}">
                <a16:creationId xmlns:a16="http://schemas.microsoft.com/office/drawing/2014/main" id="{AE2BDABB-4E5A-E176-F3A0-C4768578D375}"/>
              </a:ext>
            </a:extLst>
          </p:cNvPr>
          <p:cNvSpPr/>
          <p:nvPr/>
        </p:nvSpPr>
        <p:spPr>
          <a:xfrm>
            <a:off x="7398194" y="1319147"/>
            <a:ext cx="1030475" cy="430887"/>
          </a:xfrm>
          <a:prstGeom prst="rect">
            <a:avLst/>
          </a:prstGeom>
          <a:solidFill>
            <a:srgbClr val="99000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86AF638-E862-B135-0A63-BA5661E9AF24}"/>
              </a:ext>
            </a:extLst>
          </p:cNvPr>
          <p:cNvSpPr txBox="1"/>
          <p:nvPr/>
        </p:nvSpPr>
        <p:spPr>
          <a:xfrm>
            <a:off x="7319331" y="1319147"/>
            <a:ext cx="1109339" cy="430887"/>
          </a:xfrm>
          <a:prstGeom prst="rect">
            <a:avLst/>
          </a:prstGeom>
          <a:noFill/>
          <a:ln w="9525">
            <a:solidFill>
              <a:schemeClr val="tx1"/>
            </a:solidFill>
          </a:ln>
        </p:spPr>
        <p:txBody>
          <a:bodyPr wrap="square" rtlCol="0">
            <a:spAutoFit/>
          </a:bodyPr>
          <a:lstStyle/>
          <a:p>
            <a:pPr algn="ctr"/>
            <a:r>
              <a:rPr lang="en-US" sz="1100" b="1">
                <a:solidFill>
                  <a:schemeClr val="bg1"/>
                </a:solidFill>
              </a:rPr>
              <a:t>1 week </a:t>
            </a:r>
            <a:br>
              <a:rPr lang="en-US" sz="1100" b="1">
                <a:solidFill>
                  <a:schemeClr val="bg1"/>
                </a:solidFill>
              </a:rPr>
            </a:br>
            <a:r>
              <a:rPr lang="en-US" sz="1100" b="1">
                <a:solidFill>
                  <a:schemeClr val="bg1"/>
                </a:solidFill>
              </a:rPr>
              <a:t>(7 years)</a:t>
            </a:r>
          </a:p>
        </p:txBody>
      </p:sp>
    </p:spTree>
    <p:extLst>
      <p:ext uri="{BB962C8B-B14F-4D97-AF65-F5344CB8AC3E}">
        <p14:creationId xmlns:p14="http://schemas.microsoft.com/office/powerpoint/2010/main" val="41769177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C3F8A-9426-ED54-9534-F82E520AD9FF}"/>
            </a:ext>
          </a:extLst>
        </p:cNvPr>
        <p:cNvGrpSpPr/>
        <p:nvPr/>
      </p:nvGrpSpPr>
      <p:grpSpPr>
        <a:xfrm>
          <a:off x="0" y="0"/>
          <a:ext cx="0" cy="0"/>
          <a:chOff x="0" y="0"/>
          <a:chExt cx="0" cy="0"/>
        </a:xfrm>
      </p:grpSpPr>
      <p:pic>
        <p:nvPicPr>
          <p:cNvPr id="3" name="Picture 2" descr="A pocket watch on a chain&#10;&#10;Description automatically generated">
            <a:extLst>
              <a:ext uri="{FF2B5EF4-FFF2-40B4-BE49-F238E27FC236}">
                <a16:creationId xmlns:a16="http://schemas.microsoft.com/office/drawing/2014/main" id="{860DDF92-07BD-5E15-E262-93E25F66509E}"/>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1200"/>
                    </a14:imgEffect>
                    <a14:imgEffect>
                      <a14:saturation sat="300000"/>
                    </a14:imgEffect>
                    <a14:imgEffect>
                      <a14:brightnessContrast bright="-57000" contrast="40000"/>
                    </a14:imgEffect>
                  </a14:imgLayer>
                </a14:imgProps>
              </a:ext>
              <a:ext uri="{28A0092B-C50C-407E-A947-70E740481C1C}">
                <a14:useLocalDpi xmlns:a14="http://schemas.microsoft.com/office/drawing/2010/main" val="0"/>
              </a:ext>
            </a:extLst>
          </a:blip>
          <a:srcRect l="11765" t="35317" r="28844" b="14812"/>
          <a:stretch/>
        </p:blipFill>
        <p:spPr>
          <a:xfrm>
            <a:off x="-3" y="15278"/>
            <a:ext cx="9170551" cy="5125626"/>
          </a:xfrm>
          <a:prstGeom prst="rect">
            <a:avLst/>
          </a:prstGeom>
        </p:spPr>
      </p:pic>
      <p:sp>
        <p:nvSpPr>
          <p:cNvPr id="8" name="!!red">
            <a:extLst>
              <a:ext uri="{FF2B5EF4-FFF2-40B4-BE49-F238E27FC236}">
                <a16:creationId xmlns:a16="http://schemas.microsoft.com/office/drawing/2014/main" id="{AF7C8ACD-0FFB-FA84-C2A6-2EBD57711B8A}"/>
              </a:ext>
            </a:extLst>
          </p:cNvPr>
          <p:cNvSpPr txBox="1"/>
          <p:nvPr/>
        </p:nvSpPr>
        <p:spPr>
          <a:xfrm>
            <a:off x="751841" y="2305881"/>
            <a:ext cx="7074530" cy="276999"/>
          </a:xfrm>
          <a:prstGeom prst="rect">
            <a:avLst/>
          </a:prstGeom>
          <a:solidFill>
            <a:srgbClr val="990000"/>
          </a:solidFill>
          <a:ln>
            <a:solidFill>
              <a:schemeClr val="tx1"/>
            </a:solidFill>
          </a:ln>
        </p:spPr>
        <p:txBody>
          <a:bodyPr wrap="square" rtlCol="0">
            <a:spAutoFit/>
          </a:bodyPr>
          <a:lstStyle/>
          <a:p>
            <a:pPr algn="ctr"/>
            <a:r>
              <a:rPr lang="en-US" sz="1200" b="1">
                <a:solidFill>
                  <a:schemeClr val="bg1"/>
                </a:solidFill>
              </a:rPr>
              <a:t>Daniel’s Final Week (7 Years): A Week of Righteousness</a:t>
            </a:r>
          </a:p>
        </p:txBody>
      </p:sp>
    </p:spTree>
    <p:extLst>
      <p:ext uri="{BB962C8B-B14F-4D97-AF65-F5344CB8AC3E}">
        <p14:creationId xmlns:p14="http://schemas.microsoft.com/office/powerpoint/2010/main" val="30179118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000">
        <p159:morph option="byChar"/>
      </p:transition>
    </mc:Choice>
    <mc:Fallback xmlns="">
      <p:transition spd="slow">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57896-9D12-3329-C008-B7F6469AFAE4}"/>
            </a:ext>
          </a:extLst>
        </p:cNvPr>
        <p:cNvGrpSpPr/>
        <p:nvPr/>
      </p:nvGrpSpPr>
      <p:grpSpPr>
        <a:xfrm>
          <a:off x="0" y="0"/>
          <a:ext cx="0" cy="0"/>
          <a:chOff x="0" y="0"/>
          <a:chExt cx="0" cy="0"/>
        </a:xfrm>
      </p:grpSpPr>
      <p:pic>
        <p:nvPicPr>
          <p:cNvPr id="3" name="Picture 2" descr="A pocket watch on a chain&#10;&#10;Description automatically generated">
            <a:extLst>
              <a:ext uri="{FF2B5EF4-FFF2-40B4-BE49-F238E27FC236}">
                <a16:creationId xmlns:a16="http://schemas.microsoft.com/office/drawing/2014/main" id="{07BA85D8-14D8-3C04-B4DC-46098224D41F}"/>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1200"/>
                    </a14:imgEffect>
                    <a14:imgEffect>
                      <a14:saturation sat="300000"/>
                    </a14:imgEffect>
                    <a14:imgEffect>
                      <a14:brightnessContrast bright="-57000" contrast="40000"/>
                    </a14:imgEffect>
                  </a14:imgLayer>
                </a14:imgProps>
              </a:ext>
              <a:ext uri="{28A0092B-C50C-407E-A947-70E740481C1C}">
                <a14:useLocalDpi xmlns:a14="http://schemas.microsoft.com/office/drawing/2010/main" val="0"/>
              </a:ext>
            </a:extLst>
          </a:blip>
          <a:srcRect l="11765" t="35317" r="28844" b="14812"/>
          <a:stretch/>
        </p:blipFill>
        <p:spPr>
          <a:xfrm>
            <a:off x="-3" y="15278"/>
            <a:ext cx="9170551" cy="5125626"/>
          </a:xfrm>
          <a:prstGeom prst="rect">
            <a:avLst/>
          </a:prstGeom>
        </p:spPr>
      </p:pic>
      <p:graphicFrame>
        <p:nvGraphicFramePr>
          <p:cNvPr id="6" name="Table 5">
            <a:extLst>
              <a:ext uri="{FF2B5EF4-FFF2-40B4-BE49-F238E27FC236}">
                <a16:creationId xmlns:a16="http://schemas.microsoft.com/office/drawing/2014/main" id="{A2B4F629-ABC0-2690-5B70-1817B9A0B90A}"/>
              </a:ext>
            </a:extLst>
          </p:cNvPr>
          <p:cNvGraphicFramePr>
            <a:graphicFrameLocks noGrp="1"/>
          </p:cNvGraphicFramePr>
          <p:nvPr/>
        </p:nvGraphicFramePr>
        <p:xfrm>
          <a:off x="751841" y="2457081"/>
          <a:ext cx="7074529" cy="370840"/>
        </p:xfrm>
        <a:graphic>
          <a:graphicData uri="http://schemas.openxmlformats.org/drawingml/2006/table">
            <a:tbl>
              <a:tblPr firstRow="1" bandRow="1">
                <a:tableStyleId>{2D5ABB26-0587-4C30-8999-92F81FD0307C}</a:tableStyleId>
              </a:tblPr>
              <a:tblGrid>
                <a:gridCol w="1010647">
                  <a:extLst>
                    <a:ext uri="{9D8B030D-6E8A-4147-A177-3AD203B41FA5}">
                      <a16:colId xmlns:a16="http://schemas.microsoft.com/office/drawing/2014/main" val="2840741654"/>
                    </a:ext>
                  </a:extLst>
                </a:gridCol>
                <a:gridCol w="1010647">
                  <a:extLst>
                    <a:ext uri="{9D8B030D-6E8A-4147-A177-3AD203B41FA5}">
                      <a16:colId xmlns:a16="http://schemas.microsoft.com/office/drawing/2014/main" val="2173384290"/>
                    </a:ext>
                  </a:extLst>
                </a:gridCol>
                <a:gridCol w="1010647">
                  <a:extLst>
                    <a:ext uri="{9D8B030D-6E8A-4147-A177-3AD203B41FA5}">
                      <a16:colId xmlns:a16="http://schemas.microsoft.com/office/drawing/2014/main" val="2233519582"/>
                    </a:ext>
                  </a:extLst>
                </a:gridCol>
                <a:gridCol w="1010647">
                  <a:extLst>
                    <a:ext uri="{9D8B030D-6E8A-4147-A177-3AD203B41FA5}">
                      <a16:colId xmlns:a16="http://schemas.microsoft.com/office/drawing/2014/main" val="2804359219"/>
                    </a:ext>
                  </a:extLst>
                </a:gridCol>
                <a:gridCol w="1010647">
                  <a:extLst>
                    <a:ext uri="{9D8B030D-6E8A-4147-A177-3AD203B41FA5}">
                      <a16:colId xmlns:a16="http://schemas.microsoft.com/office/drawing/2014/main" val="3745756767"/>
                    </a:ext>
                  </a:extLst>
                </a:gridCol>
                <a:gridCol w="1010647">
                  <a:extLst>
                    <a:ext uri="{9D8B030D-6E8A-4147-A177-3AD203B41FA5}">
                      <a16:colId xmlns:a16="http://schemas.microsoft.com/office/drawing/2014/main" val="2943584487"/>
                    </a:ext>
                  </a:extLst>
                </a:gridCol>
                <a:gridCol w="1010647">
                  <a:extLst>
                    <a:ext uri="{9D8B030D-6E8A-4147-A177-3AD203B41FA5}">
                      <a16:colId xmlns:a16="http://schemas.microsoft.com/office/drawing/2014/main" val="2681392310"/>
                    </a:ext>
                  </a:extLst>
                </a:gridCol>
              </a:tblGrid>
              <a:tr h="370840">
                <a:tc>
                  <a:txBody>
                    <a:bodyPr/>
                    <a:lstStyle/>
                    <a:p>
                      <a:pPr algn="ctr"/>
                      <a:r>
                        <a:rPr lang="en-US" sz="1100" b="1">
                          <a:solidFill>
                            <a:schemeClr val="bg1"/>
                          </a:solidFill>
                        </a:rPr>
                        <a:t>Year 1</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2</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3</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4</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5</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6</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7</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extLst>
                  <a:ext uri="{0D108BD9-81ED-4DB2-BD59-A6C34878D82A}">
                    <a16:rowId xmlns:a16="http://schemas.microsoft.com/office/drawing/2014/main" val="1142484049"/>
                  </a:ext>
                </a:extLst>
              </a:tr>
            </a:tbl>
          </a:graphicData>
        </a:graphic>
      </p:graphicFrame>
      <p:sp>
        <p:nvSpPr>
          <p:cNvPr id="8" name="TextBox 7">
            <a:extLst>
              <a:ext uri="{FF2B5EF4-FFF2-40B4-BE49-F238E27FC236}">
                <a16:creationId xmlns:a16="http://schemas.microsoft.com/office/drawing/2014/main" id="{081262B6-A45E-7EF7-4620-7472A3209601}"/>
              </a:ext>
            </a:extLst>
          </p:cNvPr>
          <p:cNvSpPr txBox="1"/>
          <p:nvPr/>
        </p:nvSpPr>
        <p:spPr>
          <a:xfrm>
            <a:off x="751841" y="2305881"/>
            <a:ext cx="7074530" cy="276999"/>
          </a:xfrm>
          <a:prstGeom prst="rect">
            <a:avLst/>
          </a:prstGeom>
          <a:solidFill>
            <a:srgbClr val="990000"/>
          </a:solidFill>
          <a:ln>
            <a:solidFill>
              <a:schemeClr val="tx1"/>
            </a:solidFill>
          </a:ln>
        </p:spPr>
        <p:txBody>
          <a:bodyPr wrap="square" rtlCol="0">
            <a:spAutoFit/>
          </a:bodyPr>
          <a:lstStyle/>
          <a:p>
            <a:pPr algn="ctr"/>
            <a:r>
              <a:rPr lang="en-US" sz="1200" b="1">
                <a:solidFill>
                  <a:schemeClr val="bg1"/>
                </a:solidFill>
              </a:rPr>
              <a:t>Daniel’s Final Week (7 Years): A Week of Righteousness</a:t>
            </a:r>
          </a:p>
        </p:txBody>
      </p:sp>
      <p:sp>
        <p:nvSpPr>
          <p:cNvPr id="10" name="!!blue">
            <a:extLst>
              <a:ext uri="{FF2B5EF4-FFF2-40B4-BE49-F238E27FC236}">
                <a16:creationId xmlns:a16="http://schemas.microsoft.com/office/drawing/2014/main" id="{7C1BBC38-5023-B030-10DB-3AE256CF091F}"/>
              </a:ext>
            </a:extLst>
          </p:cNvPr>
          <p:cNvSpPr txBox="1"/>
          <p:nvPr/>
        </p:nvSpPr>
        <p:spPr>
          <a:xfrm>
            <a:off x="758185" y="2603646"/>
            <a:ext cx="67310" cy="200388"/>
          </a:xfrm>
          <a:prstGeom prst="rect">
            <a:avLst/>
          </a:prstGeom>
          <a:solidFill>
            <a:srgbClr val="00B0F0"/>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en-US" sz="1000" b="1" baseline="0">
              <a:solidFill>
                <a:schemeClr val="bg1"/>
              </a:solidFill>
            </a:endParaRPr>
          </a:p>
        </p:txBody>
      </p:sp>
      <p:cxnSp>
        <p:nvCxnSpPr>
          <p:cNvPr id="4" name="!!blue">
            <a:extLst>
              <a:ext uri="{FF2B5EF4-FFF2-40B4-BE49-F238E27FC236}">
                <a16:creationId xmlns:a16="http://schemas.microsoft.com/office/drawing/2014/main" id="{0F5B3833-B705-F2DA-5852-54D65AFE580A}"/>
              </a:ext>
            </a:extLst>
          </p:cNvPr>
          <p:cNvCxnSpPr>
            <a:cxnSpLocks/>
          </p:cNvCxnSpPr>
          <p:nvPr/>
        </p:nvCxnSpPr>
        <p:spPr>
          <a:xfrm>
            <a:off x="789932" y="2603646"/>
            <a:ext cx="0" cy="167692"/>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7" name="Isosceles Triangle 6">
            <a:extLst>
              <a:ext uri="{FF2B5EF4-FFF2-40B4-BE49-F238E27FC236}">
                <a16:creationId xmlns:a16="http://schemas.microsoft.com/office/drawing/2014/main" id="{5F9A209F-409E-6778-506C-9E462FAA01D6}"/>
              </a:ext>
            </a:extLst>
          </p:cNvPr>
          <p:cNvSpPr/>
          <p:nvPr/>
        </p:nvSpPr>
        <p:spPr>
          <a:xfrm>
            <a:off x="768502" y="2613488"/>
            <a:ext cx="45719" cy="45719"/>
          </a:xfrm>
          <a:prstGeom prst="triangl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254852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000">
        <p159:morph option="byObject"/>
      </p:transition>
    </mc:Choice>
    <mc:Fallback xmlns="">
      <p:transition spd="slow">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F3957-A685-FFD7-CA1C-D8267331CEDA}"/>
            </a:ext>
          </a:extLst>
        </p:cNvPr>
        <p:cNvGrpSpPr/>
        <p:nvPr/>
      </p:nvGrpSpPr>
      <p:grpSpPr>
        <a:xfrm>
          <a:off x="0" y="0"/>
          <a:ext cx="0" cy="0"/>
          <a:chOff x="0" y="0"/>
          <a:chExt cx="0" cy="0"/>
        </a:xfrm>
      </p:grpSpPr>
      <p:pic>
        <p:nvPicPr>
          <p:cNvPr id="3" name="Picture 2" descr="A pocket watch on a chain&#10;&#10;Description automatically generated">
            <a:extLst>
              <a:ext uri="{FF2B5EF4-FFF2-40B4-BE49-F238E27FC236}">
                <a16:creationId xmlns:a16="http://schemas.microsoft.com/office/drawing/2014/main" id="{638792AB-E2F8-E3F4-0259-A17AB0820FEE}"/>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1200"/>
                    </a14:imgEffect>
                    <a14:imgEffect>
                      <a14:saturation sat="300000"/>
                    </a14:imgEffect>
                    <a14:imgEffect>
                      <a14:brightnessContrast bright="-57000" contrast="40000"/>
                    </a14:imgEffect>
                  </a14:imgLayer>
                </a14:imgProps>
              </a:ext>
              <a:ext uri="{28A0092B-C50C-407E-A947-70E740481C1C}">
                <a14:useLocalDpi xmlns:a14="http://schemas.microsoft.com/office/drawing/2010/main" val="0"/>
              </a:ext>
            </a:extLst>
          </a:blip>
          <a:srcRect l="11765" t="35317" r="28844" b="14812"/>
          <a:stretch/>
        </p:blipFill>
        <p:spPr>
          <a:xfrm>
            <a:off x="-3" y="15278"/>
            <a:ext cx="9170551" cy="5125626"/>
          </a:xfrm>
          <a:prstGeom prst="rect">
            <a:avLst/>
          </a:prstGeom>
        </p:spPr>
      </p:pic>
      <p:graphicFrame>
        <p:nvGraphicFramePr>
          <p:cNvPr id="6" name="Table 5">
            <a:extLst>
              <a:ext uri="{FF2B5EF4-FFF2-40B4-BE49-F238E27FC236}">
                <a16:creationId xmlns:a16="http://schemas.microsoft.com/office/drawing/2014/main" id="{9980A89E-F28E-A61D-E827-F7AC2CB2D105}"/>
              </a:ext>
            </a:extLst>
          </p:cNvPr>
          <p:cNvGraphicFramePr>
            <a:graphicFrameLocks noGrp="1"/>
          </p:cNvGraphicFramePr>
          <p:nvPr/>
        </p:nvGraphicFramePr>
        <p:xfrm>
          <a:off x="751841" y="2457081"/>
          <a:ext cx="7074529" cy="370840"/>
        </p:xfrm>
        <a:graphic>
          <a:graphicData uri="http://schemas.openxmlformats.org/drawingml/2006/table">
            <a:tbl>
              <a:tblPr firstRow="1" bandRow="1">
                <a:tableStyleId>{2D5ABB26-0587-4C30-8999-92F81FD0307C}</a:tableStyleId>
              </a:tblPr>
              <a:tblGrid>
                <a:gridCol w="1010647">
                  <a:extLst>
                    <a:ext uri="{9D8B030D-6E8A-4147-A177-3AD203B41FA5}">
                      <a16:colId xmlns:a16="http://schemas.microsoft.com/office/drawing/2014/main" val="2840741654"/>
                    </a:ext>
                  </a:extLst>
                </a:gridCol>
                <a:gridCol w="1010647">
                  <a:extLst>
                    <a:ext uri="{9D8B030D-6E8A-4147-A177-3AD203B41FA5}">
                      <a16:colId xmlns:a16="http://schemas.microsoft.com/office/drawing/2014/main" val="2173384290"/>
                    </a:ext>
                  </a:extLst>
                </a:gridCol>
                <a:gridCol w="1010647">
                  <a:extLst>
                    <a:ext uri="{9D8B030D-6E8A-4147-A177-3AD203B41FA5}">
                      <a16:colId xmlns:a16="http://schemas.microsoft.com/office/drawing/2014/main" val="2233519582"/>
                    </a:ext>
                  </a:extLst>
                </a:gridCol>
                <a:gridCol w="1010647">
                  <a:extLst>
                    <a:ext uri="{9D8B030D-6E8A-4147-A177-3AD203B41FA5}">
                      <a16:colId xmlns:a16="http://schemas.microsoft.com/office/drawing/2014/main" val="2804359219"/>
                    </a:ext>
                  </a:extLst>
                </a:gridCol>
                <a:gridCol w="1010647">
                  <a:extLst>
                    <a:ext uri="{9D8B030D-6E8A-4147-A177-3AD203B41FA5}">
                      <a16:colId xmlns:a16="http://schemas.microsoft.com/office/drawing/2014/main" val="3745756767"/>
                    </a:ext>
                  </a:extLst>
                </a:gridCol>
                <a:gridCol w="1010647">
                  <a:extLst>
                    <a:ext uri="{9D8B030D-6E8A-4147-A177-3AD203B41FA5}">
                      <a16:colId xmlns:a16="http://schemas.microsoft.com/office/drawing/2014/main" val="2943584487"/>
                    </a:ext>
                  </a:extLst>
                </a:gridCol>
                <a:gridCol w="1010647">
                  <a:extLst>
                    <a:ext uri="{9D8B030D-6E8A-4147-A177-3AD203B41FA5}">
                      <a16:colId xmlns:a16="http://schemas.microsoft.com/office/drawing/2014/main" val="2681392310"/>
                    </a:ext>
                  </a:extLst>
                </a:gridCol>
              </a:tblGrid>
              <a:tr h="370840">
                <a:tc>
                  <a:txBody>
                    <a:bodyPr/>
                    <a:lstStyle/>
                    <a:p>
                      <a:pPr algn="ctr"/>
                      <a:r>
                        <a:rPr lang="en-US" sz="1100" b="1">
                          <a:solidFill>
                            <a:schemeClr val="bg1"/>
                          </a:solidFill>
                        </a:rPr>
                        <a:t>Year 1</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2</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3</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4</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5</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6</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7</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extLst>
                  <a:ext uri="{0D108BD9-81ED-4DB2-BD59-A6C34878D82A}">
                    <a16:rowId xmlns:a16="http://schemas.microsoft.com/office/drawing/2014/main" val="1142484049"/>
                  </a:ext>
                </a:extLst>
              </a:tr>
            </a:tbl>
          </a:graphicData>
        </a:graphic>
      </p:graphicFrame>
      <p:sp>
        <p:nvSpPr>
          <p:cNvPr id="8" name="TextBox 7">
            <a:extLst>
              <a:ext uri="{FF2B5EF4-FFF2-40B4-BE49-F238E27FC236}">
                <a16:creationId xmlns:a16="http://schemas.microsoft.com/office/drawing/2014/main" id="{9E22EBBC-0644-497C-C85E-7E0B8B8410AE}"/>
              </a:ext>
            </a:extLst>
          </p:cNvPr>
          <p:cNvSpPr txBox="1"/>
          <p:nvPr/>
        </p:nvSpPr>
        <p:spPr>
          <a:xfrm>
            <a:off x="751841" y="2305881"/>
            <a:ext cx="7074530" cy="276999"/>
          </a:xfrm>
          <a:prstGeom prst="rect">
            <a:avLst/>
          </a:prstGeom>
          <a:solidFill>
            <a:srgbClr val="990000"/>
          </a:solidFill>
          <a:ln>
            <a:solidFill>
              <a:schemeClr val="tx1"/>
            </a:solidFill>
          </a:ln>
        </p:spPr>
        <p:txBody>
          <a:bodyPr wrap="square" rtlCol="0">
            <a:spAutoFit/>
          </a:bodyPr>
          <a:lstStyle/>
          <a:p>
            <a:pPr algn="ctr"/>
            <a:r>
              <a:rPr lang="en-US" sz="1200" b="1">
                <a:solidFill>
                  <a:schemeClr val="bg1"/>
                </a:solidFill>
              </a:rPr>
              <a:t>Daniel’s Final Week (7 Years): A Week of Righteousness</a:t>
            </a:r>
          </a:p>
        </p:txBody>
      </p:sp>
      <p:sp>
        <p:nvSpPr>
          <p:cNvPr id="9" name="TextBox 4">
            <a:extLst>
              <a:ext uri="{FF2B5EF4-FFF2-40B4-BE49-F238E27FC236}">
                <a16:creationId xmlns:a16="http://schemas.microsoft.com/office/drawing/2014/main" id="{A75F11E5-FF69-2FAB-E2C3-269EFAAD0F1A}"/>
              </a:ext>
            </a:extLst>
          </p:cNvPr>
          <p:cNvSpPr txBox="1"/>
          <p:nvPr/>
        </p:nvSpPr>
        <p:spPr>
          <a:xfrm>
            <a:off x="337399" y="194745"/>
            <a:ext cx="3640569"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2000" b="1" i="1">
                <a:solidFill>
                  <a:schemeClr val="bg1"/>
                </a:solidFill>
              </a:rPr>
              <a:t>End Times Timeline </a:t>
            </a:r>
            <a:br>
              <a:rPr lang="en-US" sz="2000" b="1" i="1">
                <a:solidFill>
                  <a:schemeClr val="bg1"/>
                </a:solidFill>
              </a:rPr>
            </a:br>
            <a:r>
              <a:rPr lang="en-US" sz="2000" b="1" i="1">
                <a:solidFill>
                  <a:schemeClr val="bg1"/>
                </a:solidFill>
              </a:rPr>
              <a:t>(A Possible Scenario)</a:t>
            </a:r>
          </a:p>
        </p:txBody>
      </p:sp>
      <p:sp>
        <p:nvSpPr>
          <p:cNvPr id="10" name="!!blue">
            <a:extLst>
              <a:ext uri="{FF2B5EF4-FFF2-40B4-BE49-F238E27FC236}">
                <a16:creationId xmlns:a16="http://schemas.microsoft.com/office/drawing/2014/main" id="{75E7CF5D-8944-38D7-4426-D323368F6447}"/>
              </a:ext>
            </a:extLst>
          </p:cNvPr>
          <p:cNvSpPr txBox="1"/>
          <p:nvPr/>
        </p:nvSpPr>
        <p:spPr>
          <a:xfrm>
            <a:off x="758185" y="2603646"/>
            <a:ext cx="67310" cy="200388"/>
          </a:xfrm>
          <a:prstGeom prst="rect">
            <a:avLst/>
          </a:prstGeom>
          <a:solidFill>
            <a:srgbClr val="00B0F0"/>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en-US" sz="1000" b="1" baseline="0">
              <a:solidFill>
                <a:schemeClr val="bg1"/>
              </a:solidFill>
            </a:endParaRPr>
          </a:p>
        </p:txBody>
      </p:sp>
      <p:cxnSp>
        <p:nvCxnSpPr>
          <p:cNvPr id="4" name="!!blue">
            <a:extLst>
              <a:ext uri="{FF2B5EF4-FFF2-40B4-BE49-F238E27FC236}">
                <a16:creationId xmlns:a16="http://schemas.microsoft.com/office/drawing/2014/main" id="{2E1EDE3A-2058-083E-9C60-6FC79777DB1F}"/>
              </a:ext>
            </a:extLst>
          </p:cNvPr>
          <p:cNvCxnSpPr>
            <a:cxnSpLocks/>
          </p:cNvCxnSpPr>
          <p:nvPr/>
        </p:nvCxnSpPr>
        <p:spPr>
          <a:xfrm>
            <a:off x="789932" y="2603646"/>
            <a:ext cx="0" cy="167692"/>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7" name="Isosceles Triangle 6">
            <a:extLst>
              <a:ext uri="{FF2B5EF4-FFF2-40B4-BE49-F238E27FC236}">
                <a16:creationId xmlns:a16="http://schemas.microsoft.com/office/drawing/2014/main" id="{A38197C0-B382-BEA9-25B9-843BBAB748EE}"/>
              </a:ext>
            </a:extLst>
          </p:cNvPr>
          <p:cNvSpPr/>
          <p:nvPr/>
        </p:nvSpPr>
        <p:spPr>
          <a:xfrm>
            <a:off x="768502" y="2613488"/>
            <a:ext cx="45719" cy="45719"/>
          </a:xfrm>
          <a:prstGeom prst="triangl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25050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000">
        <p159:morph option="byObject"/>
      </p:transition>
    </mc:Choice>
    <mc:Fallback xmlns="">
      <p:transition spd="slow">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75D5C-F956-BE6A-C1FF-2AEAAA0F3286}"/>
            </a:ext>
          </a:extLst>
        </p:cNvPr>
        <p:cNvGrpSpPr/>
        <p:nvPr/>
      </p:nvGrpSpPr>
      <p:grpSpPr>
        <a:xfrm>
          <a:off x="0" y="0"/>
          <a:ext cx="0" cy="0"/>
          <a:chOff x="0" y="0"/>
          <a:chExt cx="0" cy="0"/>
        </a:xfrm>
      </p:grpSpPr>
      <p:pic>
        <p:nvPicPr>
          <p:cNvPr id="3" name="Picture 2" descr="A pocket watch on a chain&#10;&#10;Description automatically generated">
            <a:extLst>
              <a:ext uri="{FF2B5EF4-FFF2-40B4-BE49-F238E27FC236}">
                <a16:creationId xmlns:a16="http://schemas.microsoft.com/office/drawing/2014/main" id="{151D756B-F0BF-5DFC-7AD8-38680EEB6295}"/>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1200"/>
                    </a14:imgEffect>
                    <a14:imgEffect>
                      <a14:saturation sat="300000"/>
                    </a14:imgEffect>
                    <a14:imgEffect>
                      <a14:brightnessContrast bright="-57000" contrast="40000"/>
                    </a14:imgEffect>
                  </a14:imgLayer>
                </a14:imgProps>
              </a:ext>
              <a:ext uri="{28A0092B-C50C-407E-A947-70E740481C1C}">
                <a14:useLocalDpi xmlns:a14="http://schemas.microsoft.com/office/drawing/2010/main" val="0"/>
              </a:ext>
            </a:extLst>
          </a:blip>
          <a:srcRect l="11765" t="35317" r="28844" b="14812"/>
          <a:stretch/>
        </p:blipFill>
        <p:spPr>
          <a:xfrm>
            <a:off x="-3" y="15278"/>
            <a:ext cx="9170551" cy="5125626"/>
          </a:xfrm>
          <a:prstGeom prst="rect">
            <a:avLst/>
          </a:prstGeom>
        </p:spPr>
      </p:pic>
      <p:graphicFrame>
        <p:nvGraphicFramePr>
          <p:cNvPr id="6" name="Table 5">
            <a:extLst>
              <a:ext uri="{FF2B5EF4-FFF2-40B4-BE49-F238E27FC236}">
                <a16:creationId xmlns:a16="http://schemas.microsoft.com/office/drawing/2014/main" id="{1A187EF1-C3DB-7255-7FA9-3143A4114FAF}"/>
              </a:ext>
            </a:extLst>
          </p:cNvPr>
          <p:cNvGraphicFramePr>
            <a:graphicFrameLocks noGrp="1"/>
          </p:cNvGraphicFramePr>
          <p:nvPr/>
        </p:nvGraphicFramePr>
        <p:xfrm>
          <a:off x="751841" y="2457081"/>
          <a:ext cx="7074529" cy="370840"/>
        </p:xfrm>
        <a:graphic>
          <a:graphicData uri="http://schemas.openxmlformats.org/drawingml/2006/table">
            <a:tbl>
              <a:tblPr firstRow="1" bandRow="1">
                <a:tableStyleId>{2D5ABB26-0587-4C30-8999-92F81FD0307C}</a:tableStyleId>
              </a:tblPr>
              <a:tblGrid>
                <a:gridCol w="1010647">
                  <a:extLst>
                    <a:ext uri="{9D8B030D-6E8A-4147-A177-3AD203B41FA5}">
                      <a16:colId xmlns:a16="http://schemas.microsoft.com/office/drawing/2014/main" val="2840741654"/>
                    </a:ext>
                  </a:extLst>
                </a:gridCol>
                <a:gridCol w="1010647">
                  <a:extLst>
                    <a:ext uri="{9D8B030D-6E8A-4147-A177-3AD203B41FA5}">
                      <a16:colId xmlns:a16="http://schemas.microsoft.com/office/drawing/2014/main" val="2173384290"/>
                    </a:ext>
                  </a:extLst>
                </a:gridCol>
                <a:gridCol w="1010647">
                  <a:extLst>
                    <a:ext uri="{9D8B030D-6E8A-4147-A177-3AD203B41FA5}">
                      <a16:colId xmlns:a16="http://schemas.microsoft.com/office/drawing/2014/main" val="2233519582"/>
                    </a:ext>
                  </a:extLst>
                </a:gridCol>
                <a:gridCol w="1010647">
                  <a:extLst>
                    <a:ext uri="{9D8B030D-6E8A-4147-A177-3AD203B41FA5}">
                      <a16:colId xmlns:a16="http://schemas.microsoft.com/office/drawing/2014/main" val="2804359219"/>
                    </a:ext>
                  </a:extLst>
                </a:gridCol>
                <a:gridCol w="1010647">
                  <a:extLst>
                    <a:ext uri="{9D8B030D-6E8A-4147-A177-3AD203B41FA5}">
                      <a16:colId xmlns:a16="http://schemas.microsoft.com/office/drawing/2014/main" val="3745756767"/>
                    </a:ext>
                  </a:extLst>
                </a:gridCol>
                <a:gridCol w="1010647">
                  <a:extLst>
                    <a:ext uri="{9D8B030D-6E8A-4147-A177-3AD203B41FA5}">
                      <a16:colId xmlns:a16="http://schemas.microsoft.com/office/drawing/2014/main" val="2943584487"/>
                    </a:ext>
                  </a:extLst>
                </a:gridCol>
                <a:gridCol w="1010647">
                  <a:extLst>
                    <a:ext uri="{9D8B030D-6E8A-4147-A177-3AD203B41FA5}">
                      <a16:colId xmlns:a16="http://schemas.microsoft.com/office/drawing/2014/main" val="2681392310"/>
                    </a:ext>
                  </a:extLst>
                </a:gridCol>
              </a:tblGrid>
              <a:tr h="370840">
                <a:tc>
                  <a:txBody>
                    <a:bodyPr/>
                    <a:lstStyle/>
                    <a:p>
                      <a:pPr algn="ctr"/>
                      <a:r>
                        <a:rPr lang="en-US" sz="1100" b="1">
                          <a:solidFill>
                            <a:schemeClr val="bg1"/>
                          </a:solidFill>
                        </a:rPr>
                        <a:t>Year 1</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2</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3</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4</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5</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6</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7</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extLst>
                  <a:ext uri="{0D108BD9-81ED-4DB2-BD59-A6C34878D82A}">
                    <a16:rowId xmlns:a16="http://schemas.microsoft.com/office/drawing/2014/main" val="1142484049"/>
                  </a:ext>
                </a:extLst>
              </a:tr>
            </a:tbl>
          </a:graphicData>
        </a:graphic>
      </p:graphicFrame>
      <p:sp>
        <p:nvSpPr>
          <p:cNvPr id="8" name="TextBox 7">
            <a:extLst>
              <a:ext uri="{FF2B5EF4-FFF2-40B4-BE49-F238E27FC236}">
                <a16:creationId xmlns:a16="http://schemas.microsoft.com/office/drawing/2014/main" id="{ACD29307-485A-CC0C-C2FF-3AA2EBB3C3DC}"/>
              </a:ext>
            </a:extLst>
          </p:cNvPr>
          <p:cNvSpPr txBox="1"/>
          <p:nvPr/>
        </p:nvSpPr>
        <p:spPr>
          <a:xfrm>
            <a:off x="751841" y="2305881"/>
            <a:ext cx="7074530" cy="276999"/>
          </a:xfrm>
          <a:prstGeom prst="rect">
            <a:avLst/>
          </a:prstGeom>
          <a:solidFill>
            <a:srgbClr val="990000"/>
          </a:solidFill>
          <a:ln>
            <a:solidFill>
              <a:schemeClr val="tx1"/>
            </a:solidFill>
          </a:ln>
        </p:spPr>
        <p:txBody>
          <a:bodyPr wrap="square" rtlCol="0">
            <a:spAutoFit/>
          </a:bodyPr>
          <a:lstStyle/>
          <a:p>
            <a:pPr algn="ctr"/>
            <a:r>
              <a:rPr lang="en-US" sz="1200" b="1">
                <a:solidFill>
                  <a:schemeClr val="bg1"/>
                </a:solidFill>
              </a:rPr>
              <a:t>Daniel’s Final Week (7 Years): A Week of Righteousness</a:t>
            </a:r>
          </a:p>
        </p:txBody>
      </p:sp>
      <p:sp>
        <p:nvSpPr>
          <p:cNvPr id="10" name="!!blue">
            <a:extLst>
              <a:ext uri="{FF2B5EF4-FFF2-40B4-BE49-F238E27FC236}">
                <a16:creationId xmlns:a16="http://schemas.microsoft.com/office/drawing/2014/main" id="{FF8B8337-1BBB-C32C-9B20-497E9BF5EBBE}"/>
              </a:ext>
            </a:extLst>
          </p:cNvPr>
          <p:cNvSpPr txBox="1"/>
          <p:nvPr/>
        </p:nvSpPr>
        <p:spPr>
          <a:xfrm>
            <a:off x="758185" y="2603646"/>
            <a:ext cx="67310" cy="200388"/>
          </a:xfrm>
          <a:prstGeom prst="rect">
            <a:avLst/>
          </a:prstGeom>
          <a:solidFill>
            <a:srgbClr val="00B0F0"/>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en-US" sz="1000" b="1" baseline="0">
              <a:solidFill>
                <a:schemeClr val="bg1"/>
              </a:solidFill>
            </a:endParaRPr>
          </a:p>
        </p:txBody>
      </p:sp>
      <p:cxnSp>
        <p:nvCxnSpPr>
          <p:cNvPr id="12" name="Straight Arrow Connector 11">
            <a:extLst>
              <a:ext uri="{FF2B5EF4-FFF2-40B4-BE49-F238E27FC236}">
                <a16:creationId xmlns:a16="http://schemas.microsoft.com/office/drawing/2014/main" id="{EF1EE0BF-5486-8ED5-F43D-F76D92192D59}"/>
              </a:ext>
            </a:extLst>
          </p:cNvPr>
          <p:cNvCxnSpPr>
            <a:cxnSpLocks/>
          </p:cNvCxnSpPr>
          <p:nvPr/>
        </p:nvCxnSpPr>
        <p:spPr>
          <a:xfrm flipV="1">
            <a:off x="785491" y="2885118"/>
            <a:ext cx="0" cy="1064582"/>
          </a:xfrm>
          <a:prstGeom prst="straightConnector1">
            <a:avLst/>
          </a:prstGeom>
          <a:ln w="19050">
            <a:solidFill>
              <a:srgbClr val="C55A11"/>
            </a:solidFill>
            <a:tailEnd type="triangle"/>
          </a:ln>
        </p:spPr>
        <p:style>
          <a:lnRef idx="1">
            <a:schemeClr val="accent1"/>
          </a:lnRef>
          <a:fillRef idx="0">
            <a:schemeClr val="accent1"/>
          </a:fillRef>
          <a:effectRef idx="0">
            <a:schemeClr val="accent1"/>
          </a:effectRef>
          <a:fontRef idx="minor">
            <a:schemeClr val="tx1"/>
          </a:fontRef>
        </p:style>
      </p:cxnSp>
      <p:cxnSp>
        <p:nvCxnSpPr>
          <p:cNvPr id="4" name="!!blue">
            <a:extLst>
              <a:ext uri="{FF2B5EF4-FFF2-40B4-BE49-F238E27FC236}">
                <a16:creationId xmlns:a16="http://schemas.microsoft.com/office/drawing/2014/main" id="{40E8C88F-3262-1C0F-0C8F-A522EE3CF645}"/>
              </a:ext>
            </a:extLst>
          </p:cNvPr>
          <p:cNvCxnSpPr>
            <a:cxnSpLocks/>
          </p:cNvCxnSpPr>
          <p:nvPr/>
        </p:nvCxnSpPr>
        <p:spPr>
          <a:xfrm>
            <a:off x="789932" y="2603646"/>
            <a:ext cx="0" cy="167692"/>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7" name="Isosceles Triangle 6">
            <a:extLst>
              <a:ext uri="{FF2B5EF4-FFF2-40B4-BE49-F238E27FC236}">
                <a16:creationId xmlns:a16="http://schemas.microsoft.com/office/drawing/2014/main" id="{61BBE332-0732-170A-9CCB-786B6A10BBE0}"/>
              </a:ext>
            </a:extLst>
          </p:cNvPr>
          <p:cNvSpPr/>
          <p:nvPr/>
        </p:nvSpPr>
        <p:spPr>
          <a:xfrm>
            <a:off x="768502" y="2613488"/>
            <a:ext cx="45719" cy="45719"/>
          </a:xfrm>
          <a:prstGeom prst="triangl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4">
            <a:extLst>
              <a:ext uri="{FF2B5EF4-FFF2-40B4-BE49-F238E27FC236}">
                <a16:creationId xmlns:a16="http://schemas.microsoft.com/office/drawing/2014/main" id="{86624D72-13D9-0C4E-9F01-E4CD259CB495}"/>
              </a:ext>
            </a:extLst>
          </p:cNvPr>
          <p:cNvSpPr txBox="1"/>
          <p:nvPr/>
        </p:nvSpPr>
        <p:spPr>
          <a:xfrm>
            <a:off x="643891" y="3890480"/>
            <a:ext cx="4594858"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00">
                <a:solidFill>
                  <a:schemeClr val="bg1"/>
                </a:solidFill>
              </a:rPr>
              <a:t>YASHUA already fulfilled the first 14 days of Daniel’s final week.</a:t>
            </a:r>
            <a:endParaRPr lang="en-US" sz="800" i="1">
              <a:solidFill>
                <a:schemeClr val="bg1"/>
              </a:solidFill>
            </a:endParaRPr>
          </a:p>
        </p:txBody>
      </p:sp>
      <p:sp>
        <p:nvSpPr>
          <p:cNvPr id="5" name="TextBox 4">
            <a:extLst>
              <a:ext uri="{FF2B5EF4-FFF2-40B4-BE49-F238E27FC236}">
                <a16:creationId xmlns:a16="http://schemas.microsoft.com/office/drawing/2014/main" id="{8E98A5F7-2149-648E-18C8-B396AF746291}"/>
              </a:ext>
            </a:extLst>
          </p:cNvPr>
          <p:cNvSpPr txBox="1"/>
          <p:nvPr/>
        </p:nvSpPr>
        <p:spPr>
          <a:xfrm>
            <a:off x="337399" y="194745"/>
            <a:ext cx="3640569"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2000" b="1" i="1">
                <a:solidFill>
                  <a:schemeClr val="bg1"/>
                </a:solidFill>
              </a:rPr>
              <a:t>End Times Timeline </a:t>
            </a:r>
            <a:br>
              <a:rPr lang="en-US" sz="2000" b="1" i="1">
                <a:solidFill>
                  <a:schemeClr val="bg1"/>
                </a:solidFill>
              </a:rPr>
            </a:br>
            <a:r>
              <a:rPr lang="en-US" sz="2000" b="1" i="1">
                <a:solidFill>
                  <a:schemeClr val="bg1"/>
                </a:solidFill>
              </a:rPr>
              <a:t>(A Possible Scenario)</a:t>
            </a:r>
          </a:p>
        </p:txBody>
      </p:sp>
    </p:spTree>
    <p:extLst>
      <p:ext uri="{BB962C8B-B14F-4D97-AF65-F5344CB8AC3E}">
        <p14:creationId xmlns:p14="http://schemas.microsoft.com/office/powerpoint/2010/main" val="2170807361"/>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FE0114-4452-DA92-2D15-0D048F99B106}"/>
            </a:ext>
          </a:extLst>
        </p:cNvPr>
        <p:cNvGrpSpPr/>
        <p:nvPr/>
      </p:nvGrpSpPr>
      <p:grpSpPr>
        <a:xfrm>
          <a:off x="0" y="0"/>
          <a:ext cx="0" cy="0"/>
          <a:chOff x="0" y="0"/>
          <a:chExt cx="0" cy="0"/>
        </a:xfrm>
      </p:grpSpPr>
      <p:pic>
        <p:nvPicPr>
          <p:cNvPr id="3" name="Picture 2" descr="A pocket watch on a chain&#10;&#10;Description automatically generated">
            <a:extLst>
              <a:ext uri="{FF2B5EF4-FFF2-40B4-BE49-F238E27FC236}">
                <a16:creationId xmlns:a16="http://schemas.microsoft.com/office/drawing/2014/main" id="{6C058E19-B7DB-9DF2-E755-21B24AF1C1C9}"/>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1200"/>
                    </a14:imgEffect>
                    <a14:imgEffect>
                      <a14:saturation sat="300000"/>
                    </a14:imgEffect>
                    <a14:imgEffect>
                      <a14:brightnessContrast bright="-57000" contrast="40000"/>
                    </a14:imgEffect>
                  </a14:imgLayer>
                </a14:imgProps>
              </a:ext>
              <a:ext uri="{28A0092B-C50C-407E-A947-70E740481C1C}">
                <a14:useLocalDpi xmlns:a14="http://schemas.microsoft.com/office/drawing/2010/main" val="0"/>
              </a:ext>
            </a:extLst>
          </a:blip>
          <a:srcRect l="11765" t="35317" r="28844" b="14812"/>
          <a:stretch/>
        </p:blipFill>
        <p:spPr>
          <a:xfrm>
            <a:off x="-3" y="15278"/>
            <a:ext cx="9170551" cy="5125626"/>
          </a:xfrm>
          <a:prstGeom prst="rect">
            <a:avLst/>
          </a:prstGeom>
        </p:spPr>
      </p:pic>
      <p:graphicFrame>
        <p:nvGraphicFramePr>
          <p:cNvPr id="6" name="Table 5">
            <a:extLst>
              <a:ext uri="{FF2B5EF4-FFF2-40B4-BE49-F238E27FC236}">
                <a16:creationId xmlns:a16="http://schemas.microsoft.com/office/drawing/2014/main" id="{061EFDB5-5341-4839-954D-9F639BBBF672}"/>
              </a:ext>
            </a:extLst>
          </p:cNvPr>
          <p:cNvGraphicFramePr>
            <a:graphicFrameLocks noGrp="1"/>
          </p:cNvGraphicFramePr>
          <p:nvPr/>
        </p:nvGraphicFramePr>
        <p:xfrm>
          <a:off x="751841" y="2457081"/>
          <a:ext cx="7074529" cy="370840"/>
        </p:xfrm>
        <a:graphic>
          <a:graphicData uri="http://schemas.openxmlformats.org/drawingml/2006/table">
            <a:tbl>
              <a:tblPr firstRow="1" bandRow="1">
                <a:tableStyleId>{2D5ABB26-0587-4C30-8999-92F81FD0307C}</a:tableStyleId>
              </a:tblPr>
              <a:tblGrid>
                <a:gridCol w="1010647">
                  <a:extLst>
                    <a:ext uri="{9D8B030D-6E8A-4147-A177-3AD203B41FA5}">
                      <a16:colId xmlns:a16="http://schemas.microsoft.com/office/drawing/2014/main" val="2840741654"/>
                    </a:ext>
                  </a:extLst>
                </a:gridCol>
                <a:gridCol w="1010647">
                  <a:extLst>
                    <a:ext uri="{9D8B030D-6E8A-4147-A177-3AD203B41FA5}">
                      <a16:colId xmlns:a16="http://schemas.microsoft.com/office/drawing/2014/main" val="2173384290"/>
                    </a:ext>
                  </a:extLst>
                </a:gridCol>
                <a:gridCol w="1010647">
                  <a:extLst>
                    <a:ext uri="{9D8B030D-6E8A-4147-A177-3AD203B41FA5}">
                      <a16:colId xmlns:a16="http://schemas.microsoft.com/office/drawing/2014/main" val="2233519582"/>
                    </a:ext>
                  </a:extLst>
                </a:gridCol>
                <a:gridCol w="1010647">
                  <a:extLst>
                    <a:ext uri="{9D8B030D-6E8A-4147-A177-3AD203B41FA5}">
                      <a16:colId xmlns:a16="http://schemas.microsoft.com/office/drawing/2014/main" val="2804359219"/>
                    </a:ext>
                  </a:extLst>
                </a:gridCol>
                <a:gridCol w="1010647">
                  <a:extLst>
                    <a:ext uri="{9D8B030D-6E8A-4147-A177-3AD203B41FA5}">
                      <a16:colId xmlns:a16="http://schemas.microsoft.com/office/drawing/2014/main" val="3745756767"/>
                    </a:ext>
                  </a:extLst>
                </a:gridCol>
                <a:gridCol w="1010647">
                  <a:extLst>
                    <a:ext uri="{9D8B030D-6E8A-4147-A177-3AD203B41FA5}">
                      <a16:colId xmlns:a16="http://schemas.microsoft.com/office/drawing/2014/main" val="2943584487"/>
                    </a:ext>
                  </a:extLst>
                </a:gridCol>
                <a:gridCol w="1010647">
                  <a:extLst>
                    <a:ext uri="{9D8B030D-6E8A-4147-A177-3AD203B41FA5}">
                      <a16:colId xmlns:a16="http://schemas.microsoft.com/office/drawing/2014/main" val="2681392310"/>
                    </a:ext>
                  </a:extLst>
                </a:gridCol>
              </a:tblGrid>
              <a:tr h="370840">
                <a:tc>
                  <a:txBody>
                    <a:bodyPr/>
                    <a:lstStyle/>
                    <a:p>
                      <a:pPr algn="ctr"/>
                      <a:r>
                        <a:rPr lang="en-US" sz="1100" b="1">
                          <a:solidFill>
                            <a:schemeClr val="bg1"/>
                          </a:solidFill>
                        </a:rPr>
                        <a:t>Year 1</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2</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3</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4</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5</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6</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7</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extLst>
                  <a:ext uri="{0D108BD9-81ED-4DB2-BD59-A6C34878D82A}">
                    <a16:rowId xmlns:a16="http://schemas.microsoft.com/office/drawing/2014/main" val="1142484049"/>
                  </a:ext>
                </a:extLst>
              </a:tr>
            </a:tbl>
          </a:graphicData>
        </a:graphic>
      </p:graphicFrame>
      <p:sp>
        <p:nvSpPr>
          <p:cNvPr id="8" name="TextBox 7">
            <a:extLst>
              <a:ext uri="{FF2B5EF4-FFF2-40B4-BE49-F238E27FC236}">
                <a16:creationId xmlns:a16="http://schemas.microsoft.com/office/drawing/2014/main" id="{281115AF-FE30-CFED-9794-D61B0DEDC526}"/>
              </a:ext>
            </a:extLst>
          </p:cNvPr>
          <p:cNvSpPr txBox="1"/>
          <p:nvPr/>
        </p:nvSpPr>
        <p:spPr>
          <a:xfrm>
            <a:off x="751841" y="2305881"/>
            <a:ext cx="7074530" cy="276999"/>
          </a:xfrm>
          <a:prstGeom prst="rect">
            <a:avLst/>
          </a:prstGeom>
          <a:solidFill>
            <a:srgbClr val="990000"/>
          </a:solidFill>
          <a:ln>
            <a:solidFill>
              <a:schemeClr val="tx1"/>
            </a:solidFill>
          </a:ln>
        </p:spPr>
        <p:txBody>
          <a:bodyPr wrap="square" rtlCol="0">
            <a:spAutoFit/>
          </a:bodyPr>
          <a:lstStyle/>
          <a:p>
            <a:pPr algn="ctr"/>
            <a:r>
              <a:rPr lang="en-US" sz="1200" b="1">
                <a:solidFill>
                  <a:schemeClr val="bg1"/>
                </a:solidFill>
              </a:rPr>
              <a:t>Daniel’s Final Week (7 Years): A Week of Righteousness</a:t>
            </a:r>
          </a:p>
        </p:txBody>
      </p:sp>
      <p:sp>
        <p:nvSpPr>
          <p:cNvPr id="9" name="TextBox 4">
            <a:extLst>
              <a:ext uri="{FF2B5EF4-FFF2-40B4-BE49-F238E27FC236}">
                <a16:creationId xmlns:a16="http://schemas.microsoft.com/office/drawing/2014/main" id="{E6AEB3D0-6A92-046D-DE43-673FB9950BD0}"/>
              </a:ext>
            </a:extLst>
          </p:cNvPr>
          <p:cNvSpPr txBox="1"/>
          <p:nvPr/>
        </p:nvSpPr>
        <p:spPr>
          <a:xfrm>
            <a:off x="337399" y="194745"/>
            <a:ext cx="3640569"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2000" b="1" i="1">
                <a:solidFill>
                  <a:schemeClr val="bg1"/>
                </a:solidFill>
              </a:rPr>
              <a:t>End Times Timeline </a:t>
            </a:r>
            <a:br>
              <a:rPr lang="en-US" sz="2000" b="1" i="1">
                <a:solidFill>
                  <a:schemeClr val="bg1"/>
                </a:solidFill>
              </a:rPr>
            </a:br>
            <a:r>
              <a:rPr lang="en-US" sz="2000" b="1" i="1">
                <a:solidFill>
                  <a:schemeClr val="bg1"/>
                </a:solidFill>
              </a:rPr>
              <a:t>(A Possible Scenario)</a:t>
            </a:r>
          </a:p>
        </p:txBody>
      </p:sp>
      <p:sp>
        <p:nvSpPr>
          <p:cNvPr id="10" name="!!blue">
            <a:extLst>
              <a:ext uri="{FF2B5EF4-FFF2-40B4-BE49-F238E27FC236}">
                <a16:creationId xmlns:a16="http://schemas.microsoft.com/office/drawing/2014/main" id="{E58B3991-04E2-2F97-2724-CF782FBC0838}"/>
              </a:ext>
            </a:extLst>
          </p:cNvPr>
          <p:cNvSpPr txBox="1"/>
          <p:nvPr/>
        </p:nvSpPr>
        <p:spPr>
          <a:xfrm>
            <a:off x="758185" y="2603646"/>
            <a:ext cx="67310" cy="200388"/>
          </a:xfrm>
          <a:prstGeom prst="rect">
            <a:avLst/>
          </a:prstGeom>
          <a:solidFill>
            <a:srgbClr val="00B0F0"/>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en-US" sz="1000" b="1" baseline="0">
              <a:solidFill>
                <a:schemeClr val="bg1"/>
              </a:solidFill>
            </a:endParaRPr>
          </a:p>
        </p:txBody>
      </p:sp>
      <p:sp>
        <p:nvSpPr>
          <p:cNvPr id="11" name="TextBox 4">
            <a:extLst>
              <a:ext uri="{FF2B5EF4-FFF2-40B4-BE49-F238E27FC236}">
                <a16:creationId xmlns:a16="http://schemas.microsoft.com/office/drawing/2014/main" id="{6B5FF713-6810-725E-D9A6-4BDFD37A92BE}"/>
              </a:ext>
            </a:extLst>
          </p:cNvPr>
          <p:cNvSpPr txBox="1"/>
          <p:nvPr/>
        </p:nvSpPr>
        <p:spPr>
          <a:xfrm>
            <a:off x="785491" y="1242460"/>
            <a:ext cx="4039179"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00">
                <a:solidFill>
                  <a:schemeClr val="bg1"/>
                </a:solidFill>
              </a:rPr>
              <a:t>The final week of Daniel’s </a:t>
            </a:r>
          </a:p>
          <a:p>
            <a:r>
              <a:rPr lang="en-US" sz="1000">
                <a:solidFill>
                  <a:schemeClr val="bg1"/>
                </a:solidFill>
              </a:rPr>
              <a:t>70 Weeks prophecy resumes on Aviv 15. </a:t>
            </a:r>
            <a:br>
              <a:rPr lang="en-US" sz="1000">
                <a:solidFill>
                  <a:schemeClr val="bg1"/>
                </a:solidFill>
              </a:rPr>
            </a:br>
            <a:r>
              <a:rPr lang="en-US" sz="1000">
                <a:solidFill>
                  <a:schemeClr val="bg1"/>
                </a:solidFill>
              </a:rPr>
              <a:t>This is the last 7 years of the age. </a:t>
            </a:r>
            <a:br>
              <a:rPr lang="en-US" sz="1000">
                <a:solidFill>
                  <a:schemeClr val="bg1"/>
                </a:solidFill>
              </a:rPr>
            </a:br>
            <a:r>
              <a:rPr lang="en-US" sz="800" i="1">
                <a:solidFill>
                  <a:schemeClr val="bg1"/>
                </a:solidFill>
              </a:rPr>
              <a:t>Year 1, 15</a:t>
            </a:r>
            <a:r>
              <a:rPr lang="en-US" sz="800" i="1" baseline="30000">
                <a:solidFill>
                  <a:schemeClr val="bg1"/>
                </a:solidFill>
              </a:rPr>
              <a:t>th</a:t>
            </a:r>
            <a:r>
              <a:rPr lang="en-US" sz="800" i="1">
                <a:solidFill>
                  <a:schemeClr val="bg1"/>
                </a:solidFill>
              </a:rPr>
              <a:t> day of the 1</a:t>
            </a:r>
            <a:r>
              <a:rPr lang="en-US" sz="800" i="1" baseline="30000">
                <a:solidFill>
                  <a:schemeClr val="bg1"/>
                </a:solidFill>
              </a:rPr>
              <a:t>st</a:t>
            </a:r>
            <a:r>
              <a:rPr lang="en-US" sz="800" i="1">
                <a:solidFill>
                  <a:schemeClr val="bg1"/>
                </a:solidFill>
              </a:rPr>
              <a:t> month.</a:t>
            </a:r>
          </a:p>
        </p:txBody>
      </p:sp>
      <p:cxnSp>
        <p:nvCxnSpPr>
          <p:cNvPr id="12" name="Straight Arrow Connector 11">
            <a:extLst>
              <a:ext uri="{FF2B5EF4-FFF2-40B4-BE49-F238E27FC236}">
                <a16:creationId xmlns:a16="http://schemas.microsoft.com/office/drawing/2014/main" id="{88784423-C98E-D51E-1BC8-F39FFA79B7AF}"/>
              </a:ext>
            </a:extLst>
          </p:cNvPr>
          <p:cNvCxnSpPr>
            <a:cxnSpLocks/>
          </p:cNvCxnSpPr>
          <p:nvPr/>
        </p:nvCxnSpPr>
        <p:spPr>
          <a:xfrm>
            <a:off x="832960" y="1205159"/>
            <a:ext cx="0" cy="1070114"/>
          </a:xfrm>
          <a:prstGeom prst="straightConnector1">
            <a:avLst/>
          </a:prstGeom>
          <a:ln w="19050">
            <a:solidFill>
              <a:srgbClr val="C55A11"/>
            </a:solidFill>
            <a:tailEnd type="triangle"/>
          </a:ln>
        </p:spPr>
        <p:style>
          <a:lnRef idx="1">
            <a:schemeClr val="accent1"/>
          </a:lnRef>
          <a:fillRef idx="0">
            <a:schemeClr val="accent1"/>
          </a:fillRef>
          <a:effectRef idx="0">
            <a:schemeClr val="accent1"/>
          </a:effectRef>
          <a:fontRef idx="minor">
            <a:schemeClr val="tx1"/>
          </a:fontRef>
        </p:style>
      </p:cxnSp>
      <p:cxnSp>
        <p:nvCxnSpPr>
          <p:cNvPr id="4" name="!!blue">
            <a:extLst>
              <a:ext uri="{FF2B5EF4-FFF2-40B4-BE49-F238E27FC236}">
                <a16:creationId xmlns:a16="http://schemas.microsoft.com/office/drawing/2014/main" id="{2284DBF7-C8B6-1242-77D5-E48F6AFC45DD}"/>
              </a:ext>
            </a:extLst>
          </p:cNvPr>
          <p:cNvCxnSpPr>
            <a:cxnSpLocks/>
          </p:cNvCxnSpPr>
          <p:nvPr/>
        </p:nvCxnSpPr>
        <p:spPr>
          <a:xfrm>
            <a:off x="789932" y="2603646"/>
            <a:ext cx="0" cy="167692"/>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7" name="Isosceles Triangle 6">
            <a:extLst>
              <a:ext uri="{FF2B5EF4-FFF2-40B4-BE49-F238E27FC236}">
                <a16:creationId xmlns:a16="http://schemas.microsoft.com/office/drawing/2014/main" id="{8ED2F867-CC5A-1D00-5A39-25A2EFDE6E81}"/>
              </a:ext>
            </a:extLst>
          </p:cNvPr>
          <p:cNvSpPr/>
          <p:nvPr/>
        </p:nvSpPr>
        <p:spPr>
          <a:xfrm>
            <a:off x="768502" y="2613488"/>
            <a:ext cx="45719" cy="45719"/>
          </a:xfrm>
          <a:prstGeom prst="triangl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00830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000">
        <p159:morph option="byObject"/>
      </p:transition>
    </mc:Choice>
    <mc:Fallback xmlns="">
      <p:transition spd="slow">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3DE98-F44B-09A8-ED61-E99CE948A8D9}"/>
            </a:ext>
          </a:extLst>
        </p:cNvPr>
        <p:cNvGrpSpPr/>
        <p:nvPr/>
      </p:nvGrpSpPr>
      <p:grpSpPr>
        <a:xfrm>
          <a:off x="0" y="0"/>
          <a:ext cx="0" cy="0"/>
          <a:chOff x="0" y="0"/>
          <a:chExt cx="0" cy="0"/>
        </a:xfrm>
      </p:grpSpPr>
      <p:pic>
        <p:nvPicPr>
          <p:cNvPr id="3" name="Picture 2" descr="A pocket watch on a chain&#10;&#10;Description automatically generated">
            <a:extLst>
              <a:ext uri="{FF2B5EF4-FFF2-40B4-BE49-F238E27FC236}">
                <a16:creationId xmlns:a16="http://schemas.microsoft.com/office/drawing/2014/main" id="{E879E3A4-8B09-D862-B84C-86FC31B5515E}"/>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1200"/>
                    </a14:imgEffect>
                    <a14:imgEffect>
                      <a14:saturation sat="300000"/>
                    </a14:imgEffect>
                    <a14:imgEffect>
                      <a14:brightnessContrast bright="-57000" contrast="40000"/>
                    </a14:imgEffect>
                  </a14:imgLayer>
                </a14:imgProps>
              </a:ext>
              <a:ext uri="{28A0092B-C50C-407E-A947-70E740481C1C}">
                <a14:useLocalDpi xmlns:a14="http://schemas.microsoft.com/office/drawing/2010/main" val="0"/>
              </a:ext>
            </a:extLst>
          </a:blip>
          <a:srcRect l="11765" t="35317" r="28844" b="14812"/>
          <a:stretch/>
        </p:blipFill>
        <p:spPr>
          <a:xfrm>
            <a:off x="-3" y="15278"/>
            <a:ext cx="9170551" cy="5125626"/>
          </a:xfrm>
          <a:prstGeom prst="rect">
            <a:avLst/>
          </a:prstGeom>
        </p:spPr>
      </p:pic>
      <p:graphicFrame>
        <p:nvGraphicFramePr>
          <p:cNvPr id="6" name="Table 5">
            <a:extLst>
              <a:ext uri="{FF2B5EF4-FFF2-40B4-BE49-F238E27FC236}">
                <a16:creationId xmlns:a16="http://schemas.microsoft.com/office/drawing/2014/main" id="{D928BC50-F991-D7CB-285E-6B8C7CB7CFCE}"/>
              </a:ext>
            </a:extLst>
          </p:cNvPr>
          <p:cNvGraphicFramePr>
            <a:graphicFrameLocks noGrp="1"/>
          </p:cNvGraphicFramePr>
          <p:nvPr/>
        </p:nvGraphicFramePr>
        <p:xfrm>
          <a:off x="751841" y="2457081"/>
          <a:ext cx="7074529" cy="370840"/>
        </p:xfrm>
        <a:graphic>
          <a:graphicData uri="http://schemas.openxmlformats.org/drawingml/2006/table">
            <a:tbl>
              <a:tblPr firstRow="1" bandRow="1">
                <a:tableStyleId>{2D5ABB26-0587-4C30-8999-92F81FD0307C}</a:tableStyleId>
              </a:tblPr>
              <a:tblGrid>
                <a:gridCol w="1010647">
                  <a:extLst>
                    <a:ext uri="{9D8B030D-6E8A-4147-A177-3AD203B41FA5}">
                      <a16:colId xmlns:a16="http://schemas.microsoft.com/office/drawing/2014/main" val="2840741654"/>
                    </a:ext>
                  </a:extLst>
                </a:gridCol>
                <a:gridCol w="1010647">
                  <a:extLst>
                    <a:ext uri="{9D8B030D-6E8A-4147-A177-3AD203B41FA5}">
                      <a16:colId xmlns:a16="http://schemas.microsoft.com/office/drawing/2014/main" val="2173384290"/>
                    </a:ext>
                  </a:extLst>
                </a:gridCol>
                <a:gridCol w="1010647">
                  <a:extLst>
                    <a:ext uri="{9D8B030D-6E8A-4147-A177-3AD203B41FA5}">
                      <a16:colId xmlns:a16="http://schemas.microsoft.com/office/drawing/2014/main" val="2233519582"/>
                    </a:ext>
                  </a:extLst>
                </a:gridCol>
                <a:gridCol w="1010647">
                  <a:extLst>
                    <a:ext uri="{9D8B030D-6E8A-4147-A177-3AD203B41FA5}">
                      <a16:colId xmlns:a16="http://schemas.microsoft.com/office/drawing/2014/main" val="2804359219"/>
                    </a:ext>
                  </a:extLst>
                </a:gridCol>
                <a:gridCol w="1010647">
                  <a:extLst>
                    <a:ext uri="{9D8B030D-6E8A-4147-A177-3AD203B41FA5}">
                      <a16:colId xmlns:a16="http://schemas.microsoft.com/office/drawing/2014/main" val="3745756767"/>
                    </a:ext>
                  </a:extLst>
                </a:gridCol>
                <a:gridCol w="1010647">
                  <a:extLst>
                    <a:ext uri="{9D8B030D-6E8A-4147-A177-3AD203B41FA5}">
                      <a16:colId xmlns:a16="http://schemas.microsoft.com/office/drawing/2014/main" val="2943584487"/>
                    </a:ext>
                  </a:extLst>
                </a:gridCol>
                <a:gridCol w="1010647">
                  <a:extLst>
                    <a:ext uri="{9D8B030D-6E8A-4147-A177-3AD203B41FA5}">
                      <a16:colId xmlns:a16="http://schemas.microsoft.com/office/drawing/2014/main" val="2681392310"/>
                    </a:ext>
                  </a:extLst>
                </a:gridCol>
              </a:tblGrid>
              <a:tr h="370840">
                <a:tc>
                  <a:txBody>
                    <a:bodyPr/>
                    <a:lstStyle/>
                    <a:p>
                      <a:pPr algn="ctr"/>
                      <a:r>
                        <a:rPr lang="en-US" sz="1100" b="1">
                          <a:solidFill>
                            <a:schemeClr val="bg1"/>
                          </a:solidFill>
                        </a:rPr>
                        <a:t>Year 1</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2</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3</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4</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5</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6</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7</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extLst>
                  <a:ext uri="{0D108BD9-81ED-4DB2-BD59-A6C34878D82A}">
                    <a16:rowId xmlns:a16="http://schemas.microsoft.com/office/drawing/2014/main" val="1142484049"/>
                  </a:ext>
                </a:extLst>
              </a:tr>
            </a:tbl>
          </a:graphicData>
        </a:graphic>
      </p:graphicFrame>
      <p:sp>
        <p:nvSpPr>
          <p:cNvPr id="8" name="TextBox 7">
            <a:extLst>
              <a:ext uri="{FF2B5EF4-FFF2-40B4-BE49-F238E27FC236}">
                <a16:creationId xmlns:a16="http://schemas.microsoft.com/office/drawing/2014/main" id="{B8D24333-EC56-6273-F5E0-09B807275D6D}"/>
              </a:ext>
            </a:extLst>
          </p:cNvPr>
          <p:cNvSpPr txBox="1"/>
          <p:nvPr/>
        </p:nvSpPr>
        <p:spPr>
          <a:xfrm>
            <a:off x="751841" y="2305881"/>
            <a:ext cx="7074530" cy="276999"/>
          </a:xfrm>
          <a:prstGeom prst="rect">
            <a:avLst/>
          </a:prstGeom>
          <a:solidFill>
            <a:srgbClr val="990000"/>
          </a:solidFill>
          <a:ln>
            <a:solidFill>
              <a:schemeClr val="tx1"/>
            </a:solidFill>
          </a:ln>
        </p:spPr>
        <p:txBody>
          <a:bodyPr wrap="square" rtlCol="0">
            <a:spAutoFit/>
          </a:bodyPr>
          <a:lstStyle/>
          <a:p>
            <a:pPr algn="ctr"/>
            <a:r>
              <a:rPr lang="en-US" sz="1200" b="1">
                <a:solidFill>
                  <a:schemeClr val="bg1"/>
                </a:solidFill>
              </a:rPr>
              <a:t>Daniel’s Final Week (7 Years): A Week of Righteousness</a:t>
            </a:r>
          </a:p>
        </p:txBody>
      </p:sp>
      <p:sp>
        <p:nvSpPr>
          <p:cNvPr id="9" name="TextBox 4">
            <a:extLst>
              <a:ext uri="{FF2B5EF4-FFF2-40B4-BE49-F238E27FC236}">
                <a16:creationId xmlns:a16="http://schemas.microsoft.com/office/drawing/2014/main" id="{E4408D0D-7126-3FFD-BD4A-F04C1B6A5CFF}"/>
              </a:ext>
            </a:extLst>
          </p:cNvPr>
          <p:cNvSpPr txBox="1"/>
          <p:nvPr/>
        </p:nvSpPr>
        <p:spPr>
          <a:xfrm>
            <a:off x="337399" y="194745"/>
            <a:ext cx="3640569"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2000" b="1" i="1">
                <a:solidFill>
                  <a:schemeClr val="bg1"/>
                </a:solidFill>
              </a:rPr>
              <a:t>End Times Timeline </a:t>
            </a:r>
            <a:br>
              <a:rPr lang="en-US" sz="2000" b="1" i="1">
                <a:solidFill>
                  <a:schemeClr val="bg1"/>
                </a:solidFill>
              </a:rPr>
            </a:br>
            <a:r>
              <a:rPr lang="en-US" sz="2000" b="1" i="1">
                <a:solidFill>
                  <a:schemeClr val="bg1"/>
                </a:solidFill>
              </a:rPr>
              <a:t>(A Possible Scenario)</a:t>
            </a:r>
          </a:p>
        </p:txBody>
      </p:sp>
      <p:sp>
        <p:nvSpPr>
          <p:cNvPr id="10" name="TextBox 2">
            <a:extLst>
              <a:ext uri="{FF2B5EF4-FFF2-40B4-BE49-F238E27FC236}">
                <a16:creationId xmlns:a16="http://schemas.microsoft.com/office/drawing/2014/main" id="{82EAE8E3-5BCD-C038-7F05-23196FE2A4F9}"/>
              </a:ext>
            </a:extLst>
          </p:cNvPr>
          <p:cNvSpPr txBox="1"/>
          <p:nvPr/>
        </p:nvSpPr>
        <p:spPr>
          <a:xfrm>
            <a:off x="758185" y="2603646"/>
            <a:ext cx="67310" cy="200388"/>
          </a:xfrm>
          <a:prstGeom prst="rect">
            <a:avLst/>
          </a:prstGeom>
          <a:solidFill>
            <a:srgbClr val="00B0F0"/>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en-US" sz="1000" b="1" baseline="0">
              <a:solidFill>
                <a:schemeClr val="bg1"/>
              </a:solidFill>
            </a:endParaRPr>
          </a:p>
        </p:txBody>
      </p:sp>
      <p:sp>
        <p:nvSpPr>
          <p:cNvPr id="11" name="TextBox 4">
            <a:extLst>
              <a:ext uri="{FF2B5EF4-FFF2-40B4-BE49-F238E27FC236}">
                <a16:creationId xmlns:a16="http://schemas.microsoft.com/office/drawing/2014/main" id="{54C6702D-7ADD-A9A3-658E-11E3F20E60FF}"/>
              </a:ext>
            </a:extLst>
          </p:cNvPr>
          <p:cNvSpPr txBox="1"/>
          <p:nvPr/>
        </p:nvSpPr>
        <p:spPr>
          <a:xfrm>
            <a:off x="785491" y="1242460"/>
            <a:ext cx="4039179"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00">
                <a:solidFill>
                  <a:schemeClr val="bg1"/>
                </a:solidFill>
              </a:rPr>
              <a:t>The final week of Daniel’s </a:t>
            </a:r>
          </a:p>
          <a:p>
            <a:r>
              <a:rPr lang="en-US" sz="1000">
                <a:solidFill>
                  <a:schemeClr val="bg1"/>
                </a:solidFill>
              </a:rPr>
              <a:t>70 Weeks prophecy resumes on Aviv 15. </a:t>
            </a:r>
            <a:br>
              <a:rPr lang="en-US" sz="1000">
                <a:solidFill>
                  <a:schemeClr val="bg1"/>
                </a:solidFill>
              </a:rPr>
            </a:br>
            <a:r>
              <a:rPr lang="en-US" sz="1000">
                <a:solidFill>
                  <a:schemeClr val="bg1"/>
                </a:solidFill>
              </a:rPr>
              <a:t>This is the last 7 years of the age. </a:t>
            </a:r>
            <a:br>
              <a:rPr lang="en-US" sz="1000">
                <a:solidFill>
                  <a:schemeClr val="bg1"/>
                </a:solidFill>
              </a:rPr>
            </a:br>
            <a:r>
              <a:rPr lang="en-US" sz="800" i="1">
                <a:solidFill>
                  <a:schemeClr val="bg1"/>
                </a:solidFill>
              </a:rPr>
              <a:t>Year 1, 15</a:t>
            </a:r>
            <a:r>
              <a:rPr lang="en-US" sz="800" i="1" baseline="30000">
                <a:solidFill>
                  <a:schemeClr val="bg1"/>
                </a:solidFill>
              </a:rPr>
              <a:t>th</a:t>
            </a:r>
            <a:r>
              <a:rPr lang="en-US" sz="800" i="1">
                <a:solidFill>
                  <a:schemeClr val="bg1"/>
                </a:solidFill>
              </a:rPr>
              <a:t> day of the 1</a:t>
            </a:r>
            <a:r>
              <a:rPr lang="en-US" sz="800" i="1" baseline="30000">
                <a:solidFill>
                  <a:schemeClr val="bg1"/>
                </a:solidFill>
              </a:rPr>
              <a:t>st</a:t>
            </a:r>
            <a:r>
              <a:rPr lang="en-US" sz="800" i="1">
                <a:solidFill>
                  <a:schemeClr val="bg1"/>
                </a:solidFill>
              </a:rPr>
              <a:t> month.</a:t>
            </a:r>
          </a:p>
        </p:txBody>
      </p:sp>
      <p:cxnSp>
        <p:nvCxnSpPr>
          <p:cNvPr id="12" name="Straight Arrow Connector 11">
            <a:extLst>
              <a:ext uri="{FF2B5EF4-FFF2-40B4-BE49-F238E27FC236}">
                <a16:creationId xmlns:a16="http://schemas.microsoft.com/office/drawing/2014/main" id="{2A1671DF-B28C-3E4D-C847-1C08C1117534}"/>
              </a:ext>
            </a:extLst>
          </p:cNvPr>
          <p:cNvCxnSpPr>
            <a:cxnSpLocks/>
          </p:cNvCxnSpPr>
          <p:nvPr/>
        </p:nvCxnSpPr>
        <p:spPr>
          <a:xfrm>
            <a:off x="832960" y="1205159"/>
            <a:ext cx="0" cy="1070114"/>
          </a:xfrm>
          <a:prstGeom prst="straightConnector1">
            <a:avLst/>
          </a:prstGeom>
          <a:ln w="19050">
            <a:solidFill>
              <a:srgbClr val="C55A11"/>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4">
            <a:extLst>
              <a:ext uri="{FF2B5EF4-FFF2-40B4-BE49-F238E27FC236}">
                <a16:creationId xmlns:a16="http://schemas.microsoft.com/office/drawing/2014/main" id="{99150FF7-ABA0-61B6-F7DF-8E7A269BE0D8}"/>
              </a:ext>
            </a:extLst>
          </p:cNvPr>
          <p:cNvSpPr txBox="1"/>
          <p:nvPr/>
        </p:nvSpPr>
        <p:spPr>
          <a:xfrm>
            <a:off x="951473" y="3149085"/>
            <a:ext cx="4057648"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00">
                <a:solidFill>
                  <a:schemeClr val="bg1"/>
                </a:solidFill>
              </a:rPr>
              <a:t>2300 Days begins with </a:t>
            </a:r>
          </a:p>
          <a:p>
            <a:r>
              <a:rPr lang="en-US" sz="1000">
                <a:solidFill>
                  <a:schemeClr val="bg1"/>
                </a:solidFill>
              </a:rPr>
              <a:t>the daily sacrifice being </a:t>
            </a:r>
          </a:p>
          <a:p>
            <a:r>
              <a:rPr lang="en-US" sz="1000">
                <a:solidFill>
                  <a:schemeClr val="bg1"/>
                </a:solidFill>
              </a:rPr>
              <a:t>lifted up. </a:t>
            </a:r>
            <a:br>
              <a:rPr lang="en-US" sz="1000">
                <a:solidFill>
                  <a:schemeClr val="bg1"/>
                </a:solidFill>
              </a:rPr>
            </a:br>
            <a:r>
              <a:rPr lang="en-US" sz="800" i="1">
                <a:solidFill>
                  <a:schemeClr val="bg1"/>
                </a:solidFill>
              </a:rPr>
              <a:t>Year 1, 7</a:t>
            </a:r>
            <a:r>
              <a:rPr lang="en-US" sz="800" i="1" baseline="30000">
                <a:solidFill>
                  <a:schemeClr val="bg1"/>
                </a:solidFill>
              </a:rPr>
              <a:t>th</a:t>
            </a:r>
            <a:r>
              <a:rPr lang="en-US" sz="800" i="1">
                <a:solidFill>
                  <a:schemeClr val="bg1"/>
                </a:solidFill>
              </a:rPr>
              <a:t> day of the 3</a:t>
            </a:r>
            <a:r>
              <a:rPr lang="en-US" sz="800" i="1" baseline="30000">
                <a:solidFill>
                  <a:schemeClr val="bg1"/>
                </a:solidFill>
              </a:rPr>
              <a:t>rd</a:t>
            </a:r>
            <a:r>
              <a:rPr lang="en-US" sz="800" i="1">
                <a:solidFill>
                  <a:schemeClr val="bg1"/>
                </a:solidFill>
              </a:rPr>
              <a:t> month.</a:t>
            </a:r>
            <a:br>
              <a:rPr lang="en-US" sz="1000">
                <a:solidFill>
                  <a:schemeClr val="bg1"/>
                </a:solidFill>
              </a:rPr>
            </a:br>
            <a:endParaRPr lang="en-US" sz="800" i="1">
              <a:solidFill>
                <a:schemeClr val="bg1"/>
              </a:solidFill>
            </a:endParaRPr>
          </a:p>
        </p:txBody>
      </p:sp>
      <p:cxnSp>
        <p:nvCxnSpPr>
          <p:cNvPr id="4" name="Straight Arrow Connector 3">
            <a:extLst>
              <a:ext uri="{FF2B5EF4-FFF2-40B4-BE49-F238E27FC236}">
                <a16:creationId xmlns:a16="http://schemas.microsoft.com/office/drawing/2014/main" id="{5490762A-9166-3F7A-6C8A-46821B2CEEBE}"/>
              </a:ext>
            </a:extLst>
          </p:cNvPr>
          <p:cNvCxnSpPr>
            <a:cxnSpLocks/>
          </p:cNvCxnSpPr>
          <p:nvPr/>
        </p:nvCxnSpPr>
        <p:spPr>
          <a:xfrm flipV="1">
            <a:off x="989340" y="2862499"/>
            <a:ext cx="0" cy="728914"/>
          </a:xfrm>
          <a:prstGeom prst="straightConnector1">
            <a:avLst/>
          </a:prstGeom>
          <a:ln w="19050">
            <a:solidFill>
              <a:srgbClr val="C55A1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1618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7BACC-0C4C-E8CE-BD44-E88551DE15DD}"/>
            </a:ext>
          </a:extLst>
        </p:cNvPr>
        <p:cNvGrpSpPr/>
        <p:nvPr/>
      </p:nvGrpSpPr>
      <p:grpSpPr>
        <a:xfrm>
          <a:off x="0" y="0"/>
          <a:ext cx="0" cy="0"/>
          <a:chOff x="0" y="0"/>
          <a:chExt cx="0" cy="0"/>
        </a:xfrm>
      </p:grpSpPr>
      <p:pic>
        <p:nvPicPr>
          <p:cNvPr id="3" name="Picture 2" descr="A pocket watch on a chain&#10;&#10;Description automatically generated">
            <a:extLst>
              <a:ext uri="{FF2B5EF4-FFF2-40B4-BE49-F238E27FC236}">
                <a16:creationId xmlns:a16="http://schemas.microsoft.com/office/drawing/2014/main" id="{816ABB55-781F-C596-93CA-703B8342E35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1200"/>
                    </a14:imgEffect>
                    <a14:imgEffect>
                      <a14:saturation sat="300000"/>
                    </a14:imgEffect>
                    <a14:imgEffect>
                      <a14:brightnessContrast bright="-57000" contrast="40000"/>
                    </a14:imgEffect>
                  </a14:imgLayer>
                </a14:imgProps>
              </a:ext>
              <a:ext uri="{28A0092B-C50C-407E-A947-70E740481C1C}">
                <a14:useLocalDpi xmlns:a14="http://schemas.microsoft.com/office/drawing/2010/main" val="0"/>
              </a:ext>
            </a:extLst>
          </a:blip>
          <a:srcRect l="11765" t="35317" r="28844" b="14812"/>
          <a:stretch/>
        </p:blipFill>
        <p:spPr>
          <a:xfrm>
            <a:off x="-3" y="15278"/>
            <a:ext cx="9170551" cy="5125626"/>
          </a:xfrm>
          <a:prstGeom prst="rect">
            <a:avLst/>
          </a:prstGeom>
        </p:spPr>
      </p:pic>
      <p:graphicFrame>
        <p:nvGraphicFramePr>
          <p:cNvPr id="6" name="Table 5">
            <a:extLst>
              <a:ext uri="{FF2B5EF4-FFF2-40B4-BE49-F238E27FC236}">
                <a16:creationId xmlns:a16="http://schemas.microsoft.com/office/drawing/2014/main" id="{64AEC0AB-7C54-0BAE-B8C1-192A5EDD270D}"/>
              </a:ext>
            </a:extLst>
          </p:cNvPr>
          <p:cNvGraphicFramePr>
            <a:graphicFrameLocks noGrp="1"/>
          </p:cNvGraphicFramePr>
          <p:nvPr/>
        </p:nvGraphicFramePr>
        <p:xfrm>
          <a:off x="751841" y="2457081"/>
          <a:ext cx="7074529" cy="370840"/>
        </p:xfrm>
        <a:graphic>
          <a:graphicData uri="http://schemas.openxmlformats.org/drawingml/2006/table">
            <a:tbl>
              <a:tblPr firstRow="1" bandRow="1">
                <a:tableStyleId>{2D5ABB26-0587-4C30-8999-92F81FD0307C}</a:tableStyleId>
              </a:tblPr>
              <a:tblGrid>
                <a:gridCol w="1010647">
                  <a:extLst>
                    <a:ext uri="{9D8B030D-6E8A-4147-A177-3AD203B41FA5}">
                      <a16:colId xmlns:a16="http://schemas.microsoft.com/office/drawing/2014/main" val="2840741654"/>
                    </a:ext>
                  </a:extLst>
                </a:gridCol>
                <a:gridCol w="1010647">
                  <a:extLst>
                    <a:ext uri="{9D8B030D-6E8A-4147-A177-3AD203B41FA5}">
                      <a16:colId xmlns:a16="http://schemas.microsoft.com/office/drawing/2014/main" val="2173384290"/>
                    </a:ext>
                  </a:extLst>
                </a:gridCol>
                <a:gridCol w="1010647">
                  <a:extLst>
                    <a:ext uri="{9D8B030D-6E8A-4147-A177-3AD203B41FA5}">
                      <a16:colId xmlns:a16="http://schemas.microsoft.com/office/drawing/2014/main" val="2233519582"/>
                    </a:ext>
                  </a:extLst>
                </a:gridCol>
                <a:gridCol w="1010647">
                  <a:extLst>
                    <a:ext uri="{9D8B030D-6E8A-4147-A177-3AD203B41FA5}">
                      <a16:colId xmlns:a16="http://schemas.microsoft.com/office/drawing/2014/main" val="2804359219"/>
                    </a:ext>
                  </a:extLst>
                </a:gridCol>
                <a:gridCol w="1010647">
                  <a:extLst>
                    <a:ext uri="{9D8B030D-6E8A-4147-A177-3AD203B41FA5}">
                      <a16:colId xmlns:a16="http://schemas.microsoft.com/office/drawing/2014/main" val="3745756767"/>
                    </a:ext>
                  </a:extLst>
                </a:gridCol>
                <a:gridCol w="1010647">
                  <a:extLst>
                    <a:ext uri="{9D8B030D-6E8A-4147-A177-3AD203B41FA5}">
                      <a16:colId xmlns:a16="http://schemas.microsoft.com/office/drawing/2014/main" val="2943584487"/>
                    </a:ext>
                  </a:extLst>
                </a:gridCol>
                <a:gridCol w="1010647">
                  <a:extLst>
                    <a:ext uri="{9D8B030D-6E8A-4147-A177-3AD203B41FA5}">
                      <a16:colId xmlns:a16="http://schemas.microsoft.com/office/drawing/2014/main" val="2681392310"/>
                    </a:ext>
                  </a:extLst>
                </a:gridCol>
              </a:tblGrid>
              <a:tr h="370840">
                <a:tc>
                  <a:txBody>
                    <a:bodyPr/>
                    <a:lstStyle/>
                    <a:p>
                      <a:pPr algn="ctr"/>
                      <a:r>
                        <a:rPr lang="en-US" sz="1100" b="1">
                          <a:solidFill>
                            <a:schemeClr val="bg1"/>
                          </a:solidFill>
                        </a:rPr>
                        <a:t>Year 1</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2</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3</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4</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5</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6</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7</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extLst>
                  <a:ext uri="{0D108BD9-81ED-4DB2-BD59-A6C34878D82A}">
                    <a16:rowId xmlns:a16="http://schemas.microsoft.com/office/drawing/2014/main" val="1142484049"/>
                  </a:ext>
                </a:extLst>
              </a:tr>
            </a:tbl>
          </a:graphicData>
        </a:graphic>
      </p:graphicFrame>
      <p:sp>
        <p:nvSpPr>
          <p:cNvPr id="8" name="TextBox 7">
            <a:extLst>
              <a:ext uri="{FF2B5EF4-FFF2-40B4-BE49-F238E27FC236}">
                <a16:creationId xmlns:a16="http://schemas.microsoft.com/office/drawing/2014/main" id="{F4B37030-8463-5F88-7FDF-4545003374F4}"/>
              </a:ext>
            </a:extLst>
          </p:cNvPr>
          <p:cNvSpPr txBox="1"/>
          <p:nvPr/>
        </p:nvSpPr>
        <p:spPr>
          <a:xfrm>
            <a:off x="751841" y="2305881"/>
            <a:ext cx="7074530" cy="276999"/>
          </a:xfrm>
          <a:prstGeom prst="rect">
            <a:avLst/>
          </a:prstGeom>
          <a:solidFill>
            <a:srgbClr val="990000"/>
          </a:solidFill>
          <a:ln>
            <a:solidFill>
              <a:schemeClr val="tx1"/>
            </a:solidFill>
          </a:ln>
        </p:spPr>
        <p:txBody>
          <a:bodyPr wrap="square" rtlCol="0">
            <a:spAutoFit/>
          </a:bodyPr>
          <a:lstStyle/>
          <a:p>
            <a:pPr algn="ctr"/>
            <a:r>
              <a:rPr lang="en-US" sz="1200" b="1">
                <a:solidFill>
                  <a:schemeClr val="bg1"/>
                </a:solidFill>
              </a:rPr>
              <a:t>Daniel’s Final Week (7 Years): A Week of Righteousness</a:t>
            </a:r>
          </a:p>
        </p:txBody>
      </p:sp>
      <p:sp>
        <p:nvSpPr>
          <p:cNvPr id="9" name="TextBox 4">
            <a:extLst>
              <a:ext uri="{FF2B5EF4-FFF2-40B4-BE49-F238E27FC236}">
                <a16:creationId xmlns:a16="http://schemas.microsoft.com/office/drawing/2014/main" id="{D128E15A-D425-CBBD-3A28-D98FE9D847F6}"/>
              </a:ext>
            </a:extLst>
          </p:cNvPr>
          <p:cNvSpPr txBox="1"/>
          <p:nvPr/>
        </p:nvSpPr>
        <p:spPr>
          <a:xfrm>
            <a:off x="337399" y="194745"/>
            <a:ext cx="3640569"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2000" b="1" i="1">
                <a:solidFill>
                  <a:schemeClr val="bg1"/>
                </a:solidFill>
              </a:rPr>
              <a:t>End Times Timeline </a:t>
            </a:r>
            <a:br>
              <a:rPr lang="en-US" sz="2000" b="1" i="1">
                <a:solidFill>
                  <a:schemeClr val="bg1"/>
                </a:solidFill>
              </a:rPr>
            </a:br>
            <a:r>
              <a:rPr lang="en-US" sz="2000" b="1" i="1">
                <a:solidFill>
                  <a:schemeClr val="bg1"/>
                </a:solidFill>
              </a:rPr>
              <a:t>(A Possible Scenario)</a:t>
            </a:r>
          </a:p>
        </p:txBody>
      </p:sp>
      <p:sp>
        <p:nvSpPr>
          <p:cNvPr id="10" name="TextBox 2">
            <a:extLst>
              <a:ext uri="{FF2B5EF4-FFF2-40B4-BE49-F238E27FC236}">
                <a16:creationId xmlns:a16="http://schemas.microsoft.com/office/drawing/2014/main" id="{5227D7FD-95F9-E4E6-C615-0CEBFC18BA2B}"/>
              </a:ext>
            </a:extLst>
          </p:cNvPr>
          <p:cNvSpPr txBox="1"/>
          <p:nvPr/>
        </p:nvSpPr>
        <p:spPr>
          <a:xfrm>
            <a:off x="758185" y="2603646"/>
            <a:ext cx="67310" cy="200388"/>
          </a:xfrm>
          <a:prstGeom prst="rect">
            <a:avLst/>
          </a:prstGeom>
          <a:solidFill>
            <a:srgbClr val="00B0F0"/>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en-US" sz="1000" b="1" baseline="0">
              <a:solidFill>
                <a:schemeClr val="bg1"/>
              </a:solidFill>
            </a:endParaRPr>
          </a:p>
        </p:txBody>
      </p:sp>
      <p:sp>
        <p:nvSpPr>
          <p:cNvPr id="11" name="TextBox 4">
            <a:extLst>
              <a:ext uri="{FF2B5EF4-FFF2-40B4-BE49-F238E27FC236}">
                <a16:creationId xmlns:a16="http://schemas.microsoft.com/office/drawing/2014/main" id="{0829C2AA-9F54-3EE0-A770-F2BB0F71E568}"/>
              </a:ext>
            </a:extLst>
          </p:cNvPr>
          <p:cNvSpPr txBox="1"/>
          <p:nvPr/>
        </p:nvSpPr>
        <p:spPr>
          <a:xfrm>
            <a:off x="785491" y="1242460"/>
            <a:ext cx="4039179"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00">
                <a:solidFill>
                  <a:schemeClr val="bg1"/>
                </a:solidFill>
              </a:rPr>
              <a:t>The final week of Daniel’s </a:t>
            </a:r>
          </a:p>
          <a:p>
            <a:r>
              <a:rPr lang="en-US" sz="1000">
                <a:solidFill>
                  <a:schemeClr val="bg1"/>
                </a:solidFill>
              </a:rPr>
              <a:t>70 Weeks prophecy resumes on Aviv 15. </a:t>
            </a:r>
            <a:br>
              <a:rPr lang="en-US" sz="1000">
                <a:solidFill>
                  <a:schemeClr val="bg1"/>
                </a:solidFill>
              </a:rPr>
            </a:br>
            <a:r>
              <a:rPr lang="en-US" sz="1000">
                <a:solidFill>
                  <a:schemeClr val="bg1"/>
                </a:solidFill>
              </a:rPr>
              <a:t>This is the last 7 years of the age. </a:t>
            </a:r>
            <a:br>
              <a:rPr lang="en-US" sz="1000">
                <a:solidFill>
                  <a:schemeClr val="bg1"/>
                </a:solidFill>
              </a:rPr>
            </a:br>
            <a:r>
              <a:rPr lang="en-US" sz="800" i="1">
                <a:solidFill>
                  <a:schemeClr val="bg1"/>
                </a:solidFill>
              </a:rPr>
              <a:t>Year 1, 15</a:t>
            </a:r>
            <a:r>
              <a:rPr lang="en-US" sz="800" i="1" baseline="30000">
                <a:solidFill>
                  <a:schemeClr val="bg1"/>
                </a:solidFill>
              </a:rPr>
              <a:t>th</a:t>
            </a:r>
            <a:r>
              <a:rPr lang="en-US" sz="800" i="1">
                <a:solidFill>
                  <a:schemeClr val="bg1"/>
                </a:solidFill>
              </a:rPr>
              <a:t> day of the 1</a:t>
            </a:r>
            <a:r>
              <a:rPr lang="en-US" sz="800" i="1" baseline="30000">
                <a:solidFill>
                  <a:schemeClr val="bg1"/>
                </a:solidFill>
              </a:rPr>
              <a:t>st</a:t>
            </a:r>
            <a:r>
              <a:rPr lang="en-US" sz="800" i="1">
                <a:solidFill>
                  <a:schemeClr val="bg1"/>
                </a:solidFill>
              </a:rPr>
              <a:t> month.</a:t>
            </a:r>
          </a:p>
        </p:txBody>
      </p:sp>
      <p:cxnSp>
        <p:nvCxnSpPr>
          <p:cNvPr id="12" name="Straight Arrow Connector 11">
            <a:extLst>
              <a:ext uri="{FF2B5EF4-FFF2-40B4-BE49-F238E27FC236}">
                <a16:creationId xmlns:a16="http://schemas.microsoft.com/office/drawing/2014/main" id="{A0D53B78-5368-93DE-D262-396F84AE7B44}"/>
              </a:ext>
            </a:extLst>
          </p:cNvPr>
          <p:cNvCxnSpPr>
            <a:cxnSpLocks/>
          </p:cNvCxnSpPr>
          <p:nvPr/>
        </p:nvCxnSpPr>
        <p:spPr>
          <a:xfrm>
            <a:off x="832960" y="1205159"/>
            <a:ext cx="0" cy="1070114"/>
          </a:xfrm>
          <a:prstGeom prst="straightConnector1">
            <a:avLst/>
          </a:prstGeom>
          <a:ln w="19050">
            <a:solidFill>
              <a:srgbClr val="C55A11"/>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4">
            <a:extLst>
              <a:ext uri="{FF2B5EF4-FFF2-40B4-BE49-F238E27FC236}">
                <a16:creationId xmlns:a16="http://schemas.microsoft.com/office/drawing/2014/main" id="{238FFE01-8113-B274-79F2-CDA2A058759D}"/>
              </a:ext>
            </a:extLst>
          </p:cNvPr>
          <p:cNvSpPr txBox="1"/>
          <p:nvPr/>
        </p:nvSpPr>
        <p:spPr>
          <a:xfrm>
            <a:off x="951473" y="3149085"/>
            <a:ext cx="4057648"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00">
                <a:solidFill>
                  <a:schemeClr val="bg1"/>
                </a:solidFill>
              </a:rPr>
              <a:t>2300 Days begins with </a:t>
            </a:r>
          </a:p>
          <a:p>
            <a:r>
              <a:rPr lang="en-US" sz="1000">
                <a:solidFill>
                  <a:schemeClr val="bg1"/>
                </a:solidFill>
              </a:rPr>
              <a:t>the daily sacrifice being </a:t>
            </a:r>
          </a:p>
          <a:p>
            <a:r>
              <a:rPr lang="en-US" sz="1000">
                <a:solidFill>
                  <a:schemeClr val="bg1"/>
                </a:solidFill>
              </a:rPr>
              <a:t>lifted up. </a:t>
            </a:r>
            <a:br>
              <a:rPr lang="en-US" sz="1000">
                <a:solidFill>
                  <a:schemeClr val="bg1"/>
                </a:solidFill>
              </a:rPr>
            </a:br>
            <a:r>
              <a:rPr lang="en-US" sz="800" i="1">
                <a:solidFill>
                  <a:schemeClr val="bg1"/>
                </a:solidFill>
              </a:rPr>
              <a:t>Year 1, 7</a:t>
            </a:r>
            <a:r>
              <a:rPr lang="en-US" sz="800" i="1" baseline="30000">
                <a:solidFill>
                  <a:schemeClr val="bg1"/>
                </a:solidFill>
              </a:rPr>
              <a:t>th</a:t>
            </a:r>
            <a:r>
              <a:rPr lang="en-US" sz="800" i="1">
                <a:solidFill>
                  <a:schemeClr val="bg1"/>
                </a:solidFill>
              </a:rPr>
              <a:t> day of the 3</a:t>
            </a:r>
            <a:r>
              <a:rPr lang="en-US" sz="800" i="1" baseline="30000">
                <a:solidFill>
                  <a:schemeClr val="bg1"/>
                </a:solidFill>
              </a:rPr>
              <a:t>rd</a:t>
            </a:r>
            <a:r>
              <a:rPr lang="en-US" sz="800" i="1">
                <a:solidFill>
                  <a:schemeClr val="bg1"/>
                </a:solidFill>
              </a:rPr>
              <a:t> month.</a:t>
            </a:r>
            <a:br>
              <a:rPr lang="en-US" sz="1000">
                <a:solidFill>
                  <a:schemeClr val="bg1"/>
                </a:solidFill>
              </a:rPr>
            </a:br>
            <a:endParaRPr lang="en-US" sz="800" i="1">
              <a:solidFill>
                <a:schemeClr val="bg1"/>
              </a:solidFill>
            </a:endParaRPr>
          </a:p>
        </p:txBody>
      </p:sp>
      <p:cxnSp>
        <p:nvCxnSpPr>
          <p:cNvPr id="4" name="Straight Arrow Connector 3">
            <a:extLst>
              <a:ext uri="{FF2B5EF4-FFF2-40B4-BE49-F238E27FC236}">
                <a16:creationId xmlns:a16="http://schemas.microsoft.com/office/drawing/2014/main" id="{25AE7617-FC13-C9B2-204C-7A4CA5FE6E67}"/>
              </a:ext>
            </a:extLst>
          </p:cNvPr>
          <p:cNvCxnSpPr>
            <a:cxnSpLocks/>
          </p:cNvCxnSpPr>
          <p:nvPr/>
        </p:nvCxnSpPr>
        <p:spPr>
          <a:xfrm flipV="1">
            <a:off x="989340" y="2862499"/>
            <a:ext cx="0" cy="728914"/>
          </a:xfrm>
          <a:prstGeom prst="straightConnector1">
            <a:avLst/>
          </a:prstGeom>
          <a:ln w="19050">
            <a:solidFill>
              <a:srgbClr val="C55A11"/>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FF549B29-E428-3025-A71F-069479438B28}"/>
              </a:ext>
            </a:extLst>
          </p:cNvPr>
          <p:cNvCxnSpPr>
            <a:cxnSpLocks/>
          </p:cNvCxnSpPr>
          <p:nvPr/>
        </p:nvCxnSpPr>
        <p:spPr>
          <a:xfrm flipV="1">
            <a:off x="3555777" y="2862499"/>
            <a:ext cx="0" cy="1328501"/>
          </a:xfrm>
          <a:prstGeom prst="straightConnector1">
            <a:avLst/>
          </a:prstGeom>
          <a:ln w="19050">
            <a:solidFill>
              <a:srgbClr val="C55A11"/>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4">
            <a:extLst>
              <a:ext uri="{FF2B5EF4-FFF2-40B4-BE49-F238E27FC236}">
                <a16:creationId xmlns:a16="http://schemas.microsoft.com/office/drawing/2014/main" id="{35FD6B42-757E-F838-2F83-2B166D1C7393}"/>
              </a:ext>
            </a:extLst>
          </p:cNvPr>
          <p:cNvSpPr txBox="1"/>
          <p:nvPr/>
        </p:nvSpPr>
        <p:spPr>
          <a:xfrm>
            <a:off x="2065025" y="3680349"/>
            <a:ext cx="1532666"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r"/>
            <a:r>
              <a:rPr lang="en-US" sz="1000">
                <a:solidFill>
                  <a:schemeClr val="bg1"/>
                </a:solidFill>
              </a:rPr>
              <a:t>1335 Days begins. Possible start of the Second Exodus. </a:t>
            </a:r>
            <a:br>
              <a:rPr lang="en-US" sz="1000">
                <a:solidFill>
                  <a:schemeClr val="bg1"/>
                </a:solidFill>
              </a:rPr>
            </a:br>
            <a:r>
              <a:rPr lang="en-US" sz="800" i="1">
                <a:solidFill>
                  <a:schemeClr val="bg1"/>
                </a:solidFill>
              </a:rPr>
              <a:t>Year 3, 1</a:t>
            </a:r>
            <a:r>
              <a:rPr lang="en-US" sz="800" i="1" baseline="30000">
                <a:solidFill>
                  <a:schemeClr val="bg1"/>
                </a:solidFill>
              </a:rPr>
              <a:t>st</a:t>
            </a:r>
            <a:r>
              <a:rPr lang="en-US" sz="800" i="1">
                <a:solidFill>
                  <a:schemeClr val="bg1"/>
                </a:solidFill>
              </a:rPr>
              <a:t> day of the 11</a:t>
            </a:r>
            <a:r>
              <a:rPr lang="en-US" sz="800" i="1" baseline="30000">
                <a:solidFill>
                  <a:schemeClr val="bg1"/>
                </a:solidFill>
              </a:rPr>
              <a:t>th</a:t>
            </a:r>
            <a:r>
              <a:rPr lang="en-US" sz="800" i="1">
                <a:solidFill>
                  <a:schemeClr val="bg1"/>
                </a:solidFill>
              </a:rPr>
              <a:t> month.</a:t>
            </a:r>
          </a:p>
        </p:txBody>
      </p:sp>
    </p:spTree>
    <p:extLst>
      <p:ext uri="{BB962C8B-B14F-4D97-AF65-F5344CB8AC3E}">
        <p14:creationId xmlns:p14="http://schemas.microsoft.com/office/powerpoint/2010/main" val="659066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4A668-D091-F6B1-26DC-7B827F47390E}"/>
            </a:ext>
          </a:extLst>
        </p:cNvPr>
        <p:cNvGrpSpPr/>
        <p:nvPr/>
      </p:nvGrpSpPr>
      <p:grpSpPr>
        <a:xfrm>
          <a:off x="0" y="0"/>
          <a:ext cx="0" cy="0"/>
          <a:chOff x="0" y="0"/>
          <a:chExt cx="0" cy="0"/>
        </a:xfrm>
      </p:grpSpPr>
      <p:pic>
        <p:nvPicPr>
          <p:cNvPr id="3" name="Picture 2" descr="A pocket watch on a chain&#10;&#10;Description automatically generated">
            <a:extLst>
              <a:ext uri="{FF2B5EF4-FFF2-40B4-BE49-F238E27FC236}">
                <a16:creationId xmlns:a16="http://schemas.microsoft.com/office/drawing/2014/main" id="{DD891FCD-106C-8784-B611-07288E0A91B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1200"/>
                    </a14:imgEffect>
                    <a14:imgEffect>
                      <a14:saturation sat="300000"/>
                    </a14:imgEffect>
                    <a14:imgEffect>
                      <a14:brightnessContrast bright="-57000" contrast="40000"/>
                    </a14:imgEffect>
                  </a14:imgLayer>
                </a14:imgProps>
              </a:ext>
              <a:ext uri="{28A0092B-C50C-407E-A947-70E740481C1C}">
                <a14:useLocalDpi xmlns:a14="http://schemas.microsoft.com/office/drawing/2010/main" val="0"/>
              </a:ext>
            </a:extLst>
          </a:blip>
          <a:srcRect l="11765" t="35317" r="28844" b="14812"/>
          <a:stretch/>
        </p:blipFill>
        <p:spPr>
          <a:xfrm>
            <a:off x="-3" y="15278"/>
            <a:ext cx="9170551" cy="5125626"/>
          </a:xfrm>
          <a:prstGeom prst="rect">
            <a:avLst/>
          </a:prstGeom>
        </p:spPr>
      </p:pic>
      <p:graphicFrame>
        <p:nvGraphicFramePr>
          <p:cNvPr id="6" name="Table 5">
            <a:extLst>
              <a:ext uri="{FF2B5EF4-FFF2-40B4-BE49-F238E27FC236}">
                <a16:creationId xmlns:a16="http://schemas.microsoft.com/office/drawing/2014/main" id="{D8343408-CB96-C208-FA46-0D184EA36C35}"/>
              </a:ext>
            </a:extLst>
          </p:cNvPr>
          <p:cNvGraphicFramePr>
            <a:graphicFrameLocks noGrp="1"/>
          </p:cNvGraphicFramePr>
          <p:nvPr/>
        </p:nvGraphicFramePr>
        <p:xfrm>
          <a:off x="751841" y="2457081"/>
          <a:ext cx="7074529" cy="370840"/>
        </p:xfrm>
        <a:graphic>
          <a:graphicData uri="http://schemas.openxmlformats.org/drawingml/2006/table">
            <a:tbl>
              <a:tblPr firstRow="1" bandRow="1">
                <a:tableStyleId>{2D5ABB26-0587-4C30-8999-92F81FD0307C}</a:tableStyleId>
              </a:tblPr>
              <a:tblGrid>
                <a:gridCol w="1010647">
                  <a:extLst>
                    <a:ext uri="{9D8B030D-6E8A-4147-A177-3AD203B41FA5}">
                      <a16:colId xmlns:a16="http://schemas.microsoft.com/office/drawing/2014/main" val="2840741654"/>
                    </a:ext>
                  </a:extLst>
                </a:gridCol>
                <a:gridCol w="1010647">
                  <a:extLst>
                    <a:ext uri="{9D8B030D-6E8A-4147-A177-3AD203B41FA5}">
                      <a16:colId xmlns:a16="http://schemas.microsoft.com/office/drawing/2014/main" val="2173384290"/>
                    </a:ext>
                  </a:extLst>
                </a:gridCol>
                <a:gridCol w="1010647">
                  <a:extLst>
                    <a:ext uri="{9D8B030D-6E8A-4147-A177-3AD203B41FA5}">
                      <a16:colId xmlns:a16="http://schemas.microsoft.com/office/drawing/2014/main" val="2233519582"/>
                    </a:ext>
                  </a:extLst>
                </a:gridCol>
                <a:gridCol w="1010647">
                  <a:extLst>
                    <a:ext uri="{9D8B030D-6E8A-4147-A177-3AD203B41FA5}">
                      <a16:colId xmlns:a16="http://schemas.microsoft.com/office/drawing/2014/main" val="2804359219"/>
                    </a:ext>
                  </a:extLst>
                </a:gridCol>
                <a:gridCol w="1010647">
                  <a:extLst>
                    <a:ext uri="{9D8B030D-6E8A-4147-A177-3AD203B41FA5}">
                      <a16:colId xmlns:a16="http://schemas.microsoft.com/office/drawing/2014/main" val="3745756767"/>
                    </a:ext>
                  </a:extLst>
                </a:gridCol>
                <a:gridCol w="1010647">
                  <a:extLst>
                    <a:ext uri="{9D8B030D-6E8A-4147-A177-3AD203B41FA5}">
                      <a16:colId xmlns:a16="http://schemas.microsoft.com/office/drawing/2014/main" val="2943584487"/>
                    </a:ext>
                  </a:extLst>
                </a:gridCol>
                <a:gridCol w="1010647">
                  <a:extLst>
                    <a:ext uri="{9D8B030D-6E8A-4147-A177-3AD203B41FA5}">
                      <a16:colId xmlns:a16="http://schemas.microsoft.com/office/drawing/2014/main" val="2681392310"/>
                    </a:ext>
                  </a:extLst>
                </a:gridCol>
              </a:tblGrid>
              <a:tr h="370840">
                <a:tc>
                  <a:txBody>
                    <a:bodyPr/>
                    <a:lstStyle/>
                    <a:p>
                      <a:pPr algn="ctr"/>
                      <a:r>
                        <a:rPr lang="en-US" sz="1100" b="1">
                          <a:solidFill>
                            <a:schemeClr val="bg1"/>
                          </a:solidFill>
                        </a:rPr>
                        <a:t>Year 1</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2</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3</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4</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5</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6</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7</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extLst>
                  <a:ext uri="{0D108BD9-81ED-4DB2-BD59-A6C34878D82A}">
                    <a16:rowId xmlns:a16="http://schemas.microsoft.com/office/drawing/2014/main" val="1142484049"/>
                  </a:ext>
                </a:extLst>
              </a:tr>
            </a:tbl>
          </a:graphicData>
        </a:graphic>
      </p:graphicFrame>
      <p:sp>
        <p:nvSpPr>
          <p:cNvPr id="8" name="TextBox 7">
            <a:extLst>
              <a:ext uri="{FF2B5EF4-FFF2-40B4-BE49-F238E27FC236}">
                <a16:creationId xmlns:a16="http://schemas.microsoft.com/office/drawing/2014/main" id="{45B16204-5966-8B8D-7CF3-7920360D960F}"/>
              </a:ext>
            </a:extLst>
          </p:cNvPr>
          <p:cNvSpPr txBox="1"/>
          <p:nvPr/>
        </p:nvSpPr>
        <p:spPr>
          <a:xfrm>
            <a:off x="751841" y="2305881"/>
            <a:ext cx="7074530" cy="276999"/>
          </a:xfrm>
          <a:prstGeom prst="rect">
            <a:avLst/>
          </a:prstGeom>
          <a:solidFill>
            <a:srgbClr val="990000"/>
          </a:solidFill>
          <a:ln>
            <a:solidFill>
              <a:schemeClr val="tx1"/>
            </a:solidFill>
          </a:ln>
        </p:spPr>
        <p:txBody>
          <a:bodyPr wrap="square" rtlCol="0">
            <a:spAutoFit/>
          </a:bodyPr>
          <a:lstStyle/>
          <a:p>
            <a:pPr algn="ctr"/>
            <a:r>
              <a:rPr lang="en-US" sz="1200" b="1">
                <a:solidFill>
                  <a:schemeClr val="bg1"/>
                </a:solidFill>
              </a:rPr>
              <a:t>Daniel’s Final Week (7 Years): A Week of Righteousness</a:t>
            </a:r>
          </a:p>
        </p:txBody>
      </p:sp>
      <p:sp>
        <p:nvSpPr>
          <p:cNvPr id="9" name="TextBox 4">
            <a:extLst>
              <a:ext uri="{FF2B5EF4-FFF2-40B4-BE49-F238E27FC236}">
                <a16:creationId xmlns:a16="http://schemas.microsoft.com/office/drawing/2014/main" id="{D8EF75B2-BE41-43D8-E9A1-932B6EC94A92}"/>
              </a:ext>
            </a:extLst>
          </p:cNvPr>
          <p:cNvSpPr txBox="1"/>
          <p:nvPr/>
        </p:nvSpPr>
        <p:spPr>
          <a:xfrm>
            <a:off x="337399" y="194745"/>
            <a:ext cx="3640569"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2000" b="1" i="1">
                <a:solidFill>
                  <a:schemeClr val="bg1"/>
                </a:solidFill>
              </a:rPr>
              <a:t>End Times Timeline </a:t>
            </a:r>
            <a:br>
              <a:rPr lang="en-US" sz="2000" b="1" i="1">
                <a:solidFill>
                  <a:schemeClr val="bg1"/>
                </a:solidFill>
              </a:rPr>
            </a:br>
            <a:r>
              <a:rPr lang="en-US" sz="2000" b="1" i="1">
                <a:solidFill>
                  <a:schemeClr val="bg1"/>
                </a:solidFill>
              </a:rPr>
              <a:t>(A Possible Scenario)</a:t>
            </a:r>
          </a:p>
        </p:txBody>
      </p:sp>
      <p:sp>
        <p:nvSpPr>
          <p:cNvPr id="10" name="TextBox 2">
            <a:extLst>
              <a:ext uri="{FF2B5EF4-FFF2-40B4-BE49-F238E27FC236}">
                <a16:creationId xmlns:a16="http://schemas.microsoft.com/office/drawing/2014/main" id="{7CBD718D-F104-980C-FEF1-BB6818339F3F}"/>
              </a:ext>
            </a:extLst>
          </p:cNvPr>
          <p:cNvSpPr txBox="1"/>
          <p:nvPr/>
        </p:nvSpPr>
        <p:spPr>
          <a:xfrm>
            <a:off x="758185" y="2603646"/>
            <a:ext cx="67310" cy="200388"/>
          </a:xfrm>
          <a:prstGeom prst="rect">
            <a:avLst/>
          </a:prstGeom>
          <a:solidFill>
            <a:srgbClr val="00B0F0"/>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en-US" sz="1000" b="1" baseline="0">
              <a:solidFill>
                <a:schemeClr val="bg1"/>
              </a:solidFill>
            </a:endParaRPr>
          </a:p>
        </p:txBody>
      </p:sp>
      <p:sp>
        <p:nvSpPr>
          <p:cNvPr id="11" name="TextBox 4">
            <a:extLst>
              <a:ext uri="{FF2B5EF4-FFF2-40B4-BE49-F238E27FC236}">
                <a16:creationId xmlns:a16="http://schemas.microsoft.com/office/drawing/2014/main" id="{4A2C6DF0-8BF5-C7CC-3DB1-52CD7295DB02}"/>
              </a:ext>
            </a:extLst>
          </p:cNvPr>
          <p:cNvSpPr txBox="1"/>
          <p:nvPr/>
        </p:nvSpPr>
        <p:spPr>
          <a:xfrm>
            <a:off x="785491" y="1242460"/>
            <a:ext cx="4039179"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00">
                <a:solidFill>
                  <a:schemeClr val="bg1"/>
                </a:solidFill>
              </a:rPr>
              <a:t>The final week of Daniel’s </a:t>
            </a:r>
          </a:p>
          <a:p>
            <a:r>
              <a:rPr lang="en-US" sz="1000">
                <a:solidFill>
                  <a:schemeClr val="bg1"/>
                </a:solidFill>
              </a:rPr>
              <a:t>70 Weeks prophecy resumes on Aviv 15. </a:t>
            </a:r>
            <a:br>
              <a:rPr lang="en-US" sz="1000">
                <a:solidFill>
                  <a:schemeClr val="bg1"/>
                </a:solidFill>
              </a:rPr>
            </a:br>
            <a:r>
              <a:rPr lang="en-US" sz="1000">
                <a:solidFill>
                  <a:schemeClr val="bg1"/>
                </a:solidFill>
              </a:rPr>
              <a:t>This is the last 7 years of the age. </a:t>
            </a:r>
            <a:br>
              <a:rPr lang="en-US" sz="1000">
                <a:solidFill>
                  <a:schemeClr val="bg1"/>
                </a:solidFill>
              </a:rPr>
            </a:br>
            <a:r>
              <a:rPr lang="en-US" sz="800" i="1">
                <a:solidFill>
                  <a:schemeClr val="bg1"/>
                </a:solidFill>
              </a:rPr>
              <a:t>Year 1, 15</a:t>
            </a:r>
            <a:r>
              <a:rPr lang="en-US" sz="800" i="1" baseline="30000">
                <a:solidFill>
                  <a:schemeClr val="bg1"/>
                </a:solidFill>
              </a:rPr>
              <a:t>th</a:t>
            </a:r>
            <a:r>
              <a:rPr lang="en-US" sz="800" i="1">
                <a:solidFill>
                  <a:schemeClr val="bg1"/>
                </a:solidFill>
              </a:rPr>
              <a:t> day of the 1</a:t>
            </a:r>
            <a:r>
              <a:rPr lang="en-US" sz="800" i="1" baseline="30000">
                <a:solidFill>
                  <a:schemeClr val="bg1"/>
                </a:solidFill>
              </a:rPr>
              <a:t>st</a:t>
            </a:r>
            <a:r>
              <a:rPr lang="en-US" sz="800" i="1">
                <a:solidFill>
                  <a:schemeClr val="bg1"/>
                </a:solidFill>
              </a:rPr>
              <a:t> month.</a:t>
            </a:r>
          </a:p>
        </p:txBody>
      </p:sp>
      <p:cxnSp>
        <p:nvCxnSpPr>
          <p:cNvPr id="12" name="Straight Arrow Connector 11">
            <a:extLst>
              <a:ext uri="{FF2B5EF4-FFF2-40B4-BE49-F238E27FC236}">
                <a16:creationId xmlns:a16="http://schemas.microsoft.com/office/drawing/2014/main" id="{B0D176C3-76F4-DC91-2B66-1578DF3F8870}"/>
              </a:ext>
            </a:extLst>
          </p:cNvPr>
          <p:cNvCxnSpPr>
            <a:cxnSpLocks/>
          </p:cNvCxnSpPr>
          <p:nvPr/>
        </p:nvCxnSpPr>
        <p:spPr>
          <a:xfrm>
            <a:off x="832960" y="1205159"/>
            <a:ext cx="0" cy="1070114"/>
          </a:xfrm>
          <a:prstGeom prst="straightConnector1">
            <a:avLst/>
          </a:prstGeom>
          <a:ln w="19050">
            <a:solidFill>
              <a:srgbClr val="C55A11"/>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4">
            <a:extLst>
              <a:ext uri="{FF2B5EF4-FFF2-40B4-BE49-F238E27FC236}">
                <a16:creationId xmlns:a16="http://schemas.microsoft.com/office/drawing/2014/main" id="{9C02C836-ECC0-16A8-13AB-A8B28D0DCE0E}"/>
              </a:ext>
            </a:extLst>
          </p:cNvPr>
          <p:cNvSpPr txBox="1"/>
          <p:nvPr/>
        </p:nvSpPr>
        <p:spPr>
          <a:xfrm>
            <a:off x="951473" y="3149085"/>
            <a:ext cx="4057648"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00">
                <a:solidFill>
                  <a:schemeClr val="bg1"/>
                </a:solidFill>
              </a:rPr>
              <a:t>2300 Days begins with </a:t>
            </a:r>
          </a:p>
          <a:p>
            <a:r>
              <a:rPr lang="en-US" sz="1000">
                <a:solidFill>
                  <a:schemeClr val="bg1"/>
                </a:solidFill>
              </a:rPr>
              <a:t>the daily sacrifice being </a:t>
            </a:r>
          </a:p>
          <a:p>
            <a:r>
              <a:rPr lang="en-US" sz="1000">
                <a:solidFill>
                  <a:schemeClr val="bg1"/>
                </a:solidFill>
              </a:rPr>
              <a:t>lifted up. </a:t>
            </a:r>
            <a:br>
              <a:rPr lang="en-US" sz="1000">
                <a:solidFill>
                  <a:schemeClr val="bg1"/>
                </a:solidFill>
              </a:rPr>
            </a:br>
            <a:r>
              <a:rPr lang="en-US" sz="800" i="1">
                <a:solidFill>
                  <a:schemeClr val="bg1"/>
                </a:solidFill>
              </a:rPr>
              <a:t>Year 1, 7</a:t>
            </a:r>
            <a:r>
              <a:rPr lang="en-US" sz="800" i="1" baseline="30000">
                <a:solidFill>
                  <a:schemeClr val="bg1"/>
                </a:solidFill>
              </a:rPr>
              <a:t>th</a:t>
            </a:r>
            <a:r>
              <a:rPr lang="en-US" sz="800" i="1">
                <a:solidFill>
                  <a:schemeClr val="bg1"/>
                </a:solidFill>
              </a:rPr>
              <a:t> day of the 3</a:t>
            </a:r>
            <a:r>
              <a:rPr lang="en-US" sz="800" i="1" baseline="30000">
                <a:solidFill>
                  <a:schemeClr val="bg1"/>
                </a:solidFill>
              </a:rPr>
              <a:t>rd</a:t>
            </a:r>
            <a:r>
              <a:rPr lang="en-US" sz="800" i="1">
                <a:solidFill>
                  <a:schemeClr val="bg1"/>
                </a:solidFill>
              </a:rPr>
              <a:t> month.</a:t>
            </a:r>
            <a:br>
              <a:rPr lang="en-US" sz="1000">
                <a:solidFill>
                  <a:schemeClr val="bg1"/>
                </a:solidFill>
              </a:rPr>
            </a:br>
            <a:endParaRPr lang="en-US" sz="800" i="1">
              <a:solidFill>
                <a:schemeClr val="bg1"/>
              </a:solidFill>
            </a:endParaRPr>
          </a:p>
        </p:txBody>
      </p:sp>
      <p:cxnSp>
        <p:nvCxnSpPr>
          <p:cNvPr id="4" name="Straight Arrow Connector 3">
            <a:extLst>
              <a:ext uri="{FF2B5EF4-FFF2-40B4-BE49-F238E27FC236}">
                <a16:creationId xmlns:a16="http://schemas.microsoft.com/office/drawing/2014/main" id="{CB500155-9DF0-1447-E2ED-517F2FA0132C}"/>
              </a:ext>
            </a:extLst>
          </p:cNvPr>
          <p:cNvCxnSpPr>
            <a:cxnSpLocks/>
          </p:cNvCxnSpPr>
          <p:nvPr/>
        </p:nvCxnSpPr>
        <p:spPr>
          <a:xfrm flipV="1">
            <a:off x="989340" y="2862499"/>
            <a:ext cx="0" cy="728914"/>
          </a:xfrm>
          <a:prstGeom prst="straightConnector1">
            <a:avLst/>
          </a:prstGeom>
          <a:ln w="19050">
            <a:solidFill>
              <a:srgbClr val="C55A11"/>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7D32D2EC-357A-6F28-FBD3-3CB1A982B5D7}"/>
              </a:ext>
            </a:extLst>
          </p:cNvPr>
          <p:cNvCxnSpPr>
            <a:cxnSpLocks/>
          </p:cNvCxnSpPr>
          <p:nvPr/>
        </p:nvCxnSpPr>
        <p:spPr>
          <a:xfrm flipV="1">
            <a:off x="3555777" y="2862499"/>
            <a:ext cx="0" cy="1328501"/>
          </a:xfrm>
          <a:prstGeom prst="straightConnector1">
            <a:avLst/>
          </a:prstGeom>
          <a:ln w="19050">
            <a:solidFill>
              <a:srgbClr val="C55A11"/>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4">
            <a:extLst>
              <a:ext uri="{FF2B5EF4-FFF2-40B4-BE49-F238E27FC236}">
                <a16:creationId xmlns:a16="http://schemas.microsoft.com/office/drawing/2014/main" id="{3CB6524E-3568-8F87-CD8D-C503FE225712}"/>
              </a:ext>
            </a:extLst>
          </p:cNvPr>
          <p:cNvSpPr txBox="1"/>
          <p:nvPr/>
        </p:nvSpPr>
        <p:spPr>
          <a:xfrm>
            <a:off x="2065025" y="3680349"/>
            <a:ext cx="1532666"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r"/>
            <a:r>
              <a:rPr lang="en-US" sz="1000">
                <a:solidFill>
                  <a:schemeClr val="bg1"/>
                </a:solidFill>
              </a:rPr>
              <a:t>1335 Days begins. Possible start of the Second Exodus. </a:t>
            </a:r>
            <a:br>
              <a:rPr lang="en-US" sz="1000">
                <a:solidFill>
                  <a:schemeClr val="bg1"/>
                </a:solidFill>
              </a:rPr>
            </a:br>
            <a:r>
              <a:rPr lang="en-US" sz="800" i="1">
                <a:solidFill>
                  <a:schemeClr val="bg1"/>
                </a:solidFill>
              </a:rPr>
              <a:t>Year 3, 1</a:t>
            </a:r>
            <a:r>
              <a:rPr lang="en-US" sz="800" i="1" baseline="30000">
                <a:solidFill>
                  <a:schemeClr val="bg1"/>
                </a:solidFill>
              </a:rPr>
              <a:t>st</a:t>
            </a:r>
            <a:r>
              <a:rPr lang="en-US" sz="800" i="1">
                <a:solidFill>
                  <a:schemeClr val="bg1"/>
                </a:solidFill>
              </a:rPr>
              <a:t> day of the 11</a:t>
            </a:r>
            <a:r>
              <a:rPr lang="en-US" sz="800" i="1" baseline="30000">
                <a:solidFill>
                  <a:schemeClr val="bg1"/>
                </a:solidFill>
              </a:rPr>
              <a:t>th</a:t>
            </a:r>
            <a:r>
              <a:rPr lang="en-US" sz="800" i="1">
                <a:solidFill>
                  <a:schemeClr val="bg1"/>
                </a:solidFill>
              </a:rPr>
              <a:t> month.</a:t>
            </a:r>
          </a:p>
        </p:txBody>
      </p:sp>
      <p:cxnSp>
        <p:nvCxnSpPr>
          <p:cNvPr id="13" name="Straight Arrow Connector 12">
            <a:extLst>
              <a:ext uri="{FF2B5EF4-FFF2-40B4-BE49-F238E27FC236}">
                <a16:creationId xmlns:a16="http://schemas.microsoft.com/office/drawing/2014/main" id="{96B863F5-7773-107C-6058-E4242ABABFEF}"/>
              </a:ext>
            </a:extLst>
          </p:cNvPr>
          <p:cNvCxnSpPr>
            <a:cxnSpLocks/>
          </p:cNvCxnSpPr>
          <p:nvPr/>
        </p:nvCxnSpPr>
        <p:spPr>
          <a:xfrm>
            <a:off x="3690781" y="342900"/>
            <a:ext cx="0" cy="1942215"/>
          </a:xfrm>
          <a:prstGeom prst="straightConnector1">
            <a:avLst/>
          </a:prstGeom>
          <a:ln w="19050">
            <a:solidFill>
              <a:srgbClr val="C55A1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4">
            <a:extLst>
              <a:ext uri="{FF2B5EF4-FFF2-40B4-BE49-F238E27FC236}">
                <a16:creationId xmlns:a16="http://schemas.microsoft.com/office/drawing/2014/main" id="{E4B42E98-01BD-D9C2-8F00-8DC8EEB8A207}"/>
              </a:ext>
            </a:extLst>
          </p:cNvPr>
          <p:cNvSpPr txBox="1"/>
          <p:nvPr/>
        </p:nvSpPr>
        <p:spPr>
          <a:xfrm>
            <a:off x="3642424" y="526505"/>
            <a:ext cx="4057648"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00">
                <a:solidFill>
                  <a:schemeClr val="bg1"/>
                </a:solidFill>
              </a:rPr>
              <a:t>1290 Days begins with the stopping of the daily </a:t>
            </a:r>
          </a:p>
          <a:p>
            <a:r>
              <a:rPr lang="en-US" sz="1000">
                <a:solidFill>
                  <a:schemeClr val="bg1"/>
                </a:solidFill>
              </a:rPr>
              <a:t>sacrifice. </a:t>
            </a:r>
            <a:r>
              <a:rPr lang="en-US" sz="800" i="1">
                <a:solidFill>
                  <a:schemeClr val="bg1"/>
                </a:solidFill>
              </a:rPr>
              <a:t>Year 3, 16</a:t>
            </a:r>
            <a:r>
              <a:rPr lang="en-US" sz="800" i="1" baseline="30000">
                <a:solidFill>
                  <a:schemeClr val="bg1"/>
                </a:solidFill>
              </a:rPr>
              <a:t>th</a:t>
            </a:r>
            <a:r>
              <a:rPr lang="en-US" sz="800" i="1">
                <a:solidFill>
                  <a:schemeClr val="bg1"/>
                </a:solidFill>
              </a:rPr>
              <a:t> day of the 12</a:t>
            </a:r>
            <a:r>
              <a:rPr lang="en-US" sz="800" i="1" baseline="30000">
                <a:solidFill>
                  <a:schemeClr val="bg1"/>
                </a:solidFill>
              </a:rPr>
              <a:t>th</a:t>
            </a:r>
            <a:r>
              <a:rPr lang="en-US" sz="800" i="1">
                <a:solidFill>
                  <a:schemeClr val="bg1"/>
                </a:solidFill>
              </a:rPr>
              <a:t> month.</a:t>
            </a:r>
            <a:r>
              <a:rPr lang="en-US" sz="1000">
                <a:solidFill>
                  <a:schemeClr val="bg1"/>
                </a:solidFill>
              </a:rPr>
              <a:t> </a:t>
            </a:r>
          </a:p>
          <a:p>
            <a:r>
              <a:rPr lang="en-US" sz="1000">
                <a:solidFill>
                  <a:schemeClr val="bg1"/>
                </a:solidFill>
              </a:rPr>
              <a:t>The abomination of desolation is set up sometime </a:t>
            </a:r>
          </a:p>
          <a:p>
            <a:r>
              <a:rPr lang="en-US" sz="1000">
                <a:solidFill>
                  <a:schemeClr val="bg1"/>
                </a:solidFill>
              </a:rPr>
              <a:t>within the next two weeks. </a:t>
            </a:r>
            <a:br>
              <a:rPr lang="en-US" sz="1000">
                <a:solidFill>
                  <a:schemeClr val="bg1"/>
                </a:solidFill>
              </a:rPr>
            </a:br>
            <a:endParaRPr lang="en-US" sz="800" i="1">
              <a:solidFill>
                <a:schemeClr val="bg1"/>
              </a:solidFill>
            </a:endParaRPr>
          </a:p>
          <a:p>
            <a:endParaRPr lang="en-US" sz="1000">
              <a:solidFill>
                <a:schemeClr val="bg1"/>
              </a:solidFill>
            </a:endParaRPr>
          </a:p>
        </p:txBody>
      </p:sp>
    </p:spTree>
    <p:extLst>
      <p:ext uri="{BB962C8B-B14F-4D97-AF65-F5344CB8AC3E}">
        <p14:creationId xmlns:p14="http://schemas.microsoft.com/office/powerpoint/2010/main" val="659485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05DF4-05AE-9FCE-1783-B8C051B4C4D2}"/>
            </a:ext>
          </a:extLst>
        </p:cNvPr>
        <p:cNvGrpSpPr/>
        <p:nvPr/>
      </p:nvGrpSpPr>
      <p:grpSpPr>
        <a:xfrm>
          <a:off x="0" y="0"/>
          <a:ext cx="0" cy="0"/>
          <a:chOff x="0" y="0"/>
          <a:chExt cx="0" cy="0"/>
        </a:xfrm>
      </p:grpSpPr>
      <p:pic>
        <p:nvPicPr>
          <p:cNvPr id="3" name="Picture 2" descr="A pocket watch on a chain&#10;&#10;Description automatically generated">
            <a:extLst>
              <a:ext uri="{FF2B5EF4-FFF2-40B4-BE49-F238E27FC236}">
                <a16:creationId xmlns:a16="http://schemas.microsoft.com/office/drawing/2014/main" id="{8E45CC63-2F68-816B-A19F-2EF56041BA0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1200"/>
                    </a14:imgEffect>
                    <a14:imgEffect>
                      <a14:saturation sat="300000"/>
                    </a14:imgEffect>
                    <a14:imgEffect>
                      <a14:brightnessContrast bright="-57000" contrast="40000"/>
                    </a14:imgEffect>
                  </a14:imgLayer>
                </a14:imgProps>
              </a:ext>
              <a:ext uri="{28A0092B-C50C-407E-A947-70E740481C1C}">
                <a14:useLocalDpi xmlns:a14="http://schemas.microsoft.com/office/drawing/2010/main" val="0"/>
              </a:ext>
            </a:extLst>
          </a:blip>
          <a:srcRect l="11765" t="35317" r="28844" b="14812"/>
          <a:stretch/>
        </p:blipFill>
        <p:spPr>
          <a:xfrm>
            <a:off x="-3" y="15278"/>
            <a:ext cx="9170551" cy="5125626"/>
          </a:xfrm>
          <a:prstGeom prst="rect">
            <a:avLst/>
          </a:prstGeom>
        </p:spPr>
      </p:pic>
      <p:graphicFrame>
        <p:nvGraphicFramePr>
          <p:cNvPr id="6" name="Table 5">
            <a:extLst>
              <a:ext uri="{FF2B5EF4-FFF2-40B4-BE49-F238E27FC236}">
                <a16:creationId xmlns:a16="http://schemas.microsoft.com/office/drawing/2014/main" id="{4A2F2AA0-C4D1-1FF3-3299-AA21E6FD9F30}"/>
              </a:ext>
            </a:extLst>
          </p:cNvPr>
          <p:cNvGraphicFramePr>
            <a:graphicFrameLocks noGrp="1"/>
          </p:cNvGraphicFramePr>
          <p:nvPr/>
        </p:nvGraphicFramePr>
        <p:xfrm>
          <a:off x="751841" y="2457081"/>
          <a:ext cx="7074529" cy="370840"/>
        </p:xfrm>
        <a:graphic>
          <a:graphicData uri="http://schemas.openxmlformats.org/drawingml/2006/table">
            <a:tbl>
              <a:tblPr firstRow="1" bandRow="1">
                <a:tableStyleId>{2D5ABB26-0587-4C30-8999-92F81FD0307C}</a:tableStyleId>
              </a:tblPr>
              <a:tblGrid>
                <a:gridCol w="1010647">
                  <a:extLst>
                    <a:ext uri="{9D8B030D-6E8A-4147-A177-3AD203B41FA5}">
                      <a16:colId xmlns:a16="http://schemas.microsoft.com/office/drawing/2014/main" val="2840741654"/>
                    </a:ext>
                  </a:extLst>
                </a:gridCol>
                <a:gridCol w="1010647">
                  <a:extLst>
                    <a:ext uri="{9D8B030D-6E8A-4147-A177-3AD203B41FA5}">
                      <a16:colId xmlns:a16="http://schemas.microsoft.com/office/drawing/2014/main" val="2173384290"/>
                    </a:ext>
                  </a:extLst>
                </a:gridCol>
                <a:gridCol w="1010647">
                  <a:extLst>
                    <a:ext uri="{9D8B030D-6E8A-4147-A177-3AD203B41FA5}">
                      <a16:colId xmlns:a16="http://schemas.microsoft.com/office/drawing/2014/main" val="2233519582"/>
                    </a:ext>
                  </a:extLst>
                </a:gridCol>
                <a:gridCol w="1010647">
                  <a:extLst>
                    <a:ext uri="{9D8B030D-6E8A-4147-A177-3AD203B41FA5}">
                      <a16:colId xmlns:a16="http://schemas.microsoft.com/office/drawing/2014/main" val="2804359219"/>
                    </a:ext>
                  </a:extLst>
                </a:gridCol>
                <a:gridCol w="1010647">
                  <a:extLst>
                    <a:ext uri="{9D8B030D-6E8A-4147-A177-3AD203B41FA5}">
                      <a16:colId xmlns:a16="http://schemas.microsoft.com/office/drawing/2014/main" val="3745756767"/>
                    </a:ext>
                  </a:extLst>
                </a:gridCol>
                <a:gridCol w="1010647">
                  <a:extLst>
                    <a:ext uri="{9D8B030D-6E8A-4147-A177-3AD203B41FA5}">
                      <a16:colId xmlns:a16="http://schemas.microsoft.com/office/drawing/2014/main" val="2943584487"/>
                    </a:ext>
                  </a:extLst>
                </a:gridCol>
                <a:gridCol w="1010647">
                  <a:extLst>
                    <a:ext uri="{9D8B030D-6E8A-4147-A177-3AD203B41FA5}">
                      <a16:colId xmlns:a16="http://schemas.microsoft.com/office/drawing/2014/main" val="2681392310"/>
                    </a:ext>
                  </a:extLst>
                </a:gridCol>
              </a:tblGrid>
              <a:tr h="370840">
                <a:tc>
                  <a:txBody>
                    <a:bodyPr/>
                    <a:lstStyle/>
                    <a:p>
                      <a:pPr algn="ctr"/>
                      <a:r>
                        <a:rPr lang="en-US" sz="1100" b="1">
                          <a:solidFill>
                            <a:schemeClr val="bg1"/>
                          </a:solidFill>
                        </a:rPr>
                        <a:t>Year 1</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2</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3</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4</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5</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6</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7</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extLst>
                  <a:ext uri="{0D108BD9-81ED-4DB2-BD59-A6C34878D82A}">
                    <a16:rowId xmlns:a16="http://schemas.microsoft.com/office/drawing/2014/main" val="1142484049"/>
                  </a:ext>
                </a:extLst>
              </a:tr>
            </a:tbl>
          </a:graphicData>
        </a:graphic>
      </p:graphicFrame>
      <p:sp>
        <p:nvSpPr>
          <p:cNvPr id="8" name="TextBox 7">
            <a:extLst>
              <a:ext uri="{FF2B5EF4-FFF2-40B4-BE49-F238E27FC236}">
                <a16:creationId xmlns:a16="http://schemas.microsoft.com/office/drawing/2014/main" id="{9B5810DF-2523-D1E3-5814-A029D253B951}"/>
              </a:ext>
            </a:extLst>
          </p:cNvPr>
          <p:cNvSpPr txBox="1"/>
          <p:nvPr/>
        </p:nvSpPr>
        <p:spPr>
          <a:xfrm>
            <a:off x="751841" y="2305881"/>
            <a:ext cx="7074530" cy="276999"/>
          </a:xfrm>
          <a:prstGeom prst="rect">
            <a:avLst/>
          </a:prstGeom>
          <a:solidFill>
            <a:srgbClr val="990000"/>
          </a:solidFill>
          <a:ln>
            <a:solidFill>
              <a:schemeClr val="tx1"/>
            </a:solidFill>
          </a:ln>
        </p:spPr>
        <p:txBody>
          <a:bodyPr wrap="square" rtlCol="0">
            <a:spAutoFit/>
          </a:bodyPr>
          <a:lstStyle/>
          <a:p>
            <a:pPr algn="ctr"/>
            <a:r>
              <a:rPr lang="en-US" sz="1200" b="1">
                <a:solidFill>
                  <a:schemeClr val="bg1"/>
                </a:solidFill>
              </a:rPr>
              <a:t>Daniel’s Final Week (7 Years): A Week of Righteousness</a:t>
            </a:r>
          </a:p>
        </p:txBody>
      </p:sp>
      <p:sp>
        <p:nvSpPr>
          <p:cNvPr id="9" name="TextBox 4">
            <a:extLst>
              <a:ext uri="{FF2B5EF4-FFF2-40B4-BE49-F238E27FC236}">
                <a16:creationId xmlns:a16="http://schemas.microsoft.com/office/drawing/2014/main" id="{4CB2EF89-C12F-191E-62BA-271D5EA8489A}"/>
              </a:ext>
            </a:extLst>
          </p:cNvPr>
          <p:cNvSpPr txBox="1"/>
          <p:nvPr/>
        </p:nvSpPr>
        <p:spPr>
          <a:xfrm>
            <a:off x="337399" y="194745"/>
            <a:ext cx="3640569"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2000" b="1" i="1">
                <a:solidFill>
                  <a:schemeClr val="bg1"/>
                </a:solidFill>
              </a:rPr>
              <a:t>End Times Timeline </a:t>
            </a:r>
            <a:br>
              <a:rPr lang="en-US" sz="2000" b="1" i="1">
                <a:solidFill>
                  <a:schemeClr val="bg1"/>
                </a:solidFill>
              </a:rPr>
            </a:br>
            <a:r>
              <a:rPr lang="en-US" sz="2000" b="1" i="1">
                <a:solidFill>
                  <a:schemeClr val="bg1"/>
                </a:solidFill>
              </a:rPr>
              <a:t>(A Possible Scenario)</a:t>
            </a:r>
          </a:p>
        </p:txBody>
      </p:sp>
      <p:sp>
        <p:nvSpPr>
          <p:cNvPr id="10" name="TextBox 2">
            <a:extLst>
              <a:ext uri="{FF2B5EF4-FFF2-40B4-BE49-F238E27FC236}">
                <a16:creationId xmlns:a16="http://schemas.microsoft.com/office/drawing/2014/main" id="{CD430CC5-C75B-38A4-74E3-2E4982C6709E}"/>
              </a:ext>
            </a:extLst>
          </p:cNvPr>
          <p:cNvSpPr txBox="1"/>
          <p:nvPr/>
        </p:nvSpPr>
        <p:spPr>
          <a:xfrm>
            <a:off x="758185" y="2603646"/>
            <a:ext cx="67310" cy="200388"/>
          </a:xfrm>
          <a:prstGeom prst="rect">
            <a:avLst/>
          </a:prstGeom>
          <a:solidFill>
            <a:srgbClr val="00B0F0"/>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en-US" sz="1000" b="1" baseline="0">
              <a:solidFill>
                <a:schemeClr val="bg1"/>
              </a:solidFill>
            </a:endParaRPr>
          </a:p>
        </p:txBody>
      </p:sp>
      <p:sp>
        <p:nvSpPr>
          <p:cNvPr id="11" name="TextBox 4">
            <a:extLst>
              <a:ext uri="{FF2B5EF4-FFF2-40B4-BE49-F238E27FC236}">
                <a16:creationId xmlns:a16="http://schemas.microsoft.com/office/drawing/2014/main" id="{57639A2D-7BF0-95DC-C2D0-65C76854C503}"/>
              </a:ext>
            </a:extLst>
          </p:cNvPr>
          <p:cNvSpPr txBox="1"/>
          <p:nvPr/>
        </p:nvSpPr>
        <p:spPr>
          <a:xfrm>
            <a:off x="785491" y="1242460"/>
            <a:ext cx="4039179"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00">
                <a:solidFill>
                  <a:schemeClr val="bg1"/>
                </a:solidFill>
              </a:rPr>
              <a:t>The final week of Daniel’s </a:t>
            </a:r>
          </a:p>
          <a:p>
            <a:r>
              <a:rPr lang="en-US" sz="1000">
                <a:solidFill>
                  <a:schemeClr val="bg1"/>
                </a:solidFill>
              </a:rPr>
              <a:t>70 Weeks prophecy resumes on Aviv 15. </a:t>
            </a:r>
            <a:br>
              <a:rPr lang="en-US" sz="1000">
                <a:solidFill>
                  <a:schemeClr val="bg1"/>
                </a:solidFill>
              </a:rPr>
            </a:br>
            <a:r>
              <a:rPr lang="en-US" sz="1000">
                <a:solidFill>
                  <a:schemeClr val="bg1"/>
                </a:solidFill>
              </a:rPr>
              <a:t>This is the last 7 years of the age. </a:t>
            </a:r>
            <a:br>
              <a:rPr lang="en-US" sz="1000">
                <a:solidFill>
                  <a:schemeClr val="bg1"/>
                </a:solidFill>
              </a:rPr>
            </a:br>
            <a:r>
              <a:rPr lang="en-US" sz="800" i="1">
                <a:solidFill>
                  <a:schemeClr val="bg1"/>
                </a:solidFill>
              </a:rPr>
              <a:t>Year 1, 15</a:t>
            </a:r>
            <a:r>
              <a:rPr lang="en-US" sz="800" i="1" baseline="30000">
                <a:solidFill>
                  <a:schemeClr val="bg1"/>
                </a:solidFill>
              </a:rPr>
              <a:t>th</a:t>
            </a:r>
            <a:r>
              <a:rPr lang="en-US" sz="800" i="1">
                <a:solidFill>
                  <a:schemeClr val="bg1"/>
                </a:solidFill>
              </a:rPr>
              <a:t> day of the 1</a:t>
            </a:r>
            <a:r>
              <a:rPr lang="en-US" sz="800" i="1" baseline="30000">
                <a:solidFill>
                  <a:schemeClr val="bg1"/>
                </a:solidFill>
              </a:rPr>
              <a:t>st</a:t>
            </a:r>
            <a:r>
              <a:rPr lang="en-US" sz="800" i="1">
                <a:solidFill>
                  <a:schemeClr val="bg1"/>
                </a:solidFill>
              </a:rPr>
              <a:t> month.</a:t>
            </a:r>
          </a:p>
        </p:txBody>
      </p:sp>
      <p:cxnSp>
        <p:nvCxnSpPr>
          <p:cNvPr id="12" name="Straight Arrow Connector 11">
            <a:extLst>
              <a:ext uri="{FF2B5EF4-FFF2-40B4-BE49-F238E27FC236}">
                <a16:creationId xmlns:a16="http://schemas.microsoft.com/office/drawing/2014/main" id="{984D99D5-1821-D95A-7BE1-03A31A267095}"/>
              </a:ext>
            </a:extLst>
          </p:cNvPr>
          <p:cNvCxnSpPr>
            <a:cxnSpLocks/>
          </p:cNvCxnSpPr>
          <p:nvPr/>
        </p:nvCxnSpPr>
        <p:spPr>
          <a:xfrm>
            <a:off x="832960" y="1205159"/>
            <a:ext cx="0" cy="1070114"/>
          </a:xfrm>
          <a:prstGeom prst="straightConnector1">
            <a:avLst/>
          </a:prstGeom>
          <a:ln w="19050">
            <a:solidFill>
              <a:srgbClr val="C55A11"/>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4">
            <a:extLst>
              <a:ext uri="{FF2B5EF4-FFF2-40B4-BE49-F238E27FC236}">
                <a16:creationId xmlns:a16="http://schemas.microsoft.com/office/drawing/2014/main" id="{DAD5BEEA-7B3A-F902-7627-46BC662E2E2A}"/>
              </a:ext>
            </a:extLst>
          </p:cNvPr>
          <p:cNvSpPr txBox="1"/>
          <p:nvPr/>
        </p:nvSpPr>
        <p:spPr>
          <a:xfrm>
            <a:off x="951473" y="3149085"/>
            <a:ext cx="4057648"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00">
                <a:solidFill>
                  <a:schemeClr val="bg1"/>
                </a:solidFill>
              </a:rPr>
              <a:t>2300 Days begins with </a:t>
            </a:r>
          </a:p>
          <a:p>
            <a:r>
              <a:rPr lang="en-US" sz="1000">
                <a:solidFill>
                  <a:schemeClr val="bg1"/>
                </a:solidFill>
              </a:rPr>
              <a:t>the daily sacrifice being </a:t>
            </a:r>
          </a:p>
          <a:p>
            <a:r>
              <a:rPr lang="en-US" sz="1000">
                <a:solidFill>
                  <a:schemeClr val="bg1"/>
                </a:solidFill>
              </a:rPr>
              <a:t>lifted up. </a:t>
            </a:r>
            <a:br>
              <a:rPr lang="en-US" sz="1000">
                <a:solidFill>
                  <a:schemeClr val="bg1"/>
                </a:solidFill>
              </a:rPr>
            </a:br>
            <a:r>
              <a:rPr lang="en-US" sz="800" i="1">
                <a:solidFill>
                  <a:schemeClr val="bg1"/>
                </a:solidFill>
              </a:rPr>
              <a:t>Year 1, 7</a:t>
            </a:r>
            <a:r>
              <a:rPr lang="en-US" sz="800" i="1" baseline="30000">
                <a:solidFill>
                  <a:schemeClr val="bg1"/>
                </a:solidFill>
              </a:rPr>
              <a:t>th</a:t>
            </a:r>
            <a:r>
              <a:rPr lang="en-US" sz="800" i="1">
                <a:solidFill>
                  <a:schemeClr val="bg1"/>
                </a:solidFill>
              </a:rPr>
              <a:t> day of the 3</a:t>
            </a:r>
            <a:r>
              <a:rPr lang="en-US" sz="800" i="1" baseline="30000">
                <a:solidFill>
                  <a:schemeClr val="bg1"/>
                </a:solidFill>
              </a:rPr>
              <a:t>rd</a:t>
            </a:r>
            <a:r>
              <a:rPr lang="en-US" sz="800" i="1">
                <a:solidFill>
                  <a:schemeClr val="bg1"/>
                </a:solidFill>
              </a:rPr>
              <a:t> month.</a:t>
            </a:r>
            <a:br>
              <a:rPr lang="en-US" sz="1000">
                <a:solidFill>
                  <a:schemeClr val="bg1"/>
                </a:solidFill>
              </a:rPr>
            </a:br>
            <a:endParaRPr lang="en-US" sz="800" i="1">
              <a:solidFill>
                <a:schemeClr val="bg1"/>
              </a:solidFill>
            </a:endParaRPr>
          </a:p>
        </p:txBody>
      </p:sp>
      <p:cxnSp>
        <p:nvCxnSpPr>
          <p:cNvPr id="4" name="Straight Arrow Connector 3">
            <a:extLst>
              <a:ext uri="{FF2B5EF4-FFF2-40B4-BE49-F238E27FC236}">
                <a16:creationId xmlns:a16="http://schemas.microsoft.com/office/drawing/2014/main" id="{B90D8C20-4D5C-EC6A-CA4F-967CE63906DF}"/>
              </a:ext>
            </a:extLst>
          </p:cNvPr>
          <p:cNvCxnSpPr>
            <a:cxnSpLocks/>
          </p:cNvCxnSpPr>
          <p:nvPr/>
        </p:nvCxnSpPr>
        <p:spPr>
          <a:xfrm flipV="1">
            <a:off x="989340" y="2862499"/>
            <a:ext cx="0" cy="728914"/>
          </a:xfrm>
          <a:prstGeom prst="straightConnector1">
            <a:avLst/>
          </a:prstGeom>
          <a:ln w="19050">
            <a:solidFill>
              <a:srgbClr val="C55A11"/>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F1CD23B5-BD74-1713-A3EF-FCF1F4E4FA1B}"/>
              </a:ext>
            </a:extLst>
          </p:cNvPr>
          <p:cNvCxnSpPr>
            <a:cxnSpLocks/>
          </p:cNvCxnSpPr>
          <p:nvPr/>
        </p:nvCxnSpPr>
        <p:spPr>
          <a:xfrm flipV="1">
            <a:off x="3555777" y="2862499"/>
            <a:ext cx="0" cy="1328501"/>
          </a:xfrm>
          <a:prstGeom prst="straightConnector1">
            <a:avLst/>
          </a:prstGeom>
          <a:ln w="19050">
            <a:solidFill>
              <a:srgbClr val="C55A11"/>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4">
            <a:extLst>
              <a:ext uri="{FF2B5EF4-FFF2-40B4-BE49-F238E27FC236}">
                <a16:creationId xmlns:a16="http://schemas.microsoft.com/office/drawing/2014/main" id="{1C11521A-AC77-D04D-0233-64B43A6A1A8E}"/>
              </a:ext>
            </a:extLst>
          </p:cNvPr>
          <p:cNvSpPr txBox="1"/>
          <p:nvPr/>
        </p:nvSpPr>
        <p:spPr>
          <a:xfrm>
            <a:off x="2065025" y="3680349"/>
            <a:ext cx="1532666"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r"/>
            <a:r>
              <a:rPr lang="en-US" sz="1000">
                <a:solidFill>
                  <a:schemeClr val="bg1"/>
                </a:solidFill>
              </a:rPr>
              <a:t>1335 Days begins. Possible start of the Second Exodus. </a:t>
            </a:r>
            <a:br>
              <a:rPr lang="en-US" sz="1000">
                <a:solidFill>
                  <a:schemeClr val="bg1"/>
                </a:solidFill>
              </a:rPr>
            </a:br>
            <a:r>
              <a:rPr lang="en-US" sz="800" i="1">
                <a:solidFill>
                  <a:schemeClr val="bg1"/>
                </a:solidFill>
              </a:rPr>
              <a:t>Year 3, 1</a:t>
            </a:r>
            <a:r>
              <a:rPr lang="en-US" sz="800" i="1" baseline="30000">
                <a:solidFill>
                  <a:schemeClr val="bg1"/>
                </a:solidFill>
              </a:rPr>
              <a:t>st</a:t>
            </a:r>
            <a:r>
              <a:rPr lang="en-US" sz="800" i="1">
                <a:solidFill>
                  <a:schemeClr val="bg1"/>
                </a:solidFill>
              </a:rPr>
              <a:t> day of the 11</a:t>
            </a:r>
            <a:r>
              <a:rPr lang="en-US" sz="800" i="1" baseline="30000">
                <a:solidFill>
                  <a:schemeClr val="bg1"/>
                </a:solidFill>
              </a:rPr>
              <a:t>th</a:t>
            </a:r>
            <a:r>
              <a:rPr lang="en-US" sz="800" i="1">
                <a:solidFill>
                  <a:schemeClr val="bg1"/>
                </a:solidFill>
              </a:rPr>
              <a:t> month.</a:t>
            </a:r>
          </a:p>
        </p:txBody>
      </p:sp>
      <p:cxnSp>
        <p:nvCxnSpPr>
          <p:cNvPr id="13" name="Straight Arrow Connector 12">
            <a:extLst>
              <a:ext uri="{FF2B5EF4-FFF2-40B4-BE49-F238E27FC236}">
                <a16:creationId xmlns:a16="http://schemas.microsoft.com/office/drawing/2014/main" id="{A9777D92-1D7D-CD7E-92EC-A92BE03B1A25}"/>
              </a:ext>
            </a:extLst>
          </p:cNvPr>
          <p:cNvCxnSpPr>
            <a:cxnSpLocks/>
          </p:cNvCxnSpPr>
          <p:nvPr/>
        </p:nvCxnSpPr>
        <p:spPr>
          <a:xfrm>
            <a:off x="3690781" y="342900"/>
            <a:ext cx="0" cy="1942215"/>
          </a:xfrm>
          <a:prstGeom prst="straightConnector1">
            <a:avLst/>
          </a:prstGeom>
          <a:ln w="19050">
            <a:solidFill>
              <a:srgbClr val="C55A1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4">
            <a:extLst>
              <a:ext uri="{FF2B5EF4-FFF2-40B4-BE49-F238E27FC236}">
                <a16:creationId xmlns:a16="http://schemas.microsoft.com/office/drawing/2014/main" id="{85C4CD93-E087-5287-849B-B1DDB0C14F80}"/>
              </a:ext>
            </a:extLst>
          </p:cNvPr>
          <p:cNvSpPr txBox="1"/>
          <p:nvPr/>
        </p:nvSpPr>
        <p:spPr>
          <a:xfrm>
            <a:off x="3642424" y="526505"/>
            <a:ext cx="4057648"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00">
                <a:solidFill>
                  <a:schemeClr val="bg1"/>
                </a:solidFill>
              </a:rPr>
              <a:t>1290 Days begins with the stopping of the daily </a:t>
            </a:r>
          </a:p>
          <a:p>
            <a:r>
              <a:rPr lang="en-US" sz="1000">
                <a:solidFill>
                  <a:schemeClr val="bg1"/>
                </a:solidFill>
              </a:rPr>
              <a:t>sacrifice. </a:t>
            </a:r>
            <a:r>
              <a:rPr lang="en-US" sz="800" i="1">
                <a:solidFill>
                  <a:schemeClr val="bg1"/>
                </a:solidFill>
              </a:rPr>
              <a:t>Year 3, 16</a:t>
            </a:r>
            <a:r>
              <a:rPr lang="en-US" sz="800" i="1" baseline="30000">
                <a:solidFill>
                  <a:schemeClr val="bg1"/>
                </a:solidFill>
              </a:rPr>
              <a:t>th</a:t>
            </a:r>
            <a:r>
              <a:rPr lang="en-US" sz="800" i="1">
                <a:solidFill>
                  <a:schemeClr val="bg1"/>
                </a:solidFill>
              </a:rPr>
              <a:t> day of the 12</a:t>
            </a:r>
            <a:r>
              <a:rPr lang="en-US" sz="800" i="1" baseline="30000">
                <a:solidFill>
                  <a:schemeClr val="bg1"/>
                </a:solidFill>
              </a:rPr>
              <a:t>th</a:t>
            </a:r>
            <a:r>
              <a:rPr lang="en-US" sz="800" i="1">
                <a:solidFill>
                  <a:schemeClr val="bg1"/>
                </a:solidFill>
              </a:rPr>
              <a:t> month.</a:t>
            </a:r>
            <a:r>
              <a:rPr lang="en-US" sz="1000">
                <a:solidFill>
                  <a:schemeClr val="bg1"/>
                </a:solidFill>
              </a:rPr>
              <a:t> </a:t>
            </a:r>
          </a:p>
          <a:p>
            <a:r>
              <a:rPr lang="en-US" sz="1000">
                <a:solidFill>
                  <a:schemeClr val="bg1"/>
                </a:solidFill>
              </a:rPr>
              <a:t>The abomination of desolation is set up sometime </a:t>
            </a:r>
          </a:p>
          <a:p>
            <a:r>
              <a:rPr lang="en-US" sz="1000">
                <a:solidFill>
                  <a:schemeClr val="bg1"/>
                </a:solidFill>
              </a:rPr>
              <a:t>within the next two weeks. </a:t>
            </a:r>
            <a:br>
              <a:rPr lang="en-US" sz="1000">
                <a:solidFill>
                  <a:schemeClr val="bg1"/>
                </a:solidFill>
              </a:rPr>
            </a:br>
            <a:endParaRPr lang="en-US" sz="800" i="1">
              <a:solidFill>
                <a:schemeClr val="bg1"/>
              </a:solidFill>
            </a:endParaRPr>
          </a:p>
          <a:p>
            <a:endParaRPr lang="en-US" sz="1000">
              <a:solidFill>
                <a:schemeClr val="bg1"/>
              </a:solidFill>
            </a:endParaRPr>
          </a:p>
        </p:txBody>
      </p:sp>
      <p:cxnSp>
        <p:nvCxnSpPr>
          <p:cNvPr id="15" name="Straight Arrow Connector 14">
            <a:extLst>
              <a:ext uri="{FF2B5EF4-FFF2-40B4-BE49-F238E27FC236}">
                <a16:creationId xmlns:a16="http://schemas.microsoft.com/office/drawing/2014/main" id="{82EC8C56-0925-4B86-ADB9-B636831FFE4D}"/>
              </a:ext>
            </a:extLst>
          </p:cNvPr>
          <p:cNvCxnSpPr>
            <a:cxnSpLocks/>
          </p:cNvCxnSpPr>
          <p:nvPr/>
        </p:nvCxnSpPr>
        <p:spPr>
          <a:xfrm>
            <a:off x="3774646" y="1082675"/>
            <a:ext cx="0" cy="1202440"/>
          </a:xfrm>
          <a:prstGeom prst="straightConnector1">
            <a:avLst/>
          </a:prstGeom>
          <a:ln w="19050">
            <a:solidFill>
              <a:srgbClr val="C55A1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4">
            <a:extLst>
              <a:ext uri="{FF2B5EF4-FFF2-40B4-BE49-F238E27FC236}">
                <a16:creationId xmlns:a16="http://schemas.microsoft.com/office/drawing/2014/main" id="{C694FB8B-1628-6E3C-7832-1B671BA1C564}"/>
              </a:ext>
            </a:extLst>
          </p:cNvPr>
          <p:cNvSpPr txBox="1"/>
          <p:nvPr/>
        </p:nvSpPr>
        <p:spPr>
          <a:xfrm>
            <a:off x="3668251" y="962272"/>
            <a:ext cx="2968769"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en-US" sz="1000">
              <a:solidFill>
                <a:schemeClr val="bg1"/>
              </a:solidFill>
            </a:endParaRPr>
          </a:p>
        </p:txBody>
      </p:sp>
      <p:sp>
        <p:nvSpPr>
          <p:cNvPr id="17" name="TextBox 4">
            <a:extLst>
              <a:ext uri="{FF2B5EF4-FFF2-40B4-BE49-F238E27FC236}">
                <a16:creationId xmlns:a16="http://schemas.microsoft.com/office/drawing/2014/main" id="{EE56DB25-A8F5-2E27-0181-797BA2A3D6BC}"/>
              </a:ext>
            </a:extLst>
          </p:cNvPr>
          <p:cNvSpPr txBox="1"/>
          <p:nvPr/>
        </p:nvSpPr>
        <p:spPr>
          <a:xfrm>
            <a:off x="3740458" y="1420810"/>
            <a:ext cx="2855879"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00">
                <a:solidFill>
                  <a:schemeClr val="bg1"/>
                </a:solidFill>
              </a:rPr>
              <a:t>42 months of antichrist’s authority begins. </a:t>
            </a:r>
            <a:br>
              <a:rPr lang="en-US" sz="1000">
                <a:solidFill>
                  <a:schemeClr val="bg1"/>
                </a:solidFill>
              </a:rPr>
            </a:br>
            <a:r>
              <a:rPr lang="en-US" sz="1000">
                <a:solidFill>
                  <a:schemeClr val="bg1"/>
                </a:solidFill>
              </a:rPr>
              <a:t>During this same time, the nations trample the city, the 144,000 will be persecuted, and the Two Witnesses begin prophesying for 1260 days.</a:t>
            </a:r>
          </a:p>
          <a:p>
            <a:r>
              <a:rPr lang="en-US" sz="800" i="1">
                <a:solidFill>
                  <a:schemeClr val="bg1"/>
                </a:solidFill>
              </a:rPr>
              <a:t>Year 4, 1</a:t>
            </a:r>
            <a:r>
              <a:rPr lang="en-US" sz="800" i="1" baseline="30000">
                <a:solidFill>
                  <a:schemeClr val="bg1"/>
                </a:solidFill>
              </a:rPr>
              <a:t>st</a:t>
            </a:r>
            <a:r>
              <a:rPr lang="en-US" sz="800" i="1">
                <a:solidFill>
                  <a:schemeClr val="bg1"/>
                </a:solidFill>
              </a:rPr>
              <a:t> day of the 1</a:t>
            </a:r>
            <a:r>
              <a:rPr lang="en-US" sz="800" i="1" baseline="30000">
                <a:solidFill>
                  <a:schemeClr val="bg1"/>
                </a:solidFill>
              </a:rPr>
              <a:t>st</a:t>
            </a:r>
            <a:r>
              <a:rPr lang="en-US" sz="800" i="1">
                <a:solidFill>
                  <a:schemeClr val="bg1"/>
                </a:solidFill>
              </a:rPr>
              <a:t> month. </a:t>
            </a:r>
            <a:br>
              <a:rPr lang="en-US" sz="800" i="1">
                <a:solidFill>
                  <a:schemeClr val="bg1"/>
                </a:solidFill>
              </a:rPr>
            </a:br>
            <a:r>
              <a:rPr lang="en-US" sz="1000">
                <a:solidFill>
                  <a:schemeClr val="bg1"/>
                </a:solidFill>
              </a:rPr>
              <a:t>Sometime in the next 6 months, the church is pursued and delivered before reaching the place GOD has prepared for us in the wilderness.</a:t>
            </a:r>
          </a:p>
        </p:txBody>
      </p:sp>
    </p:spTree>
    <p:extLst>
      <p:ext uri="{BB962C8B-B14F-4D97-AF65-F5344CB8AC3E}">
        <p14:creationId xmlns:p14="http://schemas.microsoft.com/office/powerpoint/2010/main" val="2348967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E3F94-9323-D4C8-D1F7-B4BA323851D6}"/>
            </a:ext>
          </a:extLst>
        </p:cNvPr>
        <p:cNvGrpSpPr/>
        <p:nvPr/>
      </p:nvGrpSpPr>
      <p:grpSpPr>
        <a:xfrm>
          <a:off x="0" y="0"/>
          <a:ext cx="0" cy="0"/>
          <a:chOff x="0" y="0"/>
          <a:chExt cx="0" cy="0"/>
        </a:xfrm>
      </p:grpSpPr>
      <p:pic>
        <p:nvPicPr>
          <p:cNvPr id="3" name="Picture 2" descr="A pocket watch on a chain&#10;&#10;Description automatically generated">
            <a:extLst>
              <a:ext uri="{FF2B5EF4-FFF2-40B4-BE49-F238E27FC236}">
                <a16:creationId xmlns:a16="http://schemas.microsoft.com/office/drawing/2014/main" id="{70C36C44-1F33-95B2-B4E1-E017A11357AF}"/>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1200"/>
                    </a14:imgEffect>
                    <a14:imgEffect>
                      <a14:saturation sat="300000"/>
                    </a14:imgEffect>
                    <a14:imgEffect>
                      <a14:brightnessContrast bright="-57000" contrast="40000"/>
                    </a14:imgEffect>
                  </a14:imgLayer>
                </a14:imgProps>
              </a:ext>
              <a:ext uri="{28A0092B-C50C-407E-A947-70E740481C1C}">
                <a14:useLocalDpi xmlns:a14="http://schemas.microsoft.com/office/drawing/2010/main" val="0"/>
              </a:ext>
            </a:extLst>
          </a:blip>
          <a:srcRect l="11765" t="35317" r="28844" b="14812"/>
          <a:stretch/>
        </p:blipFill>
        <p:spPr>
          <a:xfrm>
            <a:off x="-3" y="15278"/>
            <a:ext cx="9170551" cy="5125626"/>
          </a:xfrm>
          <a:prstGeom prst="rect">
            <a:avLst/>
          </a:prstGeom>
        </p:spPr>
      </p:pic>
      <p:graphicFrame>
        <p:nvGraphicFramePr>
          <p:cNvPr id="6" name="Table 5">
            <a:extLst>
              <a:ext uri="{FF2B5EF4-FFF2-40B4-BE49-F238E27FC236}">
                <a16:creationId xmlns:a16="http://schemas.microsoft.com/office/drawing/2014/main" id="{D749BB79-1C4C-0933-E941-B6BD63CFD477}"/>
              </a:ext>
            </a:extLst>
          </p:cNvPr>
          <p:cNvGraphicFramePr>
            <a:graphicFrameLocks noGrp="1"/>
          </p:cNvGraphicFramePr>
          <p:nvPr/>
        </p:nvGraphicFramePr>
        <p:xfrm>
          <a:off x="751841" y="2457081"/>
          <a:ext cx="7074529" cy="370840"/>
        </p:xfrm>
        <a:graphic>
          <a:graphicData uri="http://schemas.openxmlformats.org/drawingml/2006/table">
            <a:tbl>
              <a:tblPr firstRow="1" bandRow="1">
                <a:tableStyleId>{2D5ABB26-0587-4C30-8999-92F81FD0307C}</a:tableStyleId>
              </a:tblPr>
              <a:tblGrid>
                <a:gridCol w="1010647">
                  <a:extLst>
                    <a:ext uri="{9D8B030D-6E8A-4147-A177-3AD203B41FA5}">
                      <a16:colId xmlns:a16="http://schemas.microsoft.com/office/drawing/2014/main" val="2840741654"/>
                    </a:ext>
                  </a:extLst>
                </a:gridCol>
                <a:gridCol w="1010647">
                  <a:extLst>
                    <a:ext uri="{9D8B030D-6E8A-4147-A177-3AD203B41FA5}">
                      <a16:colId xmlns:a16="http://schemas.microsoft.com/office/drawing/2014/main" val="2173384290"/>
                    </a:ext>
                  </a:extLst>
                </a:gridCol>
                <a:gridCol w="1010647">
                  <a:extLst>
                    <a:ext uri="{9D8B030D-6E8A-4147-A177-3AD203B41FA5}">
                      <a16:colId xmlns:a16="http://schemas.microsoft.com/office/drawing/2014/main" val="2233519582"/>
                    </a:ext>
                  </a:extLst>
                </a:gridCol>
                <a:gridCol w="1010647">
                  <a:extLst>
                    <a:ext uri="{9D8B030D-6E8A-4147-A177-3AD203B41FA5}">
                      <a16:colId xmlns:a16="http://schemas.microsoft.com/office/drawing/2014/main" val="2804359219"/>
                    </a:ext>
                  </a:extLst>
                </a:gridCol>
                <a:gridCol w="1010647">
                  <a:extLst>
                    <a:ext uri="{9D8B030D-6E8A-4147-A177-3AD203B41FA5}">
                      <a16:colId xmlns:a16="http://schemas.microsoft.com/office/drawing/2014/main" val="3745756767"/>
                    </a:ext>
                  </a:extLst>
                </a:gridCol>
                <a:gridCol w="1010647">
                  <a:extLst>
                    <a:ext uri="{9D8B030D-6E8A-4147-A177-3AD203B41FA5}">
                      <a16:colId xmlns:a16="http://schemas.microsoft.com/office/drawing/2014/main" val="2943584487"/>
                    </a:ext>
                  </a:extLst>
                </a:gridCol>
                <a:gridCol w="1010647">
                  <a:extLst>
                    <a:ext uri="{9D8B030D-6E8A-4147-A177-3AD203B41FA5}">
                      <a16:colId xmlns:a16="http://schemas.microsoft.com/office/drawing/2014/main" val="2681392310"/>
                    </a:ext>
                  </a:extLst>
                </a:gridCol>
              </a:tblGrid>
              <a:tr h="370840">
                <a:tc>
                  <a:txBody>
                    <a:bodyPr/>
                    <a:lstStyle/>
                    <a:p>
                      <a:pPr algn="ctr"/>
                      <a:r>
                        <a:rPr lang="en-US" sz="1100" b="1">
                          <a:solidFill>
                            <a:schemeClr val="bg1"/>
                          </a:solidFill>
                        </a:rPr>
                        <a:t>Year 1</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2</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3</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4</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5</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6</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7</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extLst>
                  <a:ext uri="{0D108BD9-81ED-4DB2-BD59-A6C34878D82A}">
                    <a16:rowId xmlns:a16="http://schemas.microsoft.com/office/drawing/2014/main" val="1142484049"/>
                  </a:ext>
                </a:extLst>
              </a:tr>
            </a:tbl>
          </a:graphicData>
        </a:graphic>
      </p:graphicFrame>
      <p:sp>
        <p:nvSpPr>
          <p:cNvPr id="8" name="TextBox 7">
            <a:extLst>
              <a:ext uri="{FF2B5EF4-FFF2-40B4-BE49-F238E27FC236}">
                <a16:creationId xmlns:a16="http://schemas.microsoft.com/office/drawing/2014/main" id="{19FA6BAF-623F-0F36-888A-DD2793EBABDA}"/>
              </a:ext>
            </a:extLst>
          </p:cNvPr>
          <p:cNvSpPr txBox="1"/>
          <p:nvPr/>
        </p:nvSpPr>
        <p:spPr>
          <a:xfrm>
            <a:off x="751841" y="2305881"/>
            <a:ext cx="7074530" cy="276999"/>
          </a:xfrm>
          <a:prstGeom prst="rect">
            <a:avLst/>
          </a:prstGeom>
          <a:solidFill>
            <a:srgbClr val="990000"/>
          </a:solidFill>
          <a:ln>
            <a:solidFill>
              <a:schemeClr val="tx1"/>
            </a:solidFill>
          </a:ln>
        </p:spPr>
        <p:txBody>
          <a:bodyPr wrap="square" rtlCol="0">
            <a:spAutoFit/>
          </a:bodyPr>
          <a:lstStyle/>
          <a:p>
            <a:pPr algn="ctr"/>
            <a:r>
              <a:rPr lang="en-US" sz="1200" b="1">
                <a:solidFill>
                  <a:schemeClr val="bg1"/>
                </a:solidFill>
              </a:rPr>
              <a:t>Daniel’s Final Week (7 Years): A Week of Righteousness</a:t>
            </a:r>
          </a:p>
        </p:txBody>
      </p:sp>
      <p:sp>
        <p:nvSpPr>
          <p:cNvPr id="9" name="TextBox 4">
            <a:extLst>
              <a:ext uri="{FF2B5EF4-FFF2-40B4-BE49-F238E27FC236}">
                <a16:creationId xmlns:a16="http://schemas.microsoft.com/office/drawing/2014/main" id="{261D84A4-B682-B95C-12F2-EE62499360EA}"/>
              </a:ext>
            </a:extLst>
          </p:cNvPr>
          <p:cNvSpPr txBox="1"/>
          <p:nvPr/>
        </p:nvSpPr>
        <p:spPr>
          <a:xfrm>
            <a:off x="337399" y="194745"/>
            <a:ext cx="3640569"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2000" b="1" i="1">
                <a:solidFill>
                  <a:schemeClr val="bg1"/>
                </a:solidFill>
              </a:rPr>
              <a:t>End Times Timeline </a:t>
            </a:r>
            <a:br>
              <a:rPr lang="en-US" sz="2000" b="1" i="1">
                <a:solidFill>
                  <a:schemeClr val="bg1"/>
                </a:solidFill>
              </a:rPr>
            </a:br>
            <a:r>
              <a:rPr lang="en-US" sz="2000" b="1" i="1">
                <a:solidFill>
                  <a:schemeClr val="bg1"/>
                </a:solidFill>
              </a:rPr>
              <a:t>(A Possible Scenario)</a:t>
            </a:r>
          </a:p>
        </p:txBody>
      </p:sp>
      <p:sp>
        <p:nvSpPr>
          <p:cNvPr id="10" name="TextBox 2">
            <a:extLst>
              <a:ext uri="{FF2B5EF4-FFF2-40B4-BE49-F238E27FC236}">
                <a16:creationId xmlns:a16="http://schemas.microsoft.com/office/drawing/2014/main" id="{3B9EDCB6-6E03-D76B-D4E8-353DB0BEF9CA}"/>
              </a:ext>
            </a:extLst>
          </p:cNvPr>
          <p:cNvSpPr txBox="1"/>
          <p:nvPr/>
        </p:nvSpPr>
        <p:spPr>
          <a:xfrm>
            <a:off x="758185" y="2603646"/>
            <a:ext cx="67310" cy="200388"/>
          </a:xfrm>
          <a:prstGeom prst="rect">
            <a:avLst/>
          </a:prstGeom>
          <a:solidFill>
            <a:srgbClr val="00B0F0"/>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en-US" sz="1000" b="1" baseline="0">
              <a:solidFill>
                <a:schemeClr val="bg1"/>
              </a:solidFill>
            </a:endParaRPr>
          </a:p>
        </p:txBody>
      </p:sp>
      <p:sp>
        <p:nvSpPr>
          <p:cNvPr id="11" name="TextBox 4">
            <a:extLst>
              <a:ext uri="{FF2B5EF4-FFF2-40B4-BE49-F238E27FC236}">
                <a16:creationId xmlns:a16="http://schemas.microsoft.com/office/drawing/2014/main" id="{AF28C5A4-3E9A-E568-991F-E107C9E3C5B8}"/>
              </a:ext>
            </a:extLst>
          </p:cNvPr>
          <p:cNvSpPr txBox="1"/>
          <p:nvPr/>
        </p:nvSpPr>
        <p:spPr>
          <a:xfrm>
            <a:off x="785491" y="1242460"/>
            <a:ext cx="4039179"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00">
                <a:solidFill>
                  <a:schemeClr val="bg1"/>
                </a:solidFill>
              </a:rPr>
              <a:t>The final week of Daniel’s </a:t>
            </a:r>
          </a:p>
          <a:p>
            <a:r>
              <a:rPr lang="en-US" sz="1000">
                <a:solidFill>
                  <a:schemeClr val="bg1"/>
                </a:solidFill>
              </a:rPr>
              <a:t>70 Weeks prophecy resumes on Aviv 15. </a:t>
            </a:r>
            <a:br>
              <a:rPr lang="en-US" sz="1000">
                <a:solidFill>
                  <a:schemeClr val="bg1"/>
                </a:solidFill>
              </a:rPr>
            </a:br>
            <a:r>
              <a:rPr lang="en-US" sz="1000">
                <a:solidFill>
                  <a:schemeClr val="bg1"/>
                </a:solidFill>
              </a:rPr>
              <a:t>This is the last 7 years of the age. </a:t>
            </a:r>
            <a:br>
              <a:rPr lang="en-US" sz="1000">
                <a:solidFill>
                  <a:schemeClr val="bg1"/>
                </a:solidFill>
              </a:rPr>
            </a:br>
            <a:r>
              <a:rPr lang="en-US" sz="800" i="1">
                <a:solidFill>
                  <a:schemeClr val="bg1"/>
                </a:solidFill>
              </a:rPr>
              <a:t>Year 1, 15</a:t>
            </a:r>
            <a:r>
              <a:rPr lang="en-US" sz="800" i="1" baseline="30000">
                <a:solidFill>
                  <a:schemeClr val="bg1"/>
                </a:solidFill>
              </a:rPr>
              <a:t>th</a:t>
            </a:r>
            <a:r>
              <a:rPr lang="en-US" sz="800" i="1">
                <a:solidFill>
                  <a:schemeClr val="bg1"/>
                </a:solidFill>
              </a:rPr>
              <a:t> day of the 1</a:t>
            </a:r>
            <a:r>
              <a:rPr lang="en-US" sz="800" i="1" baseline="30000">
                <a:solidFill>
                  <a:schemeClr val="bg1"/>
                </a:solidFill>
              </a:rPr>
              <a:t>st</a:t>
            </a:r>
            <a:r>
              <a:rPr lang="en-US" sz="800" i="1">
                <a:solidFill>
                  <a:schemeClr val="bg1"/>
                </a:solidFill>
              </a:rPr>
              <a:t> month.</a:t>
            </a:r>
          </a:p>
        </p:txBody>
      </p:sp>
      <p:cxnSp>
        <p:nvCxnSpPr>
          <p:cNvPr id="12" name="Straight Arrow Connector 11">
            <a:extLst>
              <a:ext uri="{FF2B5EF4-FFF2-40B4-BE49-F238E27FC236}">
                <a16:creationId xmlns:a16="http://schemas.microsoft.com/office/drawing/2014/main" id="{0C2D8C4E-FB63-26E5-87D4-7B68EBF0D0E9}"/>
              </a:ext>
            </a:extLst>
          </p:cNvPr>
          <p:cNvCxnSpPr>
            <a:cxnSpLocks/>
          </p:cNvCxnSpPr>
          <p:nvPr/>
        </p:nvCxnSpPr>
        <p:spPr>
          <a:xfrm>
            <a:off x="832960" y="1205159"/>
            <a:ext cx="0" cy="1070114"/>
          </a:xfrm>
          <a:prstGeom prst="straightConnector1">
            <a:avLst/>
          </a:prstGeom>
          <a:ln w="19050">
            <a:solidFill>
              <a:srgbClr val="C55A11"/>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4">
            <a:extLst>
              <a:ext uri="{FF2B5EF4-FFF2-40B4-BE49-F238E27FC236}">
                <a16:creationId xmlns:a16="http://schemas.microsoft.com/office/drawing/2014/main" id="{997DCA57-C4EB-98AC-F5B8-90641D96D30C}"/>
              </a:ext>
            </a:extLst>
          </p:cNvPr>
          <p:cNvSpPr txBox="1"/>
          <p:nvPr/>
        </p:nvSpPr>
        <p:spPr>
          <a:xfrm>
            <a:off x="951473" y="3149085"/>
            <a:ext cx="4057648"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00">
                <a:solidFill>
                  <a:schemeClr val="bg1"/>
                </a:solidFill>
              </a:rPr>
              <a:t>2300 Days begins with </a:t>
            </a:r>
          </a:p>
          <a:p>
            <a:r>
              <a:rPr lang="en-US" sz="1000">
                <a:solidFill>
                  <a:schemeClr val="bg1"/>
                </a:solidFill>
              </a:rPr>
              <a:t>the daily sacrifice being </a:t>
            </a:r>
          </a:p>
          <a:p>
            <a:r>
              <a:rPr lang="en-US" sz="1000">
                <a:solidFill>
                  <a:schemeClr val="bg1"/>
                </a:solidFill>
              </a:rPr>
              <a:t>lifted up. </a:t>
            </a:r>
            <a:br>
              <a:rPr lang="en-US" sz="1000">
                <a:solidFill>
                  <a:schemeClr val="bg1"/>
                </a:solidFill>
              </a:rPr>
            </a:br>
            <a:r>
              <a:rPr lang="en-US" sz="800" i="1">
                <a:solidFill>
                  <a:schemeClr val="bg1"/>
                </a:solidFill>
              </a:rPr>
              <a:t>Year 1, 7</a:t>
            </a:r>
            <a:r>
              <a:rPr lang="en-US" sz="800" i="1" baseline="30000">
                <a:solidFill>
                  <a:schemeClr val="bg1"/>
                </a:solidFill>
              </a:rPr>
              <a:t>th</a:t>
            </a:r>
            <a:r>
              <a:rPr lang="en-US" sz="800" i="1">
                <a:solidFill>
                  <a:schemeClr val="bg1"/>
                </a:solidFill>
              </a:rPr>
              <a:t> day of the 3</a:t>
            </a:r>
            <a:r>
              <a:rPr lang="en-US" sz="800" i="1" baseline="30000">
                <a:solidFill>
                  <a:schemeClr val="bg1"/>
                </a:solidFill>
              </a:rPr>
              <a:t>rd</a:t>
            </a:r>
            <a:r>
              <a:rPr lang="en-US" sz="800" i="1">
                <a:solidFill>
                  <a:schemeClr val="bg1"/>
                </a:solidFill>
              </a:rPr>
              <a:t> month.</a:t>
            </a:r>
            <a:br>
              <a:rPr lang="en-US" sz="1000">
                <a:solidFill>
                  <a:schemeClr val="bg1"/>
                </a:solidFill>
              </a:rPr>
            </a:br>
            <a:endParaRPr lang="en-US" sz="800" i="1">
              <a:solidFill>
                <a:schemeClr val="bg1"/>
              </a:solidFill>
            </a:endParaRPr>
          </a:p>
        </p:txBody>
      </p:sp>
      <p:cxnSp>
        <p:nvCxnSpPr>
          <p:cNvPr id="4" name="Straight Arrow Connector 3">
            <a:extLst>
              <a:ext uri="{FF2B5EF4-FFF2-40B4-BE49-F238E27FC236}">
                <a16:creationId xmlns:a16="http://schemas.microsoft.com/office/drawing/2014/main" id="{320A7FDD-614C-6268-A4DE-D33C73F0BC7A}"/>
              </a:ext>
            </a:extLst>
          </p:cNvPr>
          <p:cNvCxnSpPr>
            <a:cxnSpLocks/>
          </p:cNvCxnSpPr>
          <p:nvPr/>
        </p:nvCxnSpPr>
        <p:spPr>
          <a:xfrm flipV="1">
            <a:off x="989340" y="2862499"/>
            <a:ext cx="0" cy="728914"/>
          </a:xfrm>
          <a:prstGeom prst="straightConnector1">
            <a:avLst/>
          </a:prstGeom>
          <a:ln w="19050">
            <a:solidFill>
              <a:srgbClr val="C55A11"/>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E30DB842-5160-15A6-7FC8-0A92F3186545}"/>
              </a:ext>
            </a:extLst>
          </p:cNvPr>
          <p:cNvCxnSpPr>
            <a:cxnSpLocks/>
          </p:cNvCxnSpPr>
          <p:nvPr/>
        </p:nvCxnSpPr>
        <p:spPr>
          <a:xfrm flipV="1">
            <a:off x="3555777" y="2862499"/>
            <a:ext cx="0" cy="1328501"/>
          </a:xfrm>
          <a:prstGeom prst="straightConnector1">
            <a:avLst/>
          </a:prstGeom>
          <a:ln w="19050">
            <a:solidFill>
              <a:srgbClr val="C55A11"/>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4">
            <a:extLst>
              <a:ext uri="{FF2B5EF4-FFF2-40B4-BE49-F238E27FC236}">
                <a16:creationId xmlns:a16="http://schemas.microsoft.com/office/drawing/2014/main" id="{98CBE8B6-390C-10C2-D7BD-1DF0C6E8A150}"/>
              </a:ext>
            </a:extLst>
          </p:cNvPr>
          <p:cNvSpPr txBox="1"/>
          <p:nvPr/>
        </p:nvSpPr>
        <p:spPr>
          <a:xfrm>
            <a:off x="2065025" y="3680349"/>
            <a:ext cx="1532666"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r"/>
            <a:r>
              <a:rPr lang="en-US" sz="1000">
                <a:solidFill>
                  <a:schemeClr val="bg1"/>
                </a:solidFill>
              </a:rPr>
              <a:t>1335 Days begins. Possible start of the Second Exodus. </a:t>
            </a:r>
            <a:br>
              <a:rPr lang="en-US" sz="1000">
                <a:solidFill>
                  <a:schemeClr val="bg1"/>
                </a:solidFill>
              </a:rPr>
            </a:br>
            <a:r>
              <a:rPr lang="en-US" sz="800" i="1">
                <a:solidFill>
                  <a:schemeClr val="bg1"/>
                </a:solidFill>
              </a:rPr>
              <a:t>Year 3, 1</a:t>
            </a:r>
            <a:r>
              <a:rPr lang="en-US" sz="800" i="1" baseline="30000">
                <a:solidFill>
                  <a:schemeClr val="bg1"/>
                </a:solidFill>
              </a:rPr>
              <a:t>st</a:t>
            </a:r>
            <a:r>
              <a:rPr lang="en-US" sz="800" i="1">
                <a:solidFill>
                  <a:schemeClr val="bg1"/>
                </a:solidFill>
              </a:rPr>
              <a:t> day of the 11</a:t>
            </a:r>
            <a:r>
              <a:rPr lang="en-US" sz="800" i="1" baseline="30000">
                <a:solidFill>
                  <a:schemeClr val="bg1"/>
                </a:solidFill>
              </a:rPr>
              <a:t>th</a:t>
            </a:r>
            <a:r>
              <a:rPr lang="en-US" sz="800" i="1">
                <a:solidFill>
                  <a:schemeClr val="bg1"/>
                </a:solidFill>
              </a:rPr>
              <a:t> month.</a:t>
            </a:r>
          </a:p>
        </p:txBody>
      </p:sp>
      <p:cxnSp>
        <p:nvCxnSpPr>
          <p:cNvPr id="13" name="Straight Arrow Connector 12">
            <a:extLst>
              <a:ext uri="{FF2B5EF4-FFF2-40B4-BE49-F238E27FC236}">
                <a16:creationId xmlns:a16="http://schemas.microsoft.com/office/drawing/2014/main" id="{5D87179E-C28E-4083-B337-18DE1AAC6585}"/>
              </a:ext>
            </a:extLst>
          </p:cNvPr>
          <p:cNvCxnSpPr>
            <a:cxnSpLocks/>
          </p:cNvCxnSpPr>
          <p:nvPr/>
        </p:nvCxnSpPr>
        <p:spPr>
          <a:xfrm>
            <a:off x="3690781" y="342900"/>
            <a:ext cx="0" cy="1942215"/>
          </a:xfrm>
          <a:prstGeom prst="straightConnector1">
            <a:avLst/>
          </a:prstGeom>
          <a:ln w="19050">
            <a:solidFill>
              <a:srgbClr val="C55A1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4">
            <a:extLst>
              <a:ext uri="{FF2B5EF4-FFF2-40B4-BE49-F238E27FC236}">
                <a16:creationId xmlns:a16="http://schemas.microsoft.com/office/drawing/2014/main" id="{CFB87A99-E9E1-29F0-A1EF-AC85C00D00A1}"/>
              </a:ext>
            </a:extLst>
          </p:cNvPr>
          <p:cNvSpPr txBox="1"/>
          <p:nvPr/>
        </p:nvSpPr>
        <p:spPr>
          <a:xfrm>
            <a:off x="3642424" y="526505"/>
            <a:ext cx="4057648"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00">
                <a:solidFill>
                  <a:schemeClr val="bg1"/>
                </a:solidFill>
              </a:rPr>
              <a:t>1290 Days begins with the stopping of the daily </a:t>
            </a:r>
          </a:p>
          <a:p>
            <a:r>
              <a:rPr lang="en-US" sz="1000">
                <a:solidFill>
                  <a:schemeClr val="bg1"/>
                </a:solidFill>
              </a:rPr>
              <a:t>sacrifice. </a:t>
            </a:r>
            <a:r>
              <a:rPr lang="en-US" sz="800" i="1">
                <a:solidFill>
                  <a:schemeClr val="bg1"/>
                </a:solidFill>
              </a:rPr>
              <a:t>Year 3, 16</a:t>
            </a:r>
            <a:r>
              <a:rPr lang="en-US" sz="800" i="1" baseline="30000">
                <a:solidFill>
                  <a:schemeClr val="bg1"/>
                </a:solidFill>
              </a:rPr>
              <a:t>th</a:t>
            </a:r>
            <a:r>
              <a:rPr lang="en-US" sz="800" i="1">
                <a:solidFill>
                  <a:schemeClr val="bg1"/>
                </a:solidFill>
              </a:rPr>
              <a:t> day of the 12</a:t>
            </a:r>
            <a:r>
              <a:rPr lang="en-US" sz="800" i="1" baseline="30000">
                <a:solidFill>
                  <a:schemeClr val="bg1"/>
                </a:solidFill>
              </a:rPr>
              <a:t>th</a:t>
            </a:r>
            <a:r>
              <a:rPr lang="en-US" sz="800" i="1">
                <a:solidFill>
                  <a:schemeClr val="bg1"/>
                </a:solidFill>
              </a:rPr>
              <a:t> month.</a:t>
            </a:r>
            <a:r>
              <a:rPr lang="en-US" sz="1000">
                <a:solidFill>
                  <a:schemeClr val="bg1"/>
                </a:solidFill>
              </a:rPr>
              <a:t> </a:t>
            </a:r>
          </a:p>
          <a:p>
            <a:r>
              <a:rPr lang="en-US" sz="1000">
                <a:solidFill>
                  <a:schemeClr val="bg1"/>
                </a:solidFill>
              </a:rPr>
              <a:t>The abomination of desolation is set up sometime </a:t>
            </a:r>
          </a:p>
          <a:p>
            <a:r>
              <a:rPr lang="en-US" sz="1000">
                <a:solidFill>
                  <a:schemeClr val="bg1"/>
                </a:solidFill>
              </a:rPr>
              <a:t>within the next two weeks. </a:t>
            </a:r>
            <a:br>
              <a:rPr lang="en-US" sz="1000">
                <a:solidFill>
                  <a:schemeClr val="bg1"/>
                </a:solidFill>
              </a:rPr>
            </a:br>
            <a:endParaRPr lang="en-US" sz="800" i="1">
              <a:solidFill>
                <a:schemeClr val="bg1"/>
              </a:solidFill>
            </a:endParaRPr>
          </a:p>
          <a:p>
            <a:endParaRPr lang="en-US" sz="1000">
              <a:solidFill>
                <a:schemeClr val="bg1"/>
              </a:solidFill>
            </a:endParaRPr>
          </a:p>
        </p:txBody>
      </p:sp>
      <p:cxnSp>
        <p:nvCxnSpPr>
          <p:cNvPr id="15" name="Straight Arrow Connector 14">
            <a:extLst>
              <a:ext uri="{FF2B5EF4-FFF2-40B4-BE49-F238E27FC236}">
                <a16:creationId xmlns:a16="http://schemas.microsoft.com/office/drawing/2014/main" id="{218100B0-2A64-3E99-2073-8B2AE9D77912}"/>
              </a:ext>
            </a:extLst>
          </p:cNvPr>
          <p:cNvCxnSpPr>
            <a:cxnSpLocks/>
          </p:cNvCxnSpPr>
          <p:nvPr/>
        </p:nvCxnSpPr>
        <p:spPr>
          <a:xfrm>
            <a:off x="3774646" y="1082675"/>
            <a:ext cx="0" cy="1202440"/>
          </a:xfrm>
          <a:prstGeom prst="straightConnector1">
            <a:avLst/>
          </a:prstGeom>
          <a:ln w="19050">
            <a:solidFill>
              <a:srgbClr val="C55A1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4">
            <a:extLst>
              <a:ext uri="{FF2B5EF4-FFF2-40B4-BE49-F238E27FC236}">
                <a16:creationId xmlns:a16="http://schemas.microsoft.com/office/drawing/2014/main" id="{00886670-D5D5-373E-26A7-4F0BF56EB19A}"/>
              </a:ext>
            </a:extLst>
          </p:cNvPr>
          <p:cNvSpPr txBox="1"/>
          <p:nvPr/>
        </p:nvSpPr>
        <p:spPr>
          <a:xfrm>
            <a:off x="3668251" y="962272"/>
            <a:ext cx="2968769"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en-US" sz="1000">
              <a:solidFill>
                <a:schemeClr val="bg1"/>
              </a:solidFill>
            </a:endParaRPr>
          </a:p>
        </p:txBody>
      </p:sp>
      <p:sp>
        <p:nvSpPr>
          <p:cNvPr id="17" name="TextBox 4">
            <a:extLst>
              <a:ext uri="{FF2B5EF4-FFF2-40B4-BE49-F238E27FC236}">
                <a16:creationId xmlns:a16="http://schemas.microsoft.com/office/drawing/2014/main" id="{AFAA744C-1BB2-376E-833F-B2E06C846713}"/>
              </a:ext>
            </a:extLst>
          </p:cNvPr>
          <p:cNvSpPr txBox="1"/>
          <p:nvPr/>
        </p:nvSpPr>
        <p:spPr>
          <a:xfrm>
            <a:off x="3740458" y="1420810"/>
            <a:ext cx="2855879"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00">
                <a:solidFill>
                  <a:schemeClr val="bg1"/>
                </a:solidFill>
              </a:rPr>
              <a:t>42 months of antichrist’s authority begins. </a:t>
            </a:r>
            <a:br>
              <a:rPr lang="en-US" sz="1000">
                <a:solidFill>
                  <a:schemeClr val="bg1"/>
                </a:solidFill>
              </a:rPr>
            </a:br>
            <a:r>
              <a:rPr lang="en-US" sz="1000">
                <a:solidFill>
                  <a:schemeClr val="bg1"/>
                </a:solidFill>
              </a:rPr>
              <a:t>During this same time, the nations trample the city, the 144,000 will be persecuted, and the Two Witnesses begin prophesying for 1260 days.</a:t>
            </a:r>
          </a:p>
          <a:p>
            <a:r>
              <a:rPr lang="en-US" sz="800" i="1">
                <a:solidFill>
                  <a:schemeClr val="bg1"/>
                </a:solidFill>
              </a:rPr>
              <a:t>Year 4, 1</a:t>
            </a:r>
            <a:r>
              <a:rPr lang="en-US" sz="800" i="1" baseline="30000">
                <a:solidFill>
                  <a:schemeClr val="bg1"/>
                </a:solidFill>
              </a:rPr>
              <a:t>st</a:t>
            </a:r>
            <a:r>
              <a:rPr lang="en-US" sz="800" i="1">
                <a:solidFill>
                  <a:schemeClr val="bg1"/>
                </a:solidFill>
              </a:rPr>
              <a:t> day of the 1</a:t>
            </a:r>
            <a:r>
              <a:rPr lang="en-US" sz="800" i="1" baseline="30000">
                <a:solidFill>
                  <a:schemeClr val="bg1"/>
                </a:solidFill>
              </a:rPr>
              <a:t>st</a:t>
            </a:r>
            <a:r>
              <a:rPr lang="en-US" sz="800" i="1">
                <a:solidFill>
                  <a:schemeClr val="bg1"/>
                </a:solidFill>
              </a:rPr>
              <a:t> month. </a:t>
            </a:r>
            <a:br>
              <a:rPr lang="en-US" sz="800" i="1">
                <a:solidFill>
                  <a:schemeClr val="bg1"/>
                </a:solidFill>
              </a:rPr>
            </a:br>
            <a:r>
              <a:rPr lang="en-US" sz="1000">
                <a:solidFill>
                  <a:schemeClr val="bg1"/>
                </a:solidFill>
              </a:rPr>
              <a:t>Sometime in the next 6 months, the church is pursued and delivered before reaching the place GOD has prepared for us in the wilderness.</a:t>
            </a:r>
          </a:p>
        </p:txBody>
      </p:sp>
      <p:sp>
        <p:nvSpPr>
          <p:cNvPr id="18" name="TextBox 4">
            <a:extLst>
              <a:ext uri="{FF2B5EF4-FFF2-40B4-BE49-F238E27FC236}">
                <a16:creationId xmlns:a16="http://schemas.microsoft.com/office/drawing/2014/main" id="{26D4D492-F9D2-E1C3-74DE-2A67499F45FB}"/>
              </a:ext>
            </a:extLst>
          </p:cNvPr>
          <p:cNvSpPr txBox="1"/>
          <p:nvPr/>
        </p:nvSpPr>
        <p:spPr>
          <a:xfrm>
            <a:off x="4255293" y="3056420"/>
            <a:ext cx="4033357" cy="485775"/>
          </a:xfrm>
          <a:prstGeom prst="rect">
            <a:avLst/>
          </a:prstGeom>
          <a:noFill/>
          <a:ln w="19050"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00">
                <a:solidFill>
                  <a:schemeClr val="bg1"/>
                </a:solidFill>
              </a:rPr>
              <a:t>We reach our place in the wilderness </a:t>
            </a:r>
          </a:p>
          <a:p>
            <a:r>
              <a:rPr lang="en-US" sz="1000">
                <a:solidFill>
                  <a:schemeClr val="bg1"/>
                </a:solidFill>
              </a:rPr>
              <a:t>where we’re nourished for a time, </a:t>
            </a:r>
          </a:p>
          <a:p>
            <a:r>
              <a:rPr lang="en-US" sz="1000">
                <a:solidFill>
                  <a:schemeClr val="bg1"/>
                </a:solidFill>
              </a:rPr>
              <a:t>times, and half a time. </a:t>
            </a:r>
            <a:br>
              <a:rPr lang="en-US" sz="1000">
                <a:solidFill>
                  <a:schemeClr val="bg1"/>
                </a:solidFill>
              </a:rPr>
            </a:br>
            <a:r>
              <a:rPr lang="en-US" sz="800" i="1">
                <a:solidFill>
                  <a:schemeClr val="bg1"/>
                </a:solidFill>
              </a:rPr>
              <a:t>Year 4, 1</a:t>
            </a:r>
            <a:r>
              <a:rPr lang="en-US" sz="800" i="1" baseline="30000">
                <a:solidFill>
                  <a:schemeClr val="bg1"/>
                </a:solidFill>
              </a:rPr>
              <a:t>st</a:t>
            </a:r>
            <a:r>
              <a:rPr lang="en-US" sz="800" i="1">
                <a:solidFill>
                  <a:schemeClr val="bg1"/>
                </a:solidFill>
              </a:rPr>
              <a:t> day of the 7</a:t>
            </a:r>
            <a:r>
              <a:rPr lang="en-US" sz="800" i="1" baseline="30000">
                <a:solidFill>
                  <a:schemeClr val="bg1"/>
                </a:solidFill>
              </a:rPr>
              <a:t>th</a:t>
            </a:r>
            <a:r>
              <a:rPr lang="en-US" sz="800" i="1">
                <a:solidFill>
                  <a:schemeClr val="bg1"/>
                </a:solidFill>
              </a:rPr>
              <a:t> month. </a:t>
            </a:r>
          </a:p>
        </p:txBody>
      </p:sp>
      <p:cxnSp>
        <p:nvCxnSpPr>
          <p:cNvPr id="19" name="Straight Arrow Connector 18">
            <a:extLst>
              <a:ext uri="{FF2B5EF4-FFF2-40B4-BE49-F238E27FC236}">
                <a16:creationId xmlns:a16="http://schemas.microsoft.com/office/drawing/2014/main" id="{D8613855-B78E-81C9-B48D-517913A7C86B}"/>
              </a:ext>
            </a:extLst>
          </p:cNvPr>
          <p:cNvCxnSpPr>
            <a:cxnSpLocks/>
          </p:cNvCxnSpPr>
          <p:nvPr/>
        </p:nvCxnSpPr>
        <p:spPr>
          <a:xfrm flipV="1">
            <a:off x="4291583" y="2868146"/>
            <a:ext cx="0" cy="723267"/>
          </a:xfrm>
          <a:prstGeom prst="straightConnector1">
            <a:avLst/>
          </a:prstGeom>
          <a:ln w="19050">
            <a:solidFill>
              <a:srgbClr val="C55A1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4149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B2AC7-2670-7B62-DA13-3269DB6AEF21}"/>
            </a:ext>
          </a:extLst>
        </p:cNvPr>
        <p:cNvGrpSpPr/>
        <p:nvPr/>
      </p:nvGrpSpPr>
      <p:grpSpPr>
        <a:xfrm>
          <a:off x="0" y="0"/>
          <a:ext cx="0" cy="0"/>
          <a:chOff x="0" y="0"/>
          <a:chExt cx="0" cy="0"/>
        </a:xfrm>
      </p:grpSpPr>
      <p:pic>
        <p:nvPicPr>
          <p:cNvPr id="3" name="Picture 2" descr="A pocket watch on a chain&#10;&#10;Description automatically generated">
            <a:extLst>
              <a:ext uri="{FF2B5EF4-FFF2-40B4-BE49-F238E27FC236}">
                <a16:creationId xmlns:a16="http://schemas.microsoft.com/office/drawing/2014/main" id="{49149AA4-CF1E-4A2D-81B7-534278C77AFF}"/>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1200"/>
                    </a14:imgEffect>
                    <a14:imgEffect>
                      <a14:saturation sat="300000"/>
                    </a14:imgEffect>
                    <a14:imgEffect>
                      <a14:brightnessContrast bright="-57000" contrast="40000"/>
                    </a14:imgEffect>
                  </a14:imgLayer>
                </a14:imgProps>
              </a:ext>
              <a:ext uri="{28A0092B-C50C-407E-A947-70E740481C1C}">
                <a14:useLocalDpi xmlns:a14="http://schemas.microsoft.com/office/drawing/2010/main" val="0"/>
              </a:ext>
            </a:extLst>
          </a:blip>
          <a:srcRect l="11765" t="35317" r="28844" b="14812"/>
          <a:stretch/>
        </p:blipFill>
        <p:spPr>
          <a:xfrm>
            <a:off x="-3" y="15278"/>
            <a:ext cx="9170551" cy="5125626"/>
          </a:xfrm>
          <a:prstGeom prst="rect">
            <a:avLst/>
          </a:prstGeom>
        </p:spPr>
      </p:pic>
      <p:graphicFrame>
        <p:nvGraphicFramePr>
          <p:cNvPr id="6" name="Table 5">
            <a:extLst>
              <a:ext uri="{FF2B5EF4-FFF2-40B4-BE49-F238E27FC236}">
                <a16:creationId xmlns:a16="http://schemas.microsoft.com/office/drawing/2014/main" id="{93FF10E2-5F5C-B9A0-722A-9D27F18DD7C5}"/>
              </a:ext>
            </a:extLst>
          </p:cNvPr>
          <p:cNvGraphicFramePr>
            <a:graphicFrameLocks noGrp="1"/>
          </p:cNvGraphicFramePr>
          <p:nvPr/>
        </p:nvGraphicFramePr>
        <p:xfrm>
          <a:off x="751841" y="2457081"/>
          <a:ext cx="7074529" cy="370840"/>
        </p:xfrm>
        <a:graphic>
          <a:graphicData uri="http://schemas.openxmlformats.org/drawingml/2006/table">
            <a:tbl>
              <a:tblPr firstRow="1" bandRow="1">
                <a:tableStyleId>{2D5ABB26-0587-4C30-8999-92F81FD0307C}</a:tableStyleId>
              </a:tblPr>
              <a:tblGrid>
                <a:gridCol w="1010647">
                  <a:extLst>
                    <a:ext uri="{9D8B030D-6E8A-4147-A177-3AD203B41FA5}">
                      <a16:colId xmlns:a16="http://schemas.microsoft.com/office/drawing/2014/main" val="2840741654"/>
                    </a:ext>
                  </a:extLst>
                </a:gridCol>
                <a:gridCol w="1010647">
                  <a:extLst>
                    <a:ext uri="{9D8B030D-6E8A-4147-A177-3AD203B41FA5}">
                      <a16:colId xmlns:a16="http://schemas.microsoft.com/office/drawing/2014/main" val="2173384290"/>
                    </a:ext>
                  </a:extLst>
                </a:gridCol>
                <a:gridCol w="1010647">
                  <a:extLst>
                    <a:ext uri="{9D8B030D-6E8A-4147-A177-3AD203B41FA5}">
                      <a16:colId xmlns:a16="http://schemas.microsoft.com/office/drawing/2014/main" val="2233519582"/>
                    </a:ext>
                  </a:extLst>
                </a:gridCol>
                <a:gridCol w="1010647">
                  <a:extLst>
                    <a:ext uri="{9D8B030D-6E8A-4147-A177-3AD203B41FA5}">
                      <a16:colId xmlns:a16="http://schemas.microsoft.com/office/drawing/2014/main" val="2804359219"/>
                    </a:ext>
                  </a:extLst>
                </a:gridCol>
                <a:gridCol w="1010647">
                  <a:extLst>
                    <a:ext uri="{9D8B030D-6E8A-4147-A177-3AD203B41FA5}">
                      <a16:colId xmlns:a16="http://schemas.microsoft.com/office/drawing/2014/main" val="3745756767"/>
                    </a:ext>
                  </a:extLst>
                </a:gridCol>
                <a:gridCol w="1010647">
                  <a:extLst>
                    <a:ext uri="{9D8B030D-6E8A-4147-A177-3AD203B41FA5}">
                      <a16:colId xmlns:a16="http://schemas.microsoft.com/office/drawing/2014/main" val="2943584487"/>
                    </a:ext>
                  </a:extLst>
                </a:gridCol>
                <a:gridCol w="1010647">
                  <a:extLst>
                    <a:ext uri="{9D8B030D-6E8A-4147-A177-3AD203B41FA5}">
                      <a16:colId xmlns:a16="http://schemas.microsoft.com/office/drawing/2014/main" val="2681392310"/>
                    </a:ext>
                  </a:extLst>
                </a:gridCol>
              </a:tblGrid>
              <a:tr h="370840">
                <a:tc>
                  <a:txBody>
                    <a:bodyPr/>
                    <a:lstStyle/>
                    <a:p>
                      <a:pPr algn="ctr"/>
                      <a:r>
                        <a:rPr lang="en-US" sz="1100" b="1">
                          <a:solidFill>
                            <a:schemeClr val="bg1"/>
                          </a:solidFill>
                        </a:rPr>
                        <a:t>Year 1</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2</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3</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4</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5</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6</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7</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extLst>
                  <a:ext uri="{0D108BD9-81ED-4DB2-BD59-A6C34878D82A}">
                    <a16:rowId xmlns:a16="http://schemas.microsoft.com/office/drawing/2014/main" val="1142484049"/>
                  </a:ext>
                </a:extLst>
              </a:tr>
            </a:tbl>
          </a:graphicData>
        </a:graphic>
      </p:graphicFrame>
      <p:sp>
        <p:nvSpPr>
          <p:cNvPr id="8" name="TextBox 7">
            <a:extLst>
              <a:ext uri="{FF2B5EF4-FFF2-40B4-BE49-F238E27FC236}">
                <a16:creationId xmlns:a16="http://schemas.microsoft.com/office/drawing/2014/main" id="{2393182B-2A4C-6515-B8EB-B4E620C0D0BA}"/>
              </a:ext>
            </a:extLst>
          </p:cNvPr>
          <p:cNvSpPr txBox="1"/>
          <p:nvPr/>
        </p:nvSpPr>
        <p:spPr>
          <a:xfrm>
            <a:off x="751841" y="2305881"/>
            <a:ext cx="7074530" cy="276999"/>
          </a:xfrm>
          <a:prstGeom prst="rect">
            <a:avLst/>
          </a:prstGeom>
          <a:solidFill>
            <a:srgbClr val="990000"/>
          </a:solidFill>
          <a:ln>
            <a:solidFill>
              <a:schemeClr val="tx1"/>
            </a:solidFill>
          </a:ln>
        </p:spPr>
        <p:txBody>
          <a:bodyPr wrap="square" rtlCol="0">
            <a:spAutoFit/>
          </a:bodyPr>
          <a:lstStyle/>
          <a:p>
            <a:pPr algn="ctr"/>
            <a:r>
              <a:rPr lang="en-US" sz="1200" b="1">
                <a:solidFill>
                  <a:schemeClr val="bg1"/>
                </a:solidFill>
              </a:rPr>
              <a:t>Daniel’s Final Week (7 Years): A Week of Righteousness</a:t>
            </a:r>
          </a:p>
        </p:txBody>
      </p:sp>
      <p:sp>
        <p:nvSpPr>
          <p:cNvPr id="9" name="TextBox 4">
            <a:extLst>
              <a:ext uri="{FF2B5EF4-FFF2-40B4-BE49-F238E27FC236}">
                <a16:creationId xmlns:a16="http://schemas.microsoft.com/office/drawing/2014/main" id="{D992708D-F604-91ED-1EC6-84E153F044E4}"/>
              </a:ext>
            </a:extLst>
          </p:cNvPr>
          <p:cNvSpPr txBox="1"/>
          <p:nvPr/>
        </p:nvSpPr>
        <p:spPr>
          <a:xfrm>
            <a:off x="337399" y="194745"/>
            <a:ext cx="3640569"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2000" b="1" i="1">
                <a:solidFill>
                  <a:schemeClr val="bg1"/>
                </a:solidFill>
              </a:rPr>
              <a:t>End Times Timeline </a:t>
            </a:r>
            <a:br>
              <a:rPr lang="en-US" sz="2000" b="1" i="1">
                <a:solidFill>
                  <a:schemeClr val="bg1"/>
                </a:solidFill>
              </a:rPr>
            </a:br>
            <a:r>
              <a:rPr lang="en-US" sz="2000" b="1" i="1">
                <a:solidFill>
                  <a:schemeClr val="bg1"/>
                </a:solidFill>
              </a:rPr>
              <a:t>(A Possible Scenario)</a:t>
            </a:r>
          </a:p>
        </p:txBody>
      </p:sp>
      <p:sp>
        <p:nvSpPr>
          <p:cNvPr id="10" name="TextBox 2">
            <a:extLst>
              <a:ext uri="{FF2B5EF4-FFF2-40B4-BE49-F238E27FC236}">
                <a16:creationId xmlns:a16="http://schemas.microsoft.com/office/drawing/2014/main" id="{31EA34DB-2BA3-4B93-02B5-6C7775BF88D6}"/>
              </a:ext>
            </a:extLst>
          </p:cNvPr>
          <p:cNvSpPr txBox="1"/>
          <p:nvPr/>
        </p:nvSpPr>
        <p:spPr>
          <a:xfrm>
            <a:off x="758185" y="2603646"/>
            <a:ext cx="67310" cy="200388"/>
          </a:xfrm>
          <a:prstGeom prst="rect">
            <a:avLst/>
          </a:prstGeom>
          <a:solidFill>
            <a:srgbClr val="00B0F0"/>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en-US" sz="1000" b="1" baseline="0">
              <a:solidFill>
                <a:schemeClr val="bg1"/>
              </a:solidFill>
            </a:endParaRPr>
          </a:p>
        </p:txBody>
      </p:sp>
      <p:sp>
        <p:nvSpPr>
          <p:cNvPr id="11" name="TextBox 4">
            <a:extLst>
              <a:ext uri="{FF2B5EF4-FFF2-40B4-BE49-F238E27FC236}">
                <a16:creationId xmlns:a16="http://schemas.microsoft.com/office/drawing/2014/main" id="{39197186-9876-F217-09AA-287383BD4ECD}"/>
              </a:ext>
            </a:extLst>
          </p:cNvPr>
          <p:cNvSpPr txBox="1"/>
          <p:nvPr/>
        </p:nvSpPr>
        <p:spPr>
          <a:xfrm>
            <a:off x="785491" y="1242460"/>
            <a:ext cx="4039179"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00">
                <a:solidFill>
                  <a:schemeClr val="bg1"/>
                </a:solidFill>
              </a:rPr>
              <a:t>The final week of Daniel’s </a:t>
            </a:r>
          </a:p>
          <a:p>
            <a:r>
              <a:rPr lang="en-US" sz="1000">
                <a:solidFill>
                  <a:schemeClr val="bg1"/>
                </a:solidFill>
              </a:rPr>
              <a:t>70 Weeks prophecy resumes on Aviv 15. </a:t>
            </a:r>
            <a:br>
              <a:rPr lang="en-US" sz="1000">
                <a:solidFill>
                  <a:schemeClr val="bg1"/>
                </a:solidFill>
              </a:rPr>
            </a:br>
            <a:r>
              <a:rPr lang="en-US" sz="1000">
                <a:solidFill>
                  <a:schemeClr val="bg1"/>
                </a:solidFill>
              </a:rPr>
              <a:t>This is the last 7 years of the age. </a:t>
            </a:r>
            <a:br>
              <a:rPr lang="en-US" sz="1000">
                <a:solidFill>
                  <a:schemeClr val="bg1"/>
                </a:solidFill>
              </a:rPr>
            </a:br>
            <a:r>
              <a:rPr lang="en-US" sz="800" i="1">
                <a:solidFill>
                  <a:schemeClr val="bg1"/>
                </a:solidFill>
              </a:rPr>
              <a:t>Year 1, 15</a:t>
            </a:r>
            <a:r>
              <a:rPr lang="en-US" sz="800" i="1" baseline="30000">
                <a:solidFill>
                  <a:schemeClr val="bg1"/>
                </a:solidFill>
              </a:rPr>
              <a:t>th</a:t>
            </a:r>
            <a:r>
              <a:rPr lang="en-US" sz="800" i="1">
                <a:solidFill>
                  <a:schemeClr val="bg1"/>
                </a:solidFill>
              </a:rPr>
              <a:t> day of the 1</a:t>
            </a:r>
            <a:r>
              <a:rPr lang="en-US" sz="800" i="1" baseline="30000">
                <a:solidFill>
                  <a:schemeClr val="bg1"/>
                </a:solidFill>
              </a:rPr>
              <a:t>st</a:t>
            </a:r>
            <a:r>
              <a:rPr lang="en-US" sz="800" i="1">
                <a:solidFill>
                  <a:schemeClr val="bg1"/>
                </a:solidFill>
              </a:rPr>
              <a:t> month.</a:t>
            </a:r>
          </a:p>
        </p:txBody>
      </p:sp>
      <p:cxnSp>
        <p:nvCxnSpPr>
          <p:cNvPr id="12" name="Straight Arrow Connector 11">
            <a:extLst>
              <a:ext uri="{FF2B5EF4-FFF2-40B4-BE49-F238E27FC236}">
                <a16:creationId xmlns:a16="http://schemas.microsoft.com/office/drawing/2014/main" id="{FDF03667-C1D6-E816-C7C6-3FC125A67F21}"/>
              </a:ext>
            </a:extLst>
          </p:cNvPr>
          <p:cNvCxnSpPr>
            <a:cxnSpLocks/>
          </p:cNvCxnSpPr>
          <p:nvPr/>
        </p:nvCxnSpPr>
        <p:spPr>
          <a:xfrm>
            <a:off x="832960" y="1205159"/>
            <a:ext cx="0" cy="1070114"/>
          </a:xfrm>
          <a:prstGeom prst="straightConnector1">
            <a:avLst/>
          </a:prstGeom>
          <a:ln w="19050">
            <a:solidFill>
              <a:srgbClr val="C55A11"/>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4">
            <a:extLst>
              <a:ext uri="{FF2B5EF4-FFF2-40B4-BE49-F238E27FC236}">
                <a16:creationId xmlns:a16="http://schemas.microsoft.com/office/drawing/2014/main" id="{BF325705-5D5F-0C40-2D2D-840421B5A568}"/>
              </a:ext>
            </a:extLst>
          </p:cNvPr>
          <p:cNvSpPr txBox="1"/>
          <p:nvPr/>
        </p:nvSpPr>
        <p:spPr>
          <a:xfrm>
            <a:off x="951473" y="3149085"/>
            <a:ext cx="4057648"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00">
                <a:solidFill>
                  <a:schemeClr val="bg1"/>
                </a:solidFill>
              </a:rPr>
              <a:t>2300 Days begins with </a:t>
            </a:r>
          </a:p>
          <a:p>
            <a:r>
              <a:rPr lang="en-US" sz="1000">
                <a:solidFill>
                  <a:schemeClr val="bg1"/>
                </a:solidFill>
              </a:rPr>
              <a:t>the daily sacrifice being </a:t>
            </a:r>
          </a:p>
          <a:p>
            <a:r>
              <a:rPr lang="en-US" sz="1000">
                <a:solidFill>
                  <a:schemeClr val="bg1"/>
                </a:solidFill>
              </a:rPr>
              <a:t>lifted up. </a:t>
            </a:r>
            <a:br>
              <a:rPr lang="en-US" sz="1000">
                <a:solidFill>
                  <a:schemeClr val="bg1"/>
                </a:solidFill>
              </a:rPr>
            </a:br>
            <a:r>
              <a:rPr lang="en-US" sz="800" i="1">
                <a:solidFill>
                  <a:schemeClr val="bg1"/>
                </a:solidFill>
              </a:rPr>
              <a:t>Year 1, 7</a:t>
            </a:r>
            <a:r>
              <a:rPr lang="en-US" sz="800" i="1" baseline="30000">
                <a:solidFill>
                  <a:schemeClr val="bg1"/>
                </a:solidFill>
              </a:rPr>
              <a:t>th</a:t>
            </a:r>
            <a:r>
              <a:rPr lang="en-US" sz="800" i="1">
                <a:solidFill>
                  <a:schemeClr val="bg1"/>
                </a:solidFill>
              </a:rPr>
              <a:t> day of the 3</a:t>
            </a:r>
            <a:r>
              <a:rPr lang="en-US" sz="800" i="1" baseline="30000">
                <a:solidFill>
                  <a:schemeClr val="bg1"/>
                </a:solidFill>
              </a:rPr>
              <a:t>rd</a:t>
            </a:r>
            <a:r>
              <a:rPr lang="en-US" sz="800" i="1">
                <a:solidFill>
                  <a:schemeClr val="bg1"/>
                </a:solidFill>
              </a:rPr>
              <a:t> month.</a:t>
            </a:r>
            <a:br>
              <a:rPr lang="en-US" sz="1000">
                <a:solidFill>
                  <a:schemeClr val="bg1"/>
                </a:solidFill>
              </a:rPr>
            </a:br>
            <a:endParaRPr lang="en-US" sz="800" i="1">
              <a:solidFill>
                <a:schemeClr val="bg1"/>
              </a:solidFill>
            </a:endParaRPr>
          </a:p>
        </p:txBody>
      </p:sp>
      <p:cxnSp>
        <p:nvCxnSpPr>
          <p:cNvPr id="4" name="Straight Arrow Connector 3">
            <a:extLst>
              <a:ext uri="{FF2B5EF4-FFF2-40B4-BE49-F238E27FC236}">
                <a16:creationId xmlns:a16="http://schemas.microsoft.com/office/drawing/2014/main" id="{B17132A5-F3E1-B996-0016-831ADBFC8CB6}"/>
              </a:ext>
            </a:extLst>
          </p:cNvPr>
          <p:cNvCxnSpPr>
            <a:cxnSpLocks/>
          </p:cNvCxnSpPr>
          <p:nvPr/>
        </p:nvCxnSpPr>
        <p:spPr>
          <a:xfrm flipV="1">
            <a:off x="989340" y="2862499"/>
            <a:ext cx="0" cy="728914"/>
          </a:xfrm>
          <a:prstGeom prst="straightConnector1">
            <a:avLst/>
          </a:prstGeom>
          <a:ln w="19050">
            <a:solidFill>
              <a:srgbClr val="C55A11"/>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AC3EF49B-0F39-8DA6-F006-7A18B1CEE0A8}"/>
              </a:ext>
            </a:extLst>
          </p:cNvPr>
          <p:cNvCxnSpPr>
            <a:cxnSpLocks/>
          </p:cNvCxnSpPr>
          <p:nvPr/>
        </p:nvCxnSpPr>
        <p:spPr>
          <a:xfrm flipV="1">
            <a:off x="3555777" y="2862499"/>
            <a:ext cx="0" cy="1328501"/>
          </a:xfrm>
          <a:prstGeom prst="straightConnector1">
            <a:avLst/>
          </a:prstGeom>
          <a:ln w="19050">
            <a:solidFill>
              <a:srgbClr val="C55A11"/>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4">
            <a:extLst>
              <a:ext uri="{FF2B5EF4-FFF2-40B4-BE49-F238E27FC236}">
                <a16:creationId xmlns:a16="http://schemas.microsoft.com/office/drawing/2014/main" id="{A6BAA169-1AF6-A5EF-7C79-8EE573E65FDB}"/>
              </a:ext>
            </a:extLst>
          </p:cNvPr>
          <p:cNvSpPr txBox="1"/>
          <p:nvPr/>
        </p:nvSpPr>
        <p:spPr>
          <a:xfrm>
            <a:off x="2065025" y="3680349"/>
            <a:ext cx="1532666"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r"/>
            <a:r>
              <a:rPr lang="en-US" sz="1000">
                <a:solidFill>
                  <a:schemeClr val="bg1"/>
                </a:solidFill>
              </a:rPr>
              <a:t>1335 Days begins. Possible start of the Second Exodus. </a:t>
            </a:r>
            <a:br>
              <a:rPr lang="en-US" sz="1000">
                <a:solidFill>
                  <a:schemeClr val="bg1"/>
                </a:solidFill>
              </a:rPr>
            </a:br>
            <a:r>
              <a:rPr lang="en-US" sz="800" i="1">
                <a:solidFill>
                  <a:schemeClr val="bg1"/>
                </a:solidFill>
              </a:rPr>
              <a:t>Year 3, 1</a:t>
            </a:r>
            <a:r>
              <a:rPr lang="en-US" sz="800" i="1" baseline="30000">
                <a:solidFill>
                  <a:schemeClr val="bg1"/>
                </a:solidFill>
              </a:rPr>
              <a:t>st</a:t>
            </a:r>
            <a:r>
              <a:rPr lang="en-US" sz="800" i="1">
                <a:solidFill>
                  <a:schemeClr val="bg1"/>
                </a:solidFill>
              </a:rPr>
              <a:t> day of the 11</a:t>
            </a:r>
            <a:r>
              <a:rPr lang="en-US" sz="800" i="1" baseline="30000">
                <a:solidFill>
                  <a:schemeClr val="bg1"/>
                </a:solidFill>
              </a:rPr>
              <a:t>th</a:t>
            </a:r>
            <a:r>
              <a:rPr lang="en-US" sz="800" i="1">
                <a:solidFill>
                  <a:schemeClr val="bg1"/>
                </a:solidFill>
              </a:rPr>
              <a:t> month.</a:t>
            </a:r>
          </a:p>
        </p:txBody>
      </p:sp>
      <p:cxnSp>
        <p:nvCxnSpPr>
          <p:cNvPr id="13" name="Straight Arrow Connector 12">
            <a:extLst>
              <a:ext uri="{FF2B5EF4-FFF2-40B4-BE49-F238E27FC236}">
                <a16:creationId xmlns:a16="http://schemas.microsoft.com/office/drawing/2014/main" id="{C5C2873F-45AF-F7D5-AD4E-8FCFFB5DD8C1}"/>
              </a:ext>
            </a:extLst>
          </p:cNvPr>
          <p:cNvCxnSpPr>
            <a:cxnSpLocks/>
          </p:cNvCxnSpPr>
          <p:nvPr/>
        </p:nvCxnSpPr>
        <p:spPr>
          <a:xfrm>
            <a:off x="3690781" y="342900"/>
            <a:ext cx="0" cy="1942215"/>
          </a:xfrm>
          <a:prstGeom prst="straightConnector1">
            <a:avLst/>
          </a:prstGeom>
          <a:ln w="19050">
            <a:solidFill>
              <a:srgbClr val="C55A1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4">
            <a:extLst>
              <a:ext uri="{FF2B5EF4-FFF2-40B4-BE49-F238E27FC236}">
                <a16:creationId xmlns:a16="http://schemas.microsoft.com/office/drawing/2014/main" id="{BA3255C7-B1FD-6497-A2E2-1D9D5D72A36A}"/>
              </a:ext>
            </a:extLst>
          </p:cNvPr>
          <p:cNvSpPr txBox="1"/>
          <p:nvPr/>
        </p:nvSpPr>
        <p:spPr>
          <a:xfrm>
            <a:off x="3642424" y="526505"/>
            <a:ext cx="4057648"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00">
                <a:solidFill>
                  <a:schemeClr val="bg1"/>
                </a:solidFill>
              </a:rPr>
              <a:t>1290 Days begins with the stopping of the daily </a:t>
            </a:r>
          </a:p>
          <a:p>
            <a:r>
              <a:rPr lang="en-US" sz="1000">
                <a:solidFill>
                  <a:schemeClr val="bg1"/>
                </a:solidFill>
              </a:rPr>
              <a:t>sacrifice. </a:t>
            </a:r>
            <a:r>
              <a:rPr lang="en-US" sz="800" i="1">
                <a:solidFill>
                  <a:schemeClr val="bg1"/>
                </a:solidFill>
              </a:rPr>
              <a:t>Year 3, 16</a:t>
            </a:r>
            <a:r>
              <a:rPr lang="en-US" sz="800" i="1" baseline="30000">
                <a:solidFill>
                  <a:schemeClr val="bg1"/>
                </a:solidFill>
              </a:rPr>
              <a:t>th</a:t>
            </a:r>
            <a:r>
              <a:rPr lang="en-US" sz="800" i="1">
                <a:solidFill>
                  <a:schemeClr val="bg1"/>
                </a:solidFill>
              </a:rPr>
              <a:t> day of the 12</a:t>
            </a:r>
            <a:r>
              <a:rPr lang="en-US" sz="800" i="1" baseline="30000">
                <a:solidFill>
                  <a:schemeClr val="bg1"/>
                </a:solidFill>
              </a:rPr>
              <a:t>th</a:t>
            </a:r>
            <a:r>
              <a:rPr lang="en-US" sz="800" i="1">
                <a:solidFill>
                  <a:schemeClr val="bg1"/>
                </a:solidFill>
              </a:rPr>
              <a:t> month.</a:t>
            </a:r>
            <a:r>
              <a:rPr lang="en-US" sz="1000">
                <a:solidFill>
                  <a:schemeClr val="bg1"/>
                </a:solidFill>
              </a:rPr>
              <a:t> </a:t>
            </a:r>
          </a:p>
          <a:p>
            <a:r>
              <a:rPr lang="en-US" sz="1000">
                <a:solidFill>
                  <a:schemeClr val="bg1"/>
                </a:solidFill>
              </a:rPr>
              <a:t>The abomination of desolation is set up sometime </a:t>
            </a:r>
          </a:p>
          <a:p>
            <a:r>
              <a:rPr lang="en-US" sz="1000">
                <a:solidFill>
                  <a:schemeClr val="bg1"/>
                </a:solidFill>
              </a:rPr>
              <a:t>within the next two weeks. </a:t>
            </a:r>
            <a:br>
              <a:rPr lang="en-US" sz="1000">
                <a:solidFill>
                  <a:schemeClr val="bg1"/>
                </a:solidFill>
              </a:rPr>
            </a:br>
            <a:endParaRPr lang="en-US" sz="800" i="1">
              <a:solidFill>
                <a:schemeClr val="bg1"/>
              </a:solidFill>
            </a:endParaRPr>
          </a:p>
          <a:p>
            <a:endParaRPr lang="en-US" sz="1000">
              <a:solidFill>
                <a:schemeClr val="bg1"/>
              </a:solidFill>
            </a:endParaRPr>
          </a:p>
        </p:txBody>
      </p:sp>
      <p:cxnSp>
        <p:nvCxnSpPr>
          <p:cNvPr id="15" name="Straight Arrow Connector 14">
            <a:extLst>
              <a:ext uri="{FF2B5EF4-FFF2-40B4-BE49-F238E27FC236}">
                <a16:creationId xmlns:a16="http://schemas.microsoft.com/office/drawing/2014/main" id="{BD9C3633-237C-82FC-104A-39257E4DF990}"/>
              </a:ext>
            </a:extLst>
          </p:cNvPr>
          <p:cNvCxnSpPr>
            <a:cxnSpLocks/>
          </p:cNvCxnSpPr>
          <p:nvPr/>
        </p:nvCxnSpPr>
        <p:spPr>
          <a:xfrm>
            <a:off x="3774646" y="1082675"/>
            <a:ext cx="0" cy="1202440"/>
          </a:xfrm>
          <a:prstGeom prst="straightConnector1">
            <a:avLst/>
          </a:prstGeom>
          <a:ln w="19050">
            <a:solidFill>
              <a:srgbClr val="C55A1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4">
            <a:extLst>
              <a:ext uri="{FF2B5EF4-FFF2-40B4-BE49-F238E27FC236}">
                <a16:creationId xmlns:a16="http://schemas.microsoft.com/office/drawing/2014/main" id="{58876D22-8B4D-5D38-DB21-E6A5CE9A303E}"/>
              </a:ext>
            </a:extLst>
          </p:cNvPr>
          <p:cNvSpPr txBox="1"/>
          <p:nvPr/>
        </p:nvSpPr>
        <p:spPr>
          <a:xfrm>
            <a:off x="3668251" y="962272"/>
            <a:ext cx="2968769"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en-US" sz="1000">
              <a:solidFill>
                <a:schemeClr val="bg1"/>
              </a:solidFill>
            </a:endParaRPr>
          </a:p>
        </p:txBody>
      </p:sp>
      <p:sp>
        <p:nvSpPr>
          <p:cNvPr id="17" name="TextBox 4">
            <a:extLst>
              <a:ext uri="{FF2B5EF4-FFF2-40B4-BE49-F238E27FC236}">
                <a16:creationId xmlns:a16="http://schemas.microsoft.com/office/drawing/2014/main" id="{9B994BA4-F368-F48B-CCAA-2469EE1A6EA9}"/>
              </a:ext>
            </a:extLst>
          </p:cNvPr>
          <p:cNvSpPr txBox="1"/>
          <p:nvPr/>
        </p:nvSpPr>
        <p:spPr>
          <a:xfrm>
            <a:off x="3740458" y="1420810"/>
            <a:ext cx="2855879"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00">
                <a:solidFill>
                  <a:schemeClr val="bg1"/>
                </a:solidFill>
              </a:rPr>
              <a:t>42 months of antichrist’s authority begins. </a:t>
            </a:r>
            <a:br>
              <a:rPr lang="en-US" sz="1000">
                <a:solidFill>
                  <a:schemeClr val="bg1"/>
                </a:solidFill>
              </a:rPr>
            </a:br>
            <a:r>
              <a:rPr lang="en-US" sz="1000">
                <a:solidFill>
                  <a:schemeClr val="bg1"/>
                </a:solidFill>
              </a:rPr>
              <a:t>During this same time, the nations trample the city, the 144,000 will be persecuted, and the Two Witnesses begin prophesying for 1260 days.</a:t>
            </a:r>
          </a:p>
          <a:p>
            <a:r>
              <a:rPr lang="en-US" sz="800" i="1">
                <a:solidFill>
                  <a:schemeClr val="bg1"/>
                </a:solidFill>
              </a:rPr>
              <a:t>Year 4, 1</a:t>
            </a:r>
            <a:r>
              <a:rPr lang="en-US" sz="800" i="1" baseline="30000">
                <a:solidFill>
                  <a:schemeClr val="bg1"/>
                </a:solidFill>
              </a:rPr>
              <a:t>st</a:t>
            </a:r>
            <a:r>
              <a:rPr lang="en-US" sz="800" i="1">
                <a:solidFill>
                  <a:schemeClr val="bg1"/>
                </a:solidFill>
              </a:rPr>
              <a:t> day of the 1</a:t>
            </a:r>
            <a:r>
              <a:rPr lang="en-US" sz="800" i="1" baseline="30000">
                <a:solidFill>
                  <a:schemeClr val="bg1"/>
                </a:solidFill>
              </a:rPr>
              <a:t>st</a:t>
            </a:r>
            <a:r>
              <a:rPr lang="en-US" sz="800" i="1">
                <a:solidFill>
                  <a:schemeClr val="bg1"/>
                </a:solidFill>
              </a:rPr>
              <a:t> month. </a:t>
            </a:r>
            <a:br>
              <a:rPr lang="en-US" sz="800" i="1">
                <a:solidFill>
                  <a:schemeClr val="bg1"/>
                </a:solidFill>
              </a:rPr>
            </a:br>
            <a:r>
              <a:rPr lang="en-US" sz="1000">
                <a:solidFill>
                  <a:schemeClr val="bg1"/>
                </a:solidFill>
              </a:rPr>
              <a:t>Sometime in the next 6 months, the church is pursued and delivered before reaching the place GOD has prepared for us in the wilderness.</a:t>
            </a:r>
          </a:p>
        </p:txBody>
      </p:sp>
      <p:sp>
        <p:nvSpPr>
          <p:cNvPr id="18" name="TextBox 4">
            <a:extLst>
              <a:ext uri="{FF2B5EF4-FFF2-40B4-BE49-F238E27FC236}">
                <a16:creationId xmlns:a16="http://schemas.microsoft.com/office/drawing/2014/main" id="{D5797492-DA57-ADE4-EEC3-847EE80FFE7D}"/>
              </a:ext>
            </a:extLst>
          </p:cNvPr>
          <p:cNvSpPr txBox="1"/>
          <p:nvPr/>
        </p:nvSpPr>
        <p:spPr>
          <a:xfrm>
            <a:off x="4255293" y="3056420"/>
            <a:ext cx="4033357" cy="485775"/>
          </a:xfrm>
          <a:prstGeom prst="rect">
            <a:avLst/>
          </a:prstGeom>
          <a:noFill/>
          <a:ln w="19050"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00">
                <a:solidFill>
                  <a:schemeClr val="bg1"/>
                </a:solidFill>
              </a:rPr>
              <a:t>We reach our place in the wilderness </a:t>
            </a:r>
          </a:p>
          <a:p>
            <a:r>
              <a:rPr lang="en-US" sz="1000">
                <a:solidFill>
                  <a:schemeClr val="bg1"/>
                </a:solidFill>
              </a:rPr>
              <a:t>where we’re nourished for a time, </a:t>
            </a:r>
          </a:p>
          <a:p>
            <a:r>
              <a:rPr lang="en-US" sz="1000">
                <a:solidFill>
                  <a:schemeClr val="bg1"/>
                </a:solidFill>
              </a:rPr>
              <a:t>times, and half a time. </a:t>
            </a:r>
            <a:br>
              <a:rPr lang="en-US" sz="1000">
                <a:solidFill>
                  <a:schemeClr val="bg1"/>
                </a:solidFill>
              </a:rPr>
            </a:br>
            <a:r>
              <a:rPr lang="en-US" sz="800" i="1">
                <a:solidFill>
                  <a:schemeClr val="bg1"/>
                </a:solidFill>
              </a:rPr>
              <a:t>Year 4, 1</a:t>
            </a:r>
            <a:r>
              <a:rPr lang="en-US" sz="800" i="1" baseline="30000">
                <a:solidFill>
                  <a:schemeClr val="bg1"/>
                </a:solidFill>
              </a:rPr>
              <a:t>st</a:t>
            </a:r>
            <a:r>
              <a:rPr lang="en-US" sz="800" i="1">
                <a:solidFill>
                  <a:schemeClr val="bg1"/>
                </a:solidFill>
              </a:rPr>
              <a:t> day of the 7</a:t>
            </a:r>
            <a:r>
              <a:rPr lang="en-US" sz="800" i="1" baseline="30000">
                <a:solidFill>
                  <a:schemeClr val="bg1"/>
                </a:solidFill>
              </a:rPr>
              <a:t>th</a:t>
            </a:r>
            <a:r>
              <a:rPr lang="en-US" sz="800" i="1">
                <a:solidFill>
                  <a:schemeClr val="bg1"/>
                </a:solidFill>
              </a:rPr>
              <a:t> month. </a:t>
            </a:r>
          </a:p>
        </p:txBody>
      </p:sp>
      <p:cxnSp>
        <p:nvCxnSpPr>
          <p:cNvPr id="19" name="Straight Arrow Connector 18">
            <a:extLst>
              <a:ext uri="{FF2B5EF4-FFF2-40B4-BE49-F238E27FC236}">
                <a16:creationId xmlns:a16="http://schemas.microsoft.com/office/drawing/2014/main" id="{E03956F1-9021-0C8C-F624-9A9BDE6BF2B6}"/>
              </a:ext>
            </a:extLst>
          </p:cNvPr>
          <p:cNvCxnSpPr>
            <a:cxnSpLocks/>
          </p:cNvCxnSpPr>
          <p:nvPr/>
        </p:nvCxnSpPr>
        <p:spPr>
          <a:xfrm flipV="1">
            <a:off x="4291583" y="2868146"/>
            <a:ext cx="0" cy="723267"/>
          </a:xfrm>
          <a:prstGeom prst="straightConnector1">
            <a:avLst/>
          </a:prstGeom>
          <a:ln w="19050">
            <a:solidFill>
              <a:srgbClr val="C55A1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2BBDF00D-0663-024E-0E2A-27B29C40826D}"/>
              </a:ext>
            </a:extLst>
          </p:cNvPr>
          <p:cNvCxnSpPr>
            <a:cxnSpLocks/>
          </p:cNvCxnSpPr>
          <p:nvPr/>
        </p:nvCxnSpPr>
        <p:spPr>
          <a:xfrm flipV="1">
            <a:off x="7227467" y="2874960"/>
            <a:ext cx="0" cy="1499795"/>
          </a:xfrm>
          <a:prstGeom prst="straightConnector1">
            <a:avLst/>
          </a:prstGeom>
          <a:ln w="19050">
            <a:solidFill>
              <a:srgbClr val="C55A11"/>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4">
            <a:extLst>
              <a:ext uri="{FF2B5EF4-FFF2-40B4-BE49-F238E27FC236}">
                <a16:creationId xmlns:a16="http://schemas.microsoft.com/office/drawing/2014/main" id="{D67558E1-6552-F590-168D-3616027373EE}"/>
              </a:ext>
            </a:extLst>
          </p:cNvPr>
          <p:cNvSpPr txBox="1"/>
          <p:nvPr/>
        </p:nvSpPr>
        <p:spPr>
          <a:xfrm>
            <a:off x="5544931" y="3814763"/>
            <a:ext cx="1728440"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r"/>
            <a:r>
              <a:rPr lang="en-US" sz="1000">
                <a:solidFill>
                  <a:schemeClr val="bg1"/>
                </a:solidFill>
              </a:rPr>
              <a:t>The Two Witnesses are killed. </a:t>
            </a:r>
            <a:br>
              <a:rPr lang="en-US" sz="1000">
                <a:solidFill>
                  <a:schemeClr val="bg1"/>
                </a:solidFill>
              </a:rPr>
            </a:br>
            <a:r>
              <a:rPr lang="en-US" sz="1000">
                <a:solidFill>
                  <a:schemeClr val="bg1"/>
                </a:solidFill>
              </a:rPr>
              <a:t>There are 14 days left.</a:t>
            </a:r>
            <a:br>
              <a:rPr lang="en-US" sz="1000">
                <a:solidFill>
                  <a:schemeClr val="bg1"/>
                </a:solidFill>
              </a:rPr>
            </a:br>
            <a:r>
              <a:rPr lang="en-US" sz="800" i="1">
                <a:solidFill>
                  <a:schemeClr val="bg1"/>
                </a:solidFill>
              </a:rPr>
              <a:t>Year 7, 17</a:t>
            </a:r>
            <a:r>
              <a:rPr lang="en-US" sz="800" i="1" baseline="30000">
                <a:solidFill>
                  <a:schemeClr val="bg1"/>
                </a:solidFill>
              </a:rPr>
              <a:t>th</a:t>
            </a:r>
            <a:r>
              <a:rPr lang="en-US" sz="800" i="1">
                <a:solidFill>
                  <a:schemeClr val="bg1"/>
                </a:solidFill>
              </a:rPr>
              <a:t> day of the 6</a:t>
            </a:r>
            <a:r>
              <a:rPr lang="en-US" sz="800" i="1" baseline="30000">
                <a:solidFill>
                  <a:schemeClr val="bg1"/>
                </a:solidFill>
              </a:rPr>
              <a:t>th</a:t>
            </a:r>
            <a:r>
              <a:rPr lang="en-US" sz="800" i="1">
                <a:solidFill>
                  <a:schemeClr val="bg1"/>
                </a:solidFill>
              </a:rPr>
              <a:t> month.</a:t>
            </a:r>
          </a:p>
        </p:txBody>
      </p:sp>
    </p:spTree>
    <p:extLst>
      <p:ext uri="{BB962C8B-B14F-4D97-AF65-F5344CB8AC3E}">
        <p14:creationId xmlns:p14="http://schemas.microsoft.com/office/powerpoint/2010/main" val="1417059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9A18E-A3FB-A5F0-AB60-42851BAD3DE8}"/>
            </a:ext>
          </a:extLst>
        </p:cNvPr>
        <p:cNvGrpSpPr/>
        <p:nvPr/>
      </p:nvGrpSpPr>
      <p:grpSpPr>
        <a:xfrm>
          <a:off x="0" y="0"/>
          <a:ext cx="0" cy="0"/>
          <a:chOff x="0" y="0"/>
          <a:chExt cx="0" cy="0"/>
        </a:xfrm>
      </p:grpSpPr>
      <p:pic>
        <p:nvPicPr>
          <p:cNvPr id="4" name="Picture 3" descr="A pocket watch on a chain&#10;&#10;Description automatically generated">
            <a:extLst>
              <a:ext uri="{FF2B5EF4-FFF2-40B4-BE49-F238E27FC236}">
                <a16:creationId xmlns:a16="http://schemas.microsoft.com/office/drawing/2014/main" id="{4B044230-ADC8-F7CB-242E-F9EB5F3043A3}"/>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1200"/>
                    </a14:imgEffect>
                    <a14:imgEffect>
                      <a14:saturation sat="300000"/>
                    </a14:imgEffect>
                    <a14:imgEffect>
                      <a14:brightnessContrast bright="-57000" contrast="40000"/>
                    </a14:imgEffect>
                  </a14:imgLayer>
                </a14:imgProps>
              </a:ext>
              <a:ext uri="{28A0092B-C50C-407E-A947-70E740481C1C}">
                <a14:useLocalDpi xmlns:a14="http://schemas.microsoft.com/office/drawing/2010/main" val="0"/>
              </a:ext>
            </a:extLst>
          </a:blip>
          <a:srcRect l="11765" t="35317" r="28844" b="14812"/>
          <a:stretch/>
        </p:blipFill>
        <p:spPr>
          <a:xfrm>
            <a:off x="-3" y="15278"/>
            <a:ext cx="9170551" cy="5125626"/>
          </a:xfrm>
          <a:prstGeom prst="rect">
            <a:avLst/>
          </a:prstGeom>
        </p:spPr>
      </p:pic>
      <p:cxnSp>
        <p:nvCxnSpPr>
          <p:cNvPr id="5" name="Straight Connector 4">
            <a:extLst>
              <a:ext uri="{FF2B5EF4-FFF2-40B4-BE49-F238E27FC236}">
                <a16:creationId xmlns:a16="http://schemas.microsoft.com/office/drawing/2014/main" id="{37798488-F0A3-74A7-D12E-FA7484342C33}"/>
              </a:ext>
            </a:extLst>
          </p:cNvPr>
          <p:cNvCxnSpPr>
            <a:cxnSpLocks/>
          </p:cNvCxnSpPr>
          <p:nvPr/>
        </p:nvCxnSpPr>
        <p:spPr>
          <a:xfrm>
            <a:off x="7330526" y="228600"/>
            <a:ext cx="0" cy="4792544"/>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graphicFrame>
        <p:nvGraphicFramePr>
          <p:cNvPr id="2" name="Table 1">
            <a:extLst>
              <a:ext uri="{FF2B5EF4-FFF2-40B4-BE49-F238E27FC236}">
                <a16:creationId xmlns:a16="http://schemas.microsoft.com/office/drawing/2014/main" id="{8CD47DBC-B52E-5008-A488-20188CFB37E8}"/>
              </a:ext>
            </a:extLst>
          </p:cNvPr>
          <p:cNvGraphicFramePr>
            <a:graphicFrameLocks noGrp="1"/>
          </p:cNvGraphicFramePr>
          <p:nvPr/>
        </p:nvGraphicFramePr>
        <p:xfrm>
          <a:off x="751841" y="2457081"/>
          <a:ext cx="7074529" cy="370840"/>
        </p:xfrm>
        <a:graphic>
          <a:graphicData uri="http://schemas.openxmlformats.org/drawingml/2006/table">
            <a:tbl>
              <a:tblPr firstRow="1" bandRow="1">
                <a:tableStyleId>{2D5ABB26-0587-4C30-8999-92F81FD0307C}</a:tableStyleId>
              </a:tblPr>
              <a:tblGrid>
                <a:gridCol w="1010647">
                  <a:extLst>
                    <a:ext uri="{9D8B030D-6E8A-4147-A177-3AD203B41FA5}">
                      <a16:colId xmlns:a16="http://schemas.microsoft.com/office/drawing/2014/main" val="2840741654"/>
                    </a:ext>
                  </a:extLst>
                </a:gridCol>
                <a:gridCol w="1010647">
                  <a:extLst>
                    <a:ext uri="{9D8B030D-6E8A-4147-A177-3AD203B41FA5}">
                      <a16:colId xmlns:a16="http://schemas.microsoft.com/office/drawing/2014/main" val="2173384290"/>
                    </a:ext>
                  </a:extLst>
                </a:gridCol>
                <a:gridCol w="1010647">
                  <a:extLst>
                    <a:ext uri="{9D8B030D-6E8A-4147-A177-3AD203B41FA5}">
                      <a16:colId xmlns:a16="http://schemas.microsoft.com/office/drawing/2014/main" val="2233519582"/>
                    </a:ext>
                  </a:extLst>
                </a:gridCol>
                <a:gridCol w="1010647">
                  <a:extLst>
                    <a:ext uri="{9D8B030D-6E8A-4147-A177-3AD203B41FA5}">
                      <a16:colId xmlns:a16="http://schemas.microsoft.com/office/drawing/2014/main" val="2804359219"/>
                    </a:ext>
                  </a:extLst>
                </a:gridCol>
                <a:gridCol w="1010647">
                  <a:extLst>
                    <a:ext uri="{9D8B030D-6E8A-4147-A177-3AD203B41FA5}">
                      <a16:colId xmlns:a16="http://schemas.microsoft.com/office/drawing/2014/main" val="3745756767"/>
                    </a:ext>
                  </a:extLst>
                </a:gridCol>
                <a:gridCol w="1010647">
                  <a:extLst>
                    <a:ext uri="{9D8B030D-6E8A-4147-A177-3AD203B41FA5}">
                      <a16:colId xmlns:a16="http://schemas.microsoft.com/office/drawing/2014/main" val="2943584487"/>
                    </a:ext>
                  </a:extLst>
                </a:gridCol>
                <a:gridCol w="1010647">
                  <a:extLst>
                    <a:ext uri="{9D8B030D-6E8A-4147-A177-3AD203B41FA5}">
                      <a16:colId xmlns:a16="http://schemas.microsoft.com/office/drawing/2014/main" val="2681392310"/>
                    </a:ext>
                  </a:extLst>
                </a:gridCol>
              </a:tblGrid>
              <a:tr h="370840">
                <a:tc>
                  <a:txBody>
                    <a:bodyPr/>
                    <a:lstStyle/>
                    <a:p>
                      <a:pPr algn="ctr"/>
                      <a:r>
                        <a:rPr lang="en-US" sz="1100" b="1">
                          <a:solidFill>
                            <a:schemeClr val="bg1"/>
                          </a:solidFill>
                        </a:rPr>
                        <a:t>Year 1</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2</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3</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4</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5</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6</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tc>
                  <a:txBody>
                    <a:bodyPr/>
                    <a:lstStyle/>
                    <a:p>
                      <a:pPr algn="ctr"/>
                      <a:r>
                        <a:rPr lang="en-US" sz="1100" b="1">
                          <a:solidFill>
                            <a:schemeClr val="bg1"/>
                          </a:solidFill>
                        </a:rPr>
                        <a:t>Year 7</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0000"/>
                    </a:solidFill>
                  </a:tcPr>
                </a:tc>
                <a:extLst>
                  <a:ext uri="{0D108BD9-81ED-4DB2-BD59-A6C34878D82A}">
                    <a16:rowId xmlns:a16="http://schemas.microsoft.com/office/drawing/2014/main" val="1142484049"/>
                  </a:ext>
                </a:extLst>
              </a:tr>
            </a:tbl>
          </a:graphicData>
        </a:graphic>
      </p:graphicFrame>
      <p:sp>
        <p:nvSpPr>
          <p:cNvPr id="7" name="TextBox 6">
            <a:extLst>
              <a:ext uri="{FF2B5EF4-FFF2-40B4-BE49-F238E27FC236}">
                <a16:creationId xmlns:a16="http://schemas.microsoft.com/office/drawing/2014/main" id="{8B6EB175-4410-33AD-DD3A-0428495D16E0}"/>
              </a:ext>
            </a:extLst>
          </p:cNvPr>
          <p:cNvSpPr txBox="1"/>
          <p:nvPr/>
        </p:nvSpPr>
        <p:spPr>
          <a:xfrm>
            <a:off x="751841" y="2305881"/>
            <a:ext cx="7074530" cy="276999"/>
          </a:xfrm>
          <a:prstGeom prst="rect">
            <a:avLst/>
          </a:prstGeom>
          <a:solidFill>
            <a:srgbClr val="990000"/>
          </a:solidFill>
          <a:ln>
            <a:solidFill>
              <a:schemeClr val="tx1"/>
            </a:solidFill>
          </a:ln>
        </p:spPr>
        <p:txBody>
          <a:bodyPr wrap="square" rtlCol="0">
            <a:spAutoFit/>
          </a:bodyPr>
          <a:lstStyle/>
          <a:p>
            <a:pPr algn="ctr"/>
            <a:r>
              <a:rPr lang="en-US" sz="1200" b="1">
                <a:solidFill>
                  <a:schemeClr val="bg1"/>
                </a:solidFill>
              </a:rPr>
              <a:t>Daniel’s Final Week (7 Years): A Week of Righteousness</a:t>
            </a:r>
          </a:p>
        </p:txBody>
      </p:sp>
      <p:sp>
        <p:nvSpPr>
          <p:cNvPr id="16" name="TextBox 4">
            <a:extLst>
              <a:ext uri="{FF2B5EF4-FFF2-40B4-BE49-F238E27FC236}">
                <a16:creationId xmlns:a16="http://schemas.microsoft.com/office/drawing/2014/main" id="{AC5EAF6D-68A5-56A2-0AD1-19CB26C62BEF}"/>
              </a:ext>
            </a:extLst>
          </p:cNvPr>
          <p:cNvSpPr txBox="1"/>
          <p:nvPr/>
        </p:nvSpPr>
        <p:spPr>
          <a:xfrm>
            <a:off x="951473" y="3149085"/>
            <a:ext cx="4057648"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00">
                <a:solidFill>
                  <a:schemeClr val="bg1"/>
                </a:solidFill>
              </a:rPr>
              <a:t>2300 Days begins with </a:t>
            </a:r>
          </a:p>
          <a:p>
            <a:r>
              <a:rPr lang="en-US" sz="1000">
                <a:solidFill>
                  <a:schemeClr val="bg1"/>
                </a:solidFill>
              </a:rPr>
              <a:t>the daily sacrifice being </a:t>
            </a:r>
          </a:p>
          <a:p>
            <a:r>
              <a:rPr lang="en-US" sz="1000">
                <a:solidFill>
                  <a:schemeClr val="bg1"/>
                </a:solidFill>
              </a:rPr>
              <a:t>lifted up. </a:t>
            </a:r>
            <a:br>
              <a:rPr lang="en-US" sz="1000">
                <a:solidFill>
                  <a:schemeClr val="bg1"/>
                </a:solidFill>
              </a:rPr>
            </a:br>
            <a:r>
              <a:rPr lang="en-US" sz="800" i="1">
                <a:solidFill>
                  <a:schemeClr val="bg1"/>
                </a:solidFill>
              </a:rPr>
              <a:t>Year 1, 7</a:t>
            </a:r>
            <a:r>
              <a:rPr lang="en-US" sz="800" i="1" baseline="30000">
                <a:solidFill>
                  <a:schemeClr val="bg1"/>
                </a:solidFill>
              </a:rPr>
              <a:t>th</a:t>
            </a:r>
            <a:r>
              <a:rPr lang="en-US" sz="800" i="1">
                <a:solidFill>
                  <a:schemeClr val="bg1"/>
                </a:solidFill>
              </a:rPr>
              <a:t> day of the 3</a:t>
            </a:r>
            <a:r>
              <a:rPr lang="en-US" sz="800" i="1" baseline="30000">
                <a:solidFill>
                  <a:schemeClr val="bg1"/>
                </a:solidFill>
              </a:rPr>
              <a:t>rd</a:t>
            </a:r>
            <a:r>
              <a:rPr lang="en-US" sz="800" i="1">
                <a:solidFill>
                  <a:schemeClr val="bg1"/>
                </a:solidFill>
              </a:rPr>
              <a:t> month.</a:t>
            </a:r>
            <a:br>
              <a:rPr lang="en-US" sz="1000">
                <a:solidFill>
                  <a:schemeClr val="bg1"/>
                </a:solidFill>
              </a:rPr>
            </a:br>
            <a:endParaRPr lang="en-US" sz="800" i="1">
              <a:solidFill>
                <a:schemeClr val="bg1"/>
              </a:solidFill>
            </a:endParaRPr>
          </a:p>
        </p:txBody>
      </p:sp>
      <p:cxnSp>
        <p:nvCxnSpPr>
          <p:cNvPr id="17" name="Straight Arrow Connector 16">
            <a:extLst>
              <a:ext uri="{FF2B5EF4-FFF2-40B4-BE49-F238E27FC236}">
                <a16:creationId xmlns:a16="http://schemas.microsoft.com/office/drawing/2014/main" id="{FAEA2A80-4379-17DD-F8E0-2D42428774A3}"/>
              </a:ext>
            </a:extLst>
          </p:cNvPr>
          <p:cNvCxnSpPr>
            <a:cxnSpLocks/>
          </p:cNvCxnSpPr>
          <p:nvPr/>
        </p:nvCxnSpPr>
        <p:spPr>
          <a:xfrm flipV="1">
            <a:off x="3555777" y="2862499"/>
            <a:ext cx="0" cy="1328501"/>
          </a:xfrm>
          <a:prstGeom prst="straightConnector1">
            <a:avLst/>
          </a:prstGeom>
          <a:ln w="19050">
            <a:solidFill>
              <a:srgbClr val="C55A1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AB48E540-5584-C41E-6B54-EF3511CBA11B}"/>
              </a:ext>
            </a:extLst>
          </p:cNvPr>
          <p:cNvCxnSpPr>
            <a:cxnSpLocks/>
          </p:cNvCxnSpPr>
          <p:nvPr/>
        </p:nvCxnSpPr>
        <p:spPr>
          <a:xfrm flipV="1">
            <a:off x="989340" y="2862499"/>
            <a:ext cx="0" cy="728914"/>
          </a:xfrm>
          <a:prstGeom prst="straightConnector1">
            <a:avLst/>
          </a:prstGeom>
          <a:ln w="19050">
            <a:solidFill>
              <a:srgbClr val="C55A1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4">
            <a:extLst>
              <a:ext uri="{FF2B5EF4-FFF2-40B4-BE49-F238E27FC236}">
                <a16:creationId xmlns:a16="http://schemas.microsoft.com/office/drawing/2014/main" id="{E62E700E-4F23-6BAE-A97D-DF912EFE415F}"/>
              </a:ext>
            </a:extLst>
          </p:cNvPr>
          <p:cNvSpPr txBox="1"/>
          <p:nvPr/>
        </p:nvSpPr>
        <p:spPr>
          <a:xfrm>
            <a:off x="2065025" y="3680349"/>
            <a:ext cx="1532666"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r"/>
            <a:r>
              <a:rPr lang="en-US" sz="1000">
                <a:solidFill>
                  <a:schemeClr val="bg1"/>
                </a:solidFill>
              </a:rPr>
              <a:t>1335 Days begins. Possible start of the Second Exodus. </a:t>
            </a:r>
            <a:br>
              <a:rPr lang="en-US" sz="1000">
                <a:solidFill>
                  <a:schemeClr val="bg1"/>
                </a:solidFill>
              </a:rPr>
            </a:br>
            <a:r>
              <a:rPr lang="en-US" sz="800" i="1">
                <a:solidFill>
                  <a:schemeClr val="bg1"/>
                </a:solidFill>
              </a:rPr>
              <a:t>Year 3, 1</a:t>
            </a:r>
            <a:r>
              <a:rPr lang="en-US" sz="800" i="1" baseline="30000">
                <a:solidFill>
                  <a:schemeClr val="bg1"/>
                </a:solidFill>
              </a:rPr>
              <a:t>st</a:t>
            </a:r>
            <a:r>
              <a:rPr lang="en-US" sz="800" i="1">
                <a:solidFill>
                  <a:schemeClr val="bg1"/>
                </a:solidFill>
              </a:rPr>
              <a:t> day of the 11</a:t>
            </a:r>
            <a:r>
              <a:rPr lang="en-US" sz="800" i="1" baseline="30000">
                <a:solidFill>
                  <a:schemeClr val="bg1"/>
                </a:solidFill>
              </a:rPr>
              <a:t>th</a:t>
            </a:r>
            <a:r>
              <a:rPr lang="en-US" sz="800" i="1">
                <a:solidFill>
                  <a:schemeClr val="bg1"/>
                </a:solidFill>
              </a:rPr>
              <a:t> month.</a:t>
            </a:r>
          </a:p>
        </p:txBody>
      </p:sp>
      <p:cxnSp>
        <p:nvCxnSpPr>
          <p:cNvPr id="20" name="Straight Arrow Connector 19">
            <a:extLst>
              <a:ext uri="{FF2B5EF4-FFF2-40B4-BE49-F238E27FC236}">
                <a16:creationId xmlns:a16="http://schemas.microsoft.com/office/drawing/2014/main" id="{229E21FF-6605-AC9E-E73A-2EB597EFBEEF}"/>
              </a:ext>
            </a:extLst>
          </p:cNvPr>
          <p:cNvCxnSpPr>
            <a:cxnSpLocks/>
          </p:cNvCxnSpPr>
          <p:nvPr/>
        </p:nvCxnSpPr>
        <p:spPr>
          <a:xfrm>
            <a:off x="3690781" y="342900"/>
            <a:ext cx="0" cy="1942215"/>
          </a:xfrm>
          <a:prstGeom prst="straightConnector1">
            <a:avLst/>
          </a:prstGeom>
          <a:ln w="19050">
            <a:solidFill>
              <a:srgbClr val="C55A11"/>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4">
            <a:extLst>
              <a:ext uri="{FF2B5EF4-FFF2-40B4-BE49-F238E27FC236}">
                <a16:creationId xmlns:a16="http://schemas.microsoft.com/office/drawing/2014/main" id="{35BC9265-E5DD-1CBE-4C44-8F075B7D8871}"/>
              </a:ext>
            </a:extLst>
          </p:cNvPr>
          <p:cNvSpPr txBox="1"/>
          <p:nvPr/>
        </p:nvSpPr>
        <p:spPr>
          <a:xfrm>
            <a:off x="3642424" y="526505"/>
            <a:ext cx="4057648"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00">
                <a:solidFill>
                  <a:schemeClr val="bg1"/>
                </a:solidFill>
              </a:rPr>
              <a:t>1290 Days begins with the stopping of the daily </a:t>
            </a:r>
          </a:p>
          <a:p>
            <a:r>
              <a:rPr lang="en-US" sz="1000">
                <a:solidFill>
                  <a:schemeClr val="bg1"/>
                </a:solidFill>
              </a:rPr>
              <a:t>sacrifice. </a:t>
            </a:r>
            <a:r>
              <a:rPr lang="en-US" sz="800" i="1">
                <a:solidFill>
                  <a:schemeClr val="bg1"/>
                </a:solidFill>
              </a:rPr>
              <a:t>Year 3, 16</a:t>
            </a:r>
            <a:r>
              <a:rPr lang="en-US" sz="800" i="1" baseline="30000">
                <a:solidFill>
                  <a:schemeClr val="bg1"/>
                </a:solidFill>
              </a:rPr>
              <a:t>th</a:t>
            </a:r>
            <a:r>
              <a:rPr lang="en-US" sz="800" i="1">
                <a:solidFill>
                  <a:schemeClr val="bg1"/>
                </a:solidFill>
              </a:rPr>
              <a:t> day of the 12</a:t>
            </a:r>
            <a:r>
              <a:rPr lang="en-US" sz="800" i="1" baseline="30000">
                <a:solidFill>
                  <a:schemeClr val="bg1"/>
                </a:solidFill>
              </a:rPr>
              <a:t>th</a:t>
            </a:r>
            <a:r>
              <a:rPr lang="en-US" sz="800" i="1">
                <a:solidFill>
                  <a:schemeClr val="bg1"/>
                </a:solidFill>
              </a:rPr>
              <a:t> month.</a:t>
            </a:r>
            <a:r>
              <a:rPr lang="en-US" sz="1000">
                <a:solidFill>
                  <a:schemeClr val="bg1"/>
                </a:solidFill>
              </a:rPr>
              <a:t> </a:t>
            </a:r>
          </a:p>
          <a:p>
            <a:r>
              <a:rPr lang="en-US" sz="1000">
                <a:solidFill>
                  <a:schemeClr val="bg1"/>
                </a:solidFill>
              </a:rPr>
              <a:t>The abomination of desolation is set up sometime </a:t>
            </a:r>
          </a:p>
          <a:p>
            <a:r>
              <a:rPr lang="en-US" sz="1000">
                <a:solidFill>
                  <a:schemeClr val="bg1"/>
                </a:solidFill>
              </a:rPr>
              <a:t>within the next two weeks. </a:t>
            </a:r>
            <a:br>
              <a:rPr lang="en-US" sz="1000">
                <a:solidFill>
                  <a:schemeClr val="bg1"/>
                </a:solidFill>
              </a:rPr>
            </a:br>
            <a:endParaRPr lang="en-US" sz="800" i="1">
              <a:solidFill>
                <a:schemeClr val="bg1"/>
              </a:solidFill>
            </a:endParaRPr>
          </a:p>
          <a:p>
            <a:endParaRPr lang="en-US" sz="1000">
              <a:solidFill>
                <a:schemeClr val="bg1"/>
              </a:solidFill>
            </a:endParaRPr>
          </a:p>
        </p:txBody>
      </p:sp>
      <p:cxnSp>
        <p:nvCxnSpPr>
          <p:cNvPr id="22" name="Straight Arrow Connector 21">
            <a:extLst>
              <a:ext uri="{FF2B5EF4-FFF2-40B4-BE49-F238E27FC236}">
                <a16:creationId xmlns:a16="http://schemas.microsoft.com/office/drawing/2014/main" id="{C4FCB65A-26DC-0F98-C2FA-BA7060958940}"/>
              </a:ext>
            </a:extLst>
          </p:cNvPr>
          <p:cNvCxnSpPr>
            <a:cxnSpLocks/>
          </p:cNvCxnSpPr>
          <p:nvPr/>
        </p:nvCxnSpPr>
        <p:spPr>
          <a:xfrm>
            <a:off x="3774646" y="1082675"/>
            <a:ext cx="0" cy="1202440"/>
          </a:xfrm>
          <a:prstGeom prst="straightConnector1">
            <a:avLst/>
          </a:prstGeom>
          <a:ln w="19050">
            <a:solidFill>
              <a:srgbClr val="C55A11"/>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4">
            <a:extLst>
              <a:ext uri="{FF2B5EF4-FFF2-40B4-BE49-F238E27FC236}">
                <a16:creationId xmlns:a16="http://schemas.microsoft.com/office/drawing/2014/main" id="{4F4CE25B-F37C-F4B4-026B-2A42E3F3098B}"/>
              </a:ext>
            </a:extLst>
          </p:cNvPr>
          <p:cNvSpPr txBox="1"/>
          <p:nvPr/>
        </p:nvSpPr>
        <p:spPr>
          <a:xfrm>
            <a:off x="4255293" y="3056420"/>
            <a:ext cx="4033357" cy="485775"/>
          </a:xfrm>
          <a:prstGeom prst="rect">
            <a:avLst/>
          </a:prstGeom>
          <a:noFill/>
          <a:ln w="19050"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00">
                <a:solidFill>
                  <a:schemeClr val="bg1"/>
                </a:solidFill>
              </a:rPr>
              <a:t>We reach our place in the wilderness </a:t>
            </a:r>
          </a:p>
          <a:p>
            <a:r>
              <a:rPr lang="en-US" sz="1000">
                <a:solidFill>
                  <a:schemeClr val="bg1"/>
                </a:solidFill>
              </a:rPr>
              <a:t>where we’re nourished for a time, </a:t>
            </a:r>
          </a:p>
          <a:p>
            <a:r>
              <a:rPr lang="en-US" sz="1000">
                <a:solidFill>
                  <a:schemeClr val="bg1"/>
                </a:solidFill>
              </a:rPr>
              <a:t>times, and half a time. </a:t>
            </a:r>
            <a:br>
              <a:rPr lang="en-US" sz="1000">
                <a:solidFill>
                  <a:schemeClr val="bg1"/>
                </a:solidFill>
              </a:rPr>
            </a:br>
            <a:r>
              <a:rPr lang="en-US" sz="800" i="1">
                <a:solidFill>
                  <a:schemeClr val="bg1"/>
                </a:solidFill>
              </a:rPr>
              <a:t>Year 4, 1</a:t>
            </a:r>
            <a:r>
              <a:rPr lang="en-US" sz="800" i="1" baseline="30000">
                <a:solidFill>
                  <a:schemeClr val="bg1"/>
                </a:solidFill>
              </a:rPr>
              <a:t>st</a:t>
            </a:r>
            <a:r>
              <a:rPr lang="en-US" sz="800" i="1">
                <a:solidFill>
                  <a:schemeClr val="bg1"/>
                </a:solidFill>
              </a:rPr>
              <a:t> day of the 7</a:t>
            </a:r>
            <a:r>
              <a:rPr lang="en-US" sz="800" i="1" baseline="30000">
                <a:solidFill>
                  <a:schemeClr val="bg1"/>
                </a:solidFill>
              </a:rPr>
              <a:t>th</a:t>
            </a:r>
            <a:r>
              <a:rPr lang="en-US" sz="800" i="1">
                <a:solidFill>
                  <a:schemeClr val="bg1"/>
                </a:solidFill>
              </a:rPr>
              <a:t> month. </a:t>
            </a:r>
          </a:p>
        </p:txBody>
      </p:sp>
      <p:sp>
        <p:nvSpPr>
          <p:cNvPr id="24" name="TextBox 4">
            <a:extLst>
              <a:ext uri="{FF2B5EF4-FFF2-40B4-BE49-F238E27FC236}">
                <a16:creationId xmlns:a16="http://schemas.microsoft.com/office/drawing/2014/main" id="{52FAAF77-9613-BF87-311F-A35B7E7EA210}"/>
              </a:ext>
            </a:extLst>
          </p:cNvPr>
          <p:cNvSpPr txBox="1"/>
          <p:nvPr/>
        </p:nvSpPr>
        <p:spPr>
          <a:xfrm>
            <a:off x="3740458" y="1420810"/>
            <a:ext cx="2855879"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00">
                <a:solidFill>
                  <a:schemeClr val="bg1"/>
                </a:solidFill>
              </a:rPr>
              <a:t>42 months of antichrist’s authority begins. </a:t>
            </a:r>
            <a:br>
              <a:rPr lang="en-US" sz="1000">
                <a:solidFill>
                  <a:schemeClr val="bg1"/>
                </a:solidFill>
              </a:rPr>
            </a:br>
            <a:r>
              <a:rPr lang="en-US" sz="1000">
                <a:solidFill>
                  <a:schemeClr val="bg1"/>
                </a:solidFill>
              </a:rPr>
              <a:t>During this same time, the nations trample the city, the 144,000 will be persecuted, and the Two Witnesses begin prophesying for 1260 days.</a:t>
            </a:r>
          </a:p>
          <a:p>
            <a:r>
              <a:rPr lang="en-US" sz="800" i="1">
                <a:solidFill>
                  <a:schemeClr val="bg1"/>
                </a:solidFill>
              </a:rPr>
              <a:t>Year 4, 1</a:t>
            </a:r>
            <a:r>
              <a:rPr lang="en-US" sz="800" i="1" baseline="30000">
                <a:solidFill>
                  <a:schemeClr val="bg1"/>
                </a:solidFill>
              </a:rPr>
              <a:t>st</a:t>
            </a:r>
            <a:r>
              <a:rPr lang="en-US" sz="800" i="1">
                <a:solidFill>
                  <a:schemeClr val="bg1"/>
                </a:solidFill>
              </a:rPr>
              <a:t> day of the 1</a:t>
            </a:r>
            <a:r>
              <a:rPr lang="en-US" sz="800" i="1" baseline="30000">
                <a:solidFill>
                  <a:schemeClr val="bg1"/>
                </a:solidFill>
              </a:rPr>
              <a:t>st</a:t>
            </a:r>
            <a:r>
              <a:rPr lang="en-US" sz="800" i="1">
                <a:solidFill>
                  <a:schemeClr val="bg1"/>
                </a:solidFill>
              </a:rPr>
              <a:t> month. </a:t>
            </a:r>
            <a:br>
              <a:rPr lang="en-US" sz="800" i="1">
                <a:solidFill>
                  <a:schemeClr val="bg1"/>
                </a:solidFill>
              </a:rPr>
            </a:br>
            <a:r>
              <a:rPr lang="en-US" sz="1000">
                <a:solidFill>
                  <a:schemeClr val="bg1"/>
                </a:solidFill>
              </a:rPr>
              <a:t>Sometime in the next 6 months, the church is pursued and delivered before reaching the place GOD has prepared for us in the wilderness.</a:t>
            </a:r>
          </a:p>
        </p:txBody>
      </p:sp>
      <p:sp>
        <p:nvSpPr>
          <p:cNvPr id="25" name="TextBox 4">
            <a:extLst>
              <a:ext uri="{FF2B5EF4-FFF2-40B4-BE49-F238E27FC236}">
                <a16:creationId xmlns:a16="http://schemas.microsoft.com/office/drawing/2014/main" id="{D4D5F9E9-3FCA-A3A9-095F-E74E259F04D7}"/>
              </a:ext>
            </a:extLst>
          </p:cNvPr>
          <p:cNvSpPr txBox="1"/>
          <p:nvPr/>
        </p:nvSpPr>
        <p:spPr>
          <a:xfrm>
            <a:off x="3668251" y="962272"/>
            <a:ext cx="2968769"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en-US" sz="1000">
              <a:solidFill>
                <a:schemeClr val="bg1"/>
              </a:solidFill>
            </a:endParaRPr>
          </a:p>
        </p:txBody>
      </p:sp>
      <p:cxnSp>
        <p:nvCxnSpPr>
          <p:cNvPr id="26" name="Straight Arrow Connector 25">
            <a:extLst>
              <a:ext uri="{FF2B5EF4-FFF2-40B4-BE49-F238E27FC236}">
                <a16:creationId xmlns:a16="http://schemas.microsoft.com/office/drawing/2014/main" id="{46825BF9-E777-3F10-A62A-F9E29E2E12CA}"/>
              </a:ext>
            </a:extLst>
          </p:cNvPr>
          <p:cNvCxnSpPr>
            <a:cxnSpLocks/>
          </p:cNvCxnSpPr>
          <p:nvPr/>
        </p:nvCxnSpPr>
        <p:spPr>
          <a:xfrm flipV="1">
            <a:off x="7227467" y="2874960"/>
            <a:ext cx="0" cy="1499795"/>
          </a:xfrm>
          <a:prstGeom prst="straightConnector1">
            <a:avLst/>
          </a:prstGeom>
          <a:ln w="19050">
            <a:solidFill>
              <a:srgbClr val="C55A11"/>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4">
            <a:extLst>
              <a:ext uri="{FF2B5EF4-FFF2-40B4-BE49-F238E27FC236}">
                <a16:creationId xmlns:a16="http://schemas.microsoft.com/office/drawing/2014/main" id="{8E30892C-6754-201B-C17E-729C2C5A700B}"/>
              </a:ext>
            </a:extLst>
          </p:cNvPr>
          <p:cNvSpPr txBox="1"/>
          <p:nvPr/>
        </p:nvSpPr>
        <p:spPr>
          <a:xfrm>
            <a:off x="7330526" y="352937"/>
            <a:ext cx="2855879" cy="2258606"/>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00">
                <a:solidFill>
                  <a:schemeClr val="bg1"/>
                </a:solidFill>
              </a:rPr>
              <a:t>The days are cut short.</a:t>
            </a:r>
          </a:p>
          <a:p>
            <a:r>
              <a:rPr lang="en-US" sz="1000">
                <a:solidFill>
                  <a:schemeClr val="bg1"/>
                </a:solidFill>
              </a:rPr>
              <a:t>Antichrist’s authority ends, </a:t>
            </a:r>
          </a:p>
          <a:p>
            <a:r>
              <a:rPr lang="en-US" sz="1000">
                <a:solidFill>
                  <a:schemeClr val="bg1"/>
                </a:solidFill>
              </a:rPr>
              <a:t>and the power of Israel is </a:t>
            </a:r>
          </a:p>
          <a:p>
            <a:r>
              <a:rPr lang="en-US" sz="1000">
                <a:solidFill>
                  <a:schemeClr val="bg1"/>
                </a:solidFill>
              </a:rPr>
              <a:t>now scattered. The 1290, </a:t>
            </a:r>
          </a:p>
          <a:p>
            <a:r>
              <a:rPr lang="en-US" sz="1000">
                <a:solidFill>
                  <a:schemeClr val="bg1"/>
                </a:solidFill>
              </a:rPr>
              <a:t>2300 and 1335 days are </a:t>
            </a:r>
          </a:p>
          <a:p>
            <a:r>
              <a:rPr lang="en-US" sz="1000">
                <a:solidFill>
                  <a:schemeClr val="bg1"/>
                </a:solidFill>
              </a:rPr>
              <a:t>completed. GOD’s final zaam </a:t>
            </a:r>
          </a:p>
          <a:p>
            <a:r>
              <a:rPr lang="en-US" sz="1000">
                <a:solidFill>
                  <a:schemeClr val="bg1"/>
                </a:solidFill>
              </a:rPr>
              <a:t>(wrath) begins, we are hidden, </a:t>
            </a:r>
          </a:p>
          <a:p>
            <a:r>
              <a:rPr lang="en-US" sz="1000">
                <a:solidFill>
                  <a:schemeClr val="bg1"/>
                </a:solidFill>
              </a:rPr>
              <a:t>and it is now the Day of THE </a:t>
            </a:r>
          </a:p>
          <a:p>
            <a:r>
              <a:rPr lang="en-US" sz="1000">
                <a:solidFill>
                  <a:schemeClr val="bg1"/>
                </a:solidFill>
              </a:rPr>
              <a:t>LORD – “one day known to </a:t>
            </a:r>
          </a:p>
          <a:p>
            <a:r>
              <a:rPr lang="en-US" sz="1000">
                <a:solidFill>
                  <a:schemeClr val="bg1"/>
                </a:solidFill>
              </a:rPr>
              <a:t>Him, not day nor night” </a:t>
            </a:r>
            <a:br>
              <a:rPr lang="en-US" sz="1000">
                <a:solidFill>
                  <a:schemeClr val="bg1"/>
                </a:solidFill>
              </a:rPr>
            </a:br>
            <a:r>
              <a:rPr lang="en-US" sz="1000">
                <a:solidFill>
                  <a:schemeClr val="bg1"/>
                </a:solidFill>
              </a:rPr>
              <a:t>(Zeph 14:7, Mt 24:29). </a:t>
            </a:r>
          </a:p>
          <a:p>
            <a:r>
              <a:rPr lang="en-US" sz="1000">
                <a:solidFill>
                  <a:schemeClr val="bg1"/>
                </a:solidFill>
              </a:rPr>
              <a:t>It starts on Yom Teruah.</a:t>
            </a:r>
            <a:br>
              <a:rPr lang="en-US" sz="1000">
                <a:solidFill>
                  <a:schemeClr val="bg1"/>
                </a:solidFill>
              </a:rPr>
            </a:br>
            <a:r>
              <a:rPr lang="en-US" sz="800" i="1">
                <a:solidFill>
                  <a:schemeClr val="bg1"/>
                </a:solidFill>
              </a:rPr>
              <a:t>Year 7, 1</a:t>
            </a:r>
            <a:r>
              <a:rPr lang="en-US" sz="800" i="1" baseline="30000">
                <a:solidFill>
                  <a:schemeClr val="bg1"/>
                </a:solidFill>
              </a:rPr>
              <a:t>st</a:t>
            </a:r>
            <a:r>
              <a:rPr lang="en-US" sz="800" i="1">
                <a:solidFill>
                  <a:schemeClr val="bg1"/>
                </a:solidFill>
              </a:rPr>
              <a:t> day of the 7</a:t>
            </a:r>
            <a:r>
              <a:rPr lang="en-US" sz="800" i="1" baseline="30000">
                <a:solidFill>
                  <a:schemeClr val="bg1"/>
                </a:solidFill>
              </a:rPr>
              <a:t>th</a:t>
            </a:r>
            <a:r>
              <a:rPr lang="en-US" sz="800" i="1">
                <a:solidFill>
                  <a:schemeClr val="bg1"/>
                </a:solidFill>
              </a:rPr>
              <a:t> month. </a:t>
            </a:r>
            <a:br>
              <a:rPr lang="en-US" sz="1000">
                <a:solidFill>
                  <a:schemeClr val="bg1"/>
                </a:solidFill>
              </a:rPr>
            </a:br>
            <a:endParaRPr lang="en-US" sz="1000">
              <a:solidFill>
                <a:schemeClr val="bg1"/>
              </a:solidFill>
            </a:endParaRPr>
          </a:p>
          <a:p>
            <a:endParaRPr lang="en-US" sz="1000">
              <a:solidFill>
                <a:schemeClr val="bg1"/>
              </a:solidFill>
            </a:endParaRPr>
          </a:p>
          <a:p>
            <a:endParaRPr lang="en-US" sz="1000">
              <a:solidFill>
                <a:schemeClr val="bg1"/>
              </a:solidFill>
            </a:endParaRPr>
          </a:p>
          <a:p>
            <a:endParaRPr lang="en-US" sz="1000">
              <a:solidFill>
                <a:schemeClr val="bg1"/>
              </a:solidFill>
            </a:endParaRPr>
          </a:p>
        </p:txBody>
      </p:sp>
      <p:sp>
        <p:nvSpPr>
          <p:cNvPr id="28" name="TextBox 4">
            <a:extLst>
              <a:ext uri="{FF2B5EF4-FFF2-40B4-BE49-F238E27FC236}">
                <a16:creationId xmlns:a16="http://schemas.microsoft.com/office/drawing/2014/main" id="{CDE12F23-D0BE-D5C9-6B96-2A1CA44F5689}"/>
              </a:ext>
            </a:extLst>
          </p:cNvPr>
          <p:cNvSpPr txBox="1"/>
          <p:nvPr/>
        </p:nvSpPr>
        <p:spPr>
          <a:xfrm>
            <a:off x="5544931" y="3814763"/>
            <a:ext cx="1728440"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r"/>
            <a:r>
              <a:rPr lang="en-US" sz="1000">
                <a:solidFill>
                  <a:schemeClr val="bg1"/>
                </a:solidFill>
              </a:rPr>
              <a:t>The Two Witnesses are killed. </a:t>
            </a:r>
            <a:br>
              <a:rPr lang="en-US" sz="1000">
                <a:solidFill>
                  <a:schemeClr val="bg1"/>
                </a:solidFill>
              </a:rPr>
            </a:br>
            <a:r>
              <a:rPr lang="en-US" sz="1000">
                <a:solidFill>
                  <a:schemeClr val="bg1"/>
                </a:solidFill>
              </a:rPr>
              <a:t>There are 14 days left.</a:t>
            </a:r>
            <a:br>
              <a:rPr lang="en-US" sz="1000">
                <a:solidFill>
                  <a:schemeClr val="bg1"/>
                </a:solidFill>
              </a:rPr>
            </a:br>
            <a:r>
              <a:rPr lang="en-US" sz="800" i="1">
                <a:solidFill>
                  <a:schemeClr val="bg1"/>
                </a:solidFill>
              </a:rPr>
              <a:t>Year 7, 17</a:t>
            </a:r>
            <a:r>
              <a:rPr lang="en-US" sz="800" i="1" baseline="30000">
                <a:solidFill>
                  <a:schemeClr val="bg1"/>
                </a:solidFill>
              </a:rPr>
              <a:t>th</a:t>
            </a:r>
            <a:r>
              <a:rPr lang="en-US" sz="800" i="1">
                <a:solidFill>
                  <a:schemeClr val="bg1"/>
                </a:solidFill>
              </a:rPr>
              <a:t> day of the 6</a:t>
            </a:r>
            <a:r>
              <a:rPr lang="en-US" sz="800" i="1" baseline="30000">
                <a:solidFill>
                  <a:schemeClr val="bg1"/>
                </a:solidFill>
              </a:rPr>
              <a:t>th</a:t>
            </a:r>
            <a:r>
              <a:rPr lang="en-US" sz="800" i="1">
                <a:solidFill>
                  <a:schemeClr val="bg1"/>
                </a:solidFill>
              </a:rPr>
              <a:t> month.</a:t>
            </a:r>
          </a:p>
        </p:txBody>
      </p:sp>
      <p:sp>
        <p:nvSpPr>
          <p:cNvPr id="29" name="TextBox 5">
            <a:extLst>
              <a:ext uri="{FF2B5EF4-FFF2-40B4-BE49-F238E27FC236}">
                <a16:creationId xmlns:a16="http://schemas.microsoft.com/office/drawing/2014/main" id="{F790D7E8-EDAA-69C2-9033-99A7F7C09554}"/>
              </a:ext>
            </a:extLst>
          </p:cNvPr>
          <p:cNvSpPr txBox="1"/>
          <p:nvPr/>
        </p:nvSpPr>
        <p:spPr>
          <a:xfrm>
            <a:off x="7366056" y="2832310"/>
            <a:ext cx="2413794" cy="1647754"/>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en-US" baseline="0">
              <a:solidFill>
                <a:schemeClr val="bg1"/>
              </a:solidFill>
            </a:endParaRPr>
          </a:p>
        </p:txBody>
      </p:sp>
      <p:sp>
        <p:nvSpPr>
          <p:cNvPr id="31" name="TextBox 4">
            <a:extLst>
              <a:ext uri="{FF2B5EF4-FFF2-40B4-BE49-F238E27FC236}">
                <a16:creationId xmlns:a16="http://schemas.microsoft.com/office/drawing/2014/main" id="{6C493DDA-ACF0-69AB-BB25-93E6456F2F02}"/>
              </a:ext>
            </a:extLst>
          </p:cNvPr>
          <p:cNvSpPr txBox="1"/>
          <p:nvPr/>
        </p:nvSpPr>
        <p:spPr>
          <a:xfrm>
            <a:off x="337399" y="194745"/>
            <a:ext cx="3640569"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2000" b="1" i="1">
                <a:solidFill>
                  <a:schemeClr val="bg1"/>
                </a:solidFill>
              </a:rPr>
              <a:t>End Times Timeline </a:t>
            </a:r>
            <a:br>
              <a:rPr lang="en-US" sz="2000" b="1" i="1">
                <a:solidFill>
                  <a:schemeClr val="bg1"/>
                </a:solidFill>
              </a:rPr>
            </a:br>
            <a:r>
              <a:rPr lang="en-US" sz="2000" b="1" i="1">
                <a:solidFill>
                  <a:schemeClr val="bg1"/>
                </a:solidFill>
              </a:rPr>
              <a:t>(A Possible Scenario)</a:t>
            </a:r>
          </a:p>
        </p:txBody>
      </p:sp>
      <p:sp>
        <p:nvSpPr>
          <p:cNvPr id="32" name="TextBox 4">
            <a:extLst>
              <a:ext uri="{FF2B5EF4-FFF2-40B4-BE49-F238E27FC236}">
                <a16:creationId xmlns:a16="http://schemas.microsoft.com/office/drawing/2014/main" id="{800E310E-8ACE-E148-1217-3D25144BAA80}"/>
              </a:ext>
            </a:extLst>
          </p:cNvPr>
          <p:cNvSpPr txBox="1"/>
          <p:nvPr/>
        </p:nvSpPr>
        <p:spPr>
          <a:xfrm>
            <a:off x="785491" y="1242460"/>
            <a:ext cx="4039179" cy="4857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00">
                <a:solidFill>
                  <a:schemeClr val="bg1"/>
                </a:solidFill>
              </a:rPr>
              <a:t>The final week of Daniel’s </a:t>
            </a:r>
          </a:p>
          <a:p>
            <a:r>
              <a:rPr lang="en-US" sz="1000">
                <a:solidFill>
                  <a:schemeClr val="bg1"/>
                </a:solidFill>
              </a:rPr>
              <a:t>70 Weeks prophecy resumes on Aviv 15. </a:t>
            </a:r>
            <a:br>
              <a:rPr lang="en-US" sz="1000">
                <a:solidFill>
                  <a:schemeClr val="bg1"/>
                </a:solidFill>
              </a:rPr>
            </a:br>
            <a:r>
              <a:rPr lang="en-US" sz="1000">
                <a:solidFill>
                  <a:schemeClr val="bg1"/>
                </a:solidFill>
              </a:rPr>
              <a:t>This is the last 7 years of the age. </a:t>
            </a:r>
            <a:br>
              <a:rPr lang="en-US" sz="1000">
                <a:solidFill>
                  <a:schemeClr val="bg1"/>
                </a:solidFill>
              </a:rPr>
            </a:br>
            <a:r>
              <a:rPr lang="en-US" sz="800" i="1">
                <a:solidFill>
                  <a:schemeClr val="bg1"/>
                </a:solidFill>
              </a:rPr>
              <a:t>Year 1, 15</a:t>
            </a:r>
            <a:r>
              <a:rPr lang="en-US" sz="800" i="1" baseline="30000">
                <a:solidFill>
                  <a:schemeClr val="bg1"/>
                </a:solidFill>
              </a:rPr>
              <a:t>th</a:t>
            </a:r>
            <a:r>
              <a:rPr lang="en-US" sz="800" i="1">
                <a:solidFill>
                  <a:schemeClr val="bg1"/>
                </a:solidFill>
              </a:rPr>
              <a:t> day of the 1</a:t>
            </a:r>
            <a:r>
              <a:rPr lang="en-US" sz="800" i="1" baseline="30000">
                <a:solidFill>
                  <a:schemeClr val="bg1"/>
                </a:solidFill>
              </a:rPr>
              <a:t>st</a:t>
            </a:r>
            <a:r>
              <a:rPr lang="en-US" sz="800" i="1">
                <a:solidFill>
                  <a:schemeClr val="bg1"/>
                </a:solidFill>
              </a:rPr>
              <a:t> month.</a:t>
            </a:r>
          </a:p>
        </p:txBody>
      </p:sp>
      <p:cxnSp>
        <p:nvCxnSpPr>
          <p:cNvPr id="33" name="Straight Arrow Connector 32">
            <a:extLst>
              <a:ext uri="{FF2B5EF4-FFF2-40B4-BE49-F238E27FC236}">
                <a16:creationId xmlns:a16="http://schemas.microsoft.com/office/drawing/2014/main" id="{F548DDC4-BBD4-0606-1FD4-2EC41597747A}"/>
              </a:ext>
            </a:extLst>
          </p:cNvPr>
          <p:cNvCxnSpPr>
            <a:cxnSpLocks/>
          </p:cNvCxnSpPr>
          <p:nvPr/>
        </p:nvCxnSpPr>
        <p:spPr>
          <a:xfrm>
            <a:off x="832960" y="1205159"/>
            <a:ext cx="0" cy="1070114"/>
          </a:xfrm>
          <a:prstGeom prst="straightConnector1">
            <a:avLst/>
          </a:prstGeom>
          <a:ln w="19050">
            <a:solidFill>
              <a:srgbClr val="C55A1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3855C8B1-1C0E-25E8-A41F-F6F4E1B1ABEE}"/>
              </a:ext>
            </a:extLst>
          </p:cNvPr>
          <p:cNvCxnSpPr>
            <a:cxnSpLocks/>
          </p:cNvCxnSpPr>
          <p:nvPr/>
        </p:nvCxnSpPr>
        <p:spPr>
          <a:xfrm flipV="1">
            <a:off x="4291583" y="2868146"/>
            <a:ext cx="0" cy="723267"/>
          </a:xfrm>
          <a:prstGeom prst="straightConnector1">
            <a:avLst/>
          </a:prstGeom>
          <a:ln w="19050">
            <a:solidFill>
              <a:srgbClr val="C55A1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658D950E-AB1E-B22F-C849-B902ABC7F51A}"/>
              </a:ext>
            </a:extLst>
          </p:cNvPr>
          <p:cNvCxnSpPr>
            <a:cxnSpLocks/>
          </p:cNvCxnSpPr>
          <p:nvPr/>
        </p:nvCxnSpPr>
        <p:spPr>
          <a:xfrm>
            <a:off x="7330526" y="437632"/>
            <a:ext cx="0" cy="1868249"/>
          </a:xfrm>
          <a:prstGeom prst="straightConnector1">
            <a:avLst/>
          </a:prstGeom>
          <a:ln w="5715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0F3234EB-8F2E-FB8D-56E3-8D18DC5C9CF8}"/>
              </a:ext>
            </a:extLst>
          </p:cNvPr>
          <p:cNvCxnSpPr>
            <a:cxnSpLocks/>
          </p:cNvCxnSpPr>
          <p:nvPr/>
        </p:nvCxnSpPr>
        <p:spPr>
          <a:xfrm flipV="1">
            <a:off x="7330526" y="2832310"/>
            <a:ext cx="0" cy="2032777"/>
          </a:xfrm>
          <a:prstGeom prst="straightConnector1">
            <a:avLst/>
          </a:prstGeom>
          <a:ln w="5715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4">
            <a:extLst>
              <a:ext uri="{FF2B5EF4-FFF2-40B4-BE49-F238E27FC236}">
                <a16:creationId xmlns:a16="http://schemas.microsoft.com/office/drawing/2014/main" id="{571FBA0E-B946-D1DC-30BD-541441468DFA}"/>
              </a:ext>
            </a:extLst>
          </p:cNvPr>
          <p:cNvSpPr txBox="1"/>
          <p:nvPr/>
        </p:nvSpPr>
        <p:spPr>
          <a:xfrm>
            <a:off x="7342478" y="2388899"/>
            <a:ext cx="2855879" cy="3337501"/>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00">
                <a:solidFill>
                  <a:schemeClr val="bg1"/>
                </a:solidFill>
              </a:rPr>
              <a:t>From here on, the Sanctuary</a:t>
            </a:r>
            <a:r>
              <a:rPr lang="en-US" sz="1000" baseline="0">
                <a:solidFill>
                  <a:schemeClr val="bg1"/>
                </a:solidFill>
              </a:rPr>
              <a:t> </a:t>
            </a:r>
            <a:br>
              <a:rPr lang="en-US" sz="1000" baseline="0">
                <a:solidFill>
                  <a:schemeClr val="bg1"/>
                </a:solidFill>
              </a:rPr>
            </a:br>
            <a:r>
              <a:rPr lang="en-US" sz="1000" baseline="0">
                <a:solidFill>
                  <a:schemeClr val="bg1"/>
                </a:solidFill>
              </a:rPr>
              <a:t>is being made righteous, the </a:t>
            </a:r>
          </a:p>
          <a:p>
            <a:r>
              <a:rPr lang="en-US" sz="1000" baseline="0">
                <a:solidFill>
                  <a:schemeClr val="bg1"/>
                </a:solidFill>
              </a:rPr>
              <a:t>kingdom is given to </a:t>
            </a:r>
            <a:r>
              <a:rPr lang="en-US" sz="1000">
                <a:solidFill>
                  <a:schemeClr val="bg1"/>
                </a:solidFill>
              </a:rPr>
              <a:t>His people, </a:t>
            </a:r>
          </a:p>
          <a:p>
            <a:r>
              <a:rPr lang="en-US" sz="1000">
                <a:solidFill>
                  <a:schemeClr val="bg1"/>
                </a:solidFill>
              </a:rPr>
              <a:t>and Daniel and all who are His </a:t>
            </a:r>
          </a:p>
          <a:p>
            <a:r>
              <a:rPr lang="en-US" sz="1000">
                <a:solidFill>
                  <a:schemeClr val="bg1"/>
                </a:solidFill>
              </a:rPr>
              <a:t>and have slept arise to their </a:t>
            </a:r>
          </a:p>
          <a:p>
            <a:r>
              <a:rPr lang="en-US" sz="1000">
                <a:solidFill>
                  <a:schemeClr val="bg1"/>
                </a:solidFill>
              </a:rPr>
              <a:t>inheritance. All men will look </a:t>
            </a:r>
          </a:p>
          <a:p>
            <a:r>
              <a:rPr lang="en-US" sz="1000">
                <a:solidFill>
                  <a:schemeClr val="bg1"/>
                </a:solidFill>
              </a:rPr>
              <a:t>to the path of uprightness and </a:t>
            </a:r>
          </a:p>
          <a:p>
            <a:r>
              <a:rPr lang="en-US" sz="1000">
                <a:solidFill>
                  <a:schemeClr val="bg1"/>
                </a:solidFill>
              </a:rPr>
              <a:t>all dominions will serve Him. </a:t>
            </a:r>
          </a:p>
          <a:p>
            <a:r>
              <a:rPr lang="en-US" sz="1000">
                <a:solidFill>
                  <a:schemeClr val="bg1"/>
                </a:solidFill>
              </a:rPr>
              <a:t>The Day of THE LORD is </a:t>
            </a:r>
          </a:p>
          <a:p>
            <a:r>
              <a:rPr lang="en-US" sz="1000">
                <a:solidFill>
                  <a:schemeClr val="bg1"/>
                </a:solidFill>
              </a:rPr>
              <a:t>as 1000 years (a Millenium), </a:t>
            </a:r>
          </a:p>
          <a:p>
            <a:r>
              <a:rPr lang="en-US" sz="1000">
                <a:solidFill>
                  <a:schemeClr val="bg1"/>
                </a:solidFill>
              </a:rPr>
              <a:t>and this is just the beginning.</a:t>
            </a:r>
          </a:p>
          <a:p>
            <a:r>
              <a:rPr lang="en-US" sz="1000">
                <a:solidFill>
                  <a:schemeClr val="bg1"/>
                </a:solidFill>
              </a:rPr>
              <a:t>Glory to HIS NAME.  </a:t>
            </a:r>
            <a:endParaRPr lang="en-US" sz="1000" baseline="0">
              <a:solidFill>
                <a:schemeClr val="bg1"/>
              </a:solidFill>
            </a:endParaRPr>
          </a:p>
          <a:p>
            <a:endParaRPr lang="en-US" sz="1000">
              <a:solidFill>
                <a:schemeClr val="bg1"/>
              </a:solidFill>
            </a:endParaRPr>
          </a:p>
        </p:txBody>
      </p:sp>
      <p:sp>
        <p:nvSpPr>
          <p:cNvPr id="38" name="TextBox 2">
            <a:extLst>
              <a:ext uri="{FF2B5EF4-FFF2-40B4-BE49-F238E27FC236}">
                <a16:creationId xmlns:a16="http://schemas.microsoft.com/office/drawing/2014/main" id="{F42C68EC-59D5-7E03-E62C-83C975CFEE03}"/>
              </a:ext>
            </a:extLst>
          </p:cNvPr>
          <p:cNvSpPr txBox="1"/>
          <p:nvPr/>
        </p:nvSpPr>
        <p:spPr>
          <a:xfrm>
            <a:off x="758185" y="2603646"/>
            <a:ext cx="67310" cy="200388"/>
          </a:xfrm>
          <a:prstGeom prst="rect">
            <a:avLst/>
          </a:prstGeom>
          <a:solidFill>
            <a:srgbClr val="00B0F0"/>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en-US" sz="1000" b="1" baseline="0">
              <a:solidFill>
                <a:schemeClr val="bg1"/>
              </a:solidFill>
            </a:endParaRPr>
          </a:p>
        </p:txBody>
      </p:sp>
    </p:spTree>
    <p:extLst>
      <p:ext uri="{BB962C8B-B14F-4D97-AF65-F5344CB8AC3E}">
        <p14:creationId xmlns:p14="http://schemas.microsoft.com/office/powerpoint/2010/main" val="3212291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0D865-A9B0-BDBA-1AEE-42B53C1B562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D8BAAD5-08B6-6B6B-B42E-D2D807F7CB78}"/>
              </a:ext>
            </a:extLst>
          </p:cNvPr>
          <p:cNvSpPr/>
          <p:nvPr/>
        </p:nvSpPr>
        <p:spPr>
          <a:xfrm>
            <a:off x="907102" y="244125"/>
            <a:ext cx="7437326" cy="805180"/>
          </a:xfrm>
          <a:prstGeom prst="rect">
            <a:avLst/>
          </a:prstGeom>
          <a:noFill/>
        </p:spPr>
        <p:txBody>
          <a:bodyPr wrap="square" lIns="91440" tIns="45720" rIns="91440" bIns="45720">
            <a:noAutofit/>
          </a:bodyPr>
          <a:lstStyle/>
          <a:p>
            <a:pPr algn="ctr"/>
            <a:r>
              <a:rPr lang="en-US" sz="36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father’s 364 day year</a:t>
            </a:r>
            <a:endParaRPr lang="en-US" sz="3600" b="1" cap="none"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endParaRPr>
          </a:p>
        </p:txBody>
      </p:sp>
      <p:sp>
        <p:nvSpPr>
          <p:cNvPr id="10" name="TextBox 9">
            <a:extLst>
              <a:ext uri="{FF2B5EF4-FFF2-40B4-BE49-F238E27FC236}">
                <a16:creationId xmlns:a16="http://schemas.microsoft.com/office/drawing/2014/main" id="{08683F85-28C1-A407-D897-3481CE47AEDD}"/>
              </a:ext>
            </a:extLst>
          </p:cNvPr>
          <p:cNvSpPr txBox="1"/>
          <p:nvPr/>
        </p:nvSpPr>
        <p:spPr>
          <a:xfrm>
            <a:off x="4699902" y="1113583"/>
            <a:ext cx="6999491" cy="961708"/>
          </a:xfrm>
          <a:prstGeom prst="rect">
            <a:avLst/>
          </a:prstGeom>
          <a:noFill/>
          <a:ln w="38100">
            <a:noFill/>
          </a:ln>
        </p:spPr>
        <p:txBody>
          <a:bodyPr wrap="square">
            <a:noAutofit/>
          </a:bodyPr>
          <a:lstStyle/>
          <a:p>
            <a:pPr algn="ctr" rtl="0">
              <a:spcBef>
                <a:spcPts val="505"/>
              </a:spcBef>
              <a:spcAft>
                <a:spcPts val="575"/>
              </a:spcAft>
            </a:pPr>
            <a:r>
              <a:rPr lang="en-US" b="1">
                <a:solidFill>
                  <a:schemeClr val="bg1">
                    <a:lumMod val="95000"/>
                  </a:schemeClr>
                </a:solidFill>
                <a:latin typeface="Aptos" panose="020B0004020202020204" pitchFamily="34" charset="0"/>
              </a:rPr>
              <a:t>March </a:t>
            </a:r>
            <a:br>
              <a:rPr lang="en-US" b="1">
                <a:solidFill>
                  <a:schemeClr val="bg1">
                    <a:lumMod val="95000"/>
                  </a:schemeClr>
                </a:solidFill>
                <a:latin typeface="Aptos" panose="020B0004020202020204" pitchFamily="34" charset="0"/>
              </a:rPr>
            </a:br>
            <a:r>
              <a:rPr lang="en-US" b="1">
                <a:solidFill>
                  <a:schemeClr val="bg1">
                    <a:lumMod val="95000"/>
                  </a:schemeClr>
                </a:solidFill>
                <a:latin typeface="Aptos" panose="020B0004020202020204" pitchFamily="34" charset="0"/>
              </a:rPr>
              <a:t>2025 AD</a:t>
            </a:r>
          </a:p>
        </p:txBody>
      </p:sp>
      <p:cxnSp>
        <p:nvCxnSpPr>
          <p:cNvPr id="13" name="Straight Connector 12">
            <a:extLst>
              <a:ext uri="{FF2B5EF4-FFF2-40B4-BE49-F238E27FC236}">
                <a16:creationId xmlns:a16="http://schemas.microsoft.com/office/drawing/2014/main" id="{878CCD97-6442-3AD4-6DD0-E07D75C6909D}"/>
              </a:ext>
            </a:extLst>
          </p:cNvPr>
          <p:cNvCxnSpPr>
            <a:cxnSpLocks/>
          </p:cNvCxnSpPr>
          <p:nvPr/>
        </p:nvCxnSpPr>
        <p:spPr>
          <a:xfrm>
            <a:off x="1019289" y="1765490"/>
            <a:ext cx="0" cy="53597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ED765F5-FD53-1CBA-E231-0B2CAFB0E346}"/>
              </a:ext>
            </a:extLst>
          </p:cNvPr>
          <p:cNvCxnSpPr>
            <a:cxnSpLocks/>
          </p:cNvCxnSpPr>
          <p:nvPr/>
        </p:nvCxnSpPr>
        <p:spPr>
          <a:xfrm>
            <a:off x="1030272" y="2033477"/>
            <a:ext cx="718535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6950EB1-DCF5-7BC8-9007-7B8328F78785}"/>
              </a:ext>
            </a:extLst>
          </p:cNvPr>
          <p:cNvCxnSpPr>
            <a:cxnSpLocks/>
          </p:cNvCxnSpPr>
          <p:nvPr/>
        </p:nvCxnSpPr>
        <p:spPr>
          <a:xfrm>
            <a:off x="8200087" y="1765490"/>
            <a:ext cx="0" cy="53597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3456E9E8-AD07-1B26-6F98-C663C7D1869A}"/>
              </a:ext>
            </a:extLst>
          </p:cNvPr>
          <p:cNvSpPr txBox="1"/>
          <p:nvPr/>
        </p:nvSpPr>
        <p:spPr>
          <a:xfrm>
            <a:off x="-2480457" y="1113583"/>
            <a:ext cx="6999491" cy="961708"/>
          </a:xfrm>
          <a:prstGeom prst="rect">
            <a:avLst/>
          </a:prstGeom>
          <a:noFill/>
          <a:ln w="38100">
            <a:noFill/>
          </a:ln>
        </p:spPr>
        <p:txBody>
          <a:bodyPr wrap="square">
            <a:noAutofit/>
          </a:bodyPr>
          <a:lstStyle/>
          <a:p>
            <a:pPr algn="ctr" rtl="0">
              <a:spcBef>
                <a:spcPts val="505"/>
              </a:spcBef>
              <a:spcAft>
                <a:spcPts val="575"/>
              </a:spcAft>
            </a:pPr>
            <a:r>
              <a:rPr lang="en-US" b="1">
                <a:solidFill>
                  <a:schemeClr val="bg1">
                    <a:lumMod val="95000"/>
                  </a:schemeClr>
                </a:solidFill>
                <a:latin typeface="Aptos" panose="020B0004020202020204" pitchFamily="34" charset="0"/>
              </a:rPr>
              <a:t>34 AD</a:t>
            </a:r>
            <a:br>
              <a:rPr lang="en-US" b="1">
                <a:solidFill>
                  <a:schemeClr val="bg1">
                    <a:lumMod val="95000"/>
                  </a:schemeClr>
                </a:solidFill>
                <a:latin typeface="Aptos" panose="020B0004020202020204" pitchFamily="34" charset="0"/>
              </a:rPr>
            </a:br>
            <a:r>
              <a:rPr lang="en-US" b="1">
                <a:solidFill>
                  <a:schemeClr val="bg1">
                    <a:lumMod val="95000"/>
                  </a:schemeClr>
                </a:solidFill>
                <a:latin typeface="Aptos" panose="020B0004020202020204" pitchFamily="34" charset="0"/>
              </a:rPr>
              <a:t>Resurrection </a:t>
            </a:r>
          </a:p>
        </p:txBody>
      </p:sp>
    </p:spTree>
    <p:extLst>
      <p:ext uri="{BB962C8B-B14F-4D97-AF65-F5344CB8AC3E}">
        <p14:creationId xmlns:p14="http://schemas.microsoft.com/office/powerpoint/2010/main" val="12167266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251C5-2E68-E813-0153-15BBF586C30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9E60FC3-ACF1-FC57-9D9F-07E618ED80CE}"/>
              </a:ext>
            </a:extLst>
          </p:cNvPr>
          <p:cNvSpPr/>
          <p:nvPr/>
        </p:nvSpPr>
        <p:spPr>
          <a:xfrm>
            <a:off x="907102" y="244125"/>
            <a:ext cx="7437326" cy="805180"/>
          </a:xfrm>
          <a:prstGeom prst="rect">
            <a:avLst/>
          </a:prstGeom>
          <a:noFill/>
        </p:spPr>
        <p:txBody>
          <a:bodyPr wrap="square" lIns="91440" tIns="45720" rIns="91440" bIns="45720">
            <a:noAutofit/>
          </a:bodyPr>
          <a:lstStyle/>
          <a:p>
            <a:pPr algn="ctr"/>
            <a:r>
              <a:rPr lang="en-US" sz="36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father’s 364 day year</a:t>
            </a:r>
            <a:endParaRPr lang="en-US" sz="3600" b="1" cap="none"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endParaRPr>
          </a:p>
        </p:txBody>
      </p:sp>
      <p:sp>
        <p:nvSpPr>
          <p:cNvPr id="10" name="TextBox 9">
            <a:extLst>
              <a:ext uri="{FF2B5EF4-FFF2-40B4-BE49-F238E27FC236}">
                <a16:creationId xmlns:a16="http://schemas.microsoft.com/office/drawing/2014/main" id="{9F918B50-E678-62A1-C03E-E70873920F00}"/>
              </a:ext>
            </a:extLst>
          </p:cNvPr>
          <p:cNvSpPr txBox="1"/>
          <p:nvPr/>
        </p:nvSpPr>
        <p:spPr>
          <a:xfrm>
            <a:off x="4699902" y="1113583"/>
            <a:ext cx="6999491" cy="961708"/>
          </a:xfrm>
          <a:prstGeom prst="rect">
            <a:avLst/>
          </a:prstGeom>
          <a:noFill/>
          <a:ln w="38100">
            <a:noFill/>
          </a:ln>
        </p:spPr>
        <p:txBody>
          <a:bodyPr wrap="square">
            <a:noAutofit/>
          </a:bodyPr>
          <a:lstStyle/>
          <a:p>
            <a:pPr algn="ctr" rtl="0">
              <a:spcBef>
                <a:spcPts val="505"/>
              </a:spcBef>
              <a:spcAft>
                <a:spcPts val="575"/>
              </a:spcAft>
            </a:pPr>
            <a:r>
              <a:rPr lang="en-US" b="1">
                <a:solidFill>
                  <a:schemeClr val="bg1">
                    <a:lumMod val="95000"/>
                  </a:schemeClr>
                </a:solidFill>
                <a:latin typeface="Aptos" panose="020B0004020202020204" pitchFamily="34" charset="0"/>
              </a:rPr>
              <a:t>March </a:t>
            </a:r>
            <a:br>
              <a:rPr lang="en-US" b="1">
                <a:solidFill>
                  <a:schemeClr val="bg1">
                    <a:lumMod val="95000"/>
                  </a:schemeClr>
                </a:solidFill>
                <a:latin typeface="Aptos" panose="020B0004020202020204" pitchFamily="34" charset="0"/>
              </a:rPr>
            </a:br>
            <a:r>
              <a:rPr lang="en-US" b="1">
                <a:solidFill>
                  <a:schemeClr val="bg1">
                    <a:lumMod val="95000"/>
                  </a:schemeClr>
                </a:solidFill>
                <a:latin typeface="Aptos" panose="020B0004020202020204" pitchFamily="34" charset="0"/>
              </a:rPr>
              <a:t>2025 AD</a:t>
            </a:r>
          </a:p>
        </p:txBody>
      </p:sp>
      <p:cxnSp>
        <p:nvCxnSpPr>
          <p:cNvPr id="13" name="Straight Connector 12">
            <a:extLst>
              <a:ext uri="{FF2B5EF4-FFF2-40B4-BE49-F238E27FC236}">
                <a16:creationId xmlns:a16="http://schemas.microsoft.com/office/drawing/2014/main" id="{95BD91D0-DF14-3A53-EEB7-B4382EE93AA3}"/>
              </a:ext>
            </a:extLst>
          </p:cNvPr>
          <p:cNvCxnSpPr>
            <a:cxnSpLocks/>
          </p:cNvCxnSpPr>
          <p:nvPr/>
        </p:nvCxnSpPr>
        <p:spPr>
          <a:xfrm>
            <a:off x="1019289" y="1765490"/>
            <a:ext cx="0" cy="53597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1766377-061C-FD04-DC4A-8C13076A1966}"/>
              </a:ext>
            </a:extLst>
          </p:cNvPr>
          <p:cNvCxnSpPr>
            <a:cxnSpLocks/>
          </p:cNvCxnSpPr>
          <p:nvPr/>
        </p:nvCxnSpPr>
        <p:spPr>
          <a:xfrm>
            <a:off x="1030272" y="2033477"/>
            <a:ext cx="718535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B860BD9-AECD-9F89-727C-BFD71FCE5011}"/>
              </a:ext>
            </a:extLst>
          </p:cNvPr>
          <p:cNvCxnSpPr>
            <a:cxnSpLocks/>
          </p:cNvCxnSpPr>
          <p:nvPr/>
        </p:nvCxnSpPr>
        <p:spPr>
          <a:xfrm>
            <a:off x="8200087" y="1765490"/>
            <a:ext cx="0" cy="53597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C897059E-7AF2-C825-DB45-B732F6DE4936}"/>
              </a:ext>
            </a:extLst>
          </p:cNvPr>
          <p:cNvSpPr txBox="1"/>
          <p:nvPr/>
        </p:nvSpPr>
        <p:spPr>
          <a:xfrm>
            <a:off x="-2480457" y="1113583"/>
            <a:ext cx="6999491" cy="961708"/>
          </a:xfrm>
          <a:prstGeom prst="rect">
            <a:avLst/>
          </a:prstGeom>
          <a:noFill/>
          <a:ln w="38100">
            <a:noFill/>
          </a:ln>
        </p:spPr>
        <p:txBody>
          <a:bodyPr wrap="square">
            <a:noAutofit/>
          </a:bodyPr>
          <a:lstStyle/>
          <a:p>
            <a:pPr algn="ctr" rtl="0">
              <a:spcBef>
                <a:spcPts val="505"/>
              </a:spcBef>
              <a:spcAft>
                <a:spcPts val="575"/>
              </a:spcAft>
            </a:pPr>
            <a:r>
              <a:rPr lang="en-US" b="1">
                <a:solidFill>
                  <a:schemeClr val="bg1">
                    <a:lumMod val="95000"/>
                  </a:schemeClr>
                </a:solidFill>
                <a:latin typeface="Aptos" panose="020B0004020202020204" pitchFamily="34" charset="0"/>
              </a:rPr>
              <a:t>34 AD</a:t>
            </a:r>
            <a:br>
              <a:rPr lang="en-US" b="1">
                <a:solidFill>
                  <a:schemeClr val="bg1">
                    <a:lumMod val="95000"/>
                  </a:schemeClr>
                </a:solidFill>
                <a:latin typeface="Aptos" panose="020B0004020202020204" pitchFamily="34" charset="0"/>
              </a:rPr>
            </a:br>
            <a:r>
              <a:rPr lang="en-US" b="1">
                <a:solidFill>
                  <a:schemeClr val="bg1">
                    <a:lumMod val="95000"/>
                  </a:schemeClr>
                </a:solidFill>
                <a:latin typeface="Aptos" panose="020B0004020202020204" pitchFamily="34" charset="0"/>
              </a:rPr>
              <a:t>Resurrection </a:t>
            </a:r>
          </a:p>
        </p:txBody>
      </p:sp>
      <p:sp>
        <p:nvSpPr>
          <p:cNvPr id="6" name="TextBox 5">
            <a:extLst>
              <a:ext uri="{FF2B5EF4-FFF2-40B4-BE49-F238E27FC236}">
                <a16:creationId xmlns:a16="http://schemas.microsoft.com/office/drawing/2014/main" id="{A7D57553-30B9-5585-A460-D866DE3C7919}"/>
              </a:ext>
            </a:extLst>
          </p:cNvPr>
          <p:cNvSpPr txBox="1"/>
          <p:nvPr/>
        </p:nvSpPr>
        <p:spPr>
          <a:xfrm>
            <a:off x="1030272" y="2834673"/>
            <a:ext cx="7185358" cy="961708"/>
          </a:xfrm>
          <a:prstGeom prst="rect">
            <a:avLst/>
          </a:prstGeom>
          <a:noFill/>
          <a:ln w="38100">
            <a:noFill/>
          </a:ln>
        </p:spPr>
        <p:txBody>
          <a:bodyPr wrap="square">
            <a:noAutofit/>
          </a:bodyPr>
          <a:lstStyle/>
          <a:p>
            <a:pPr algn="ctr" rtl="0">
              <a:spcBef>
                <a:spcPts val="505"/>
              </a:spcBef>
              <a:spcAft>
                <a:spcPts val="575"/>
              </a:spcAft>
            </a:pPr>
            <a:r>
              <a:rPr lang="en-US" b="1">
                <a:solidFill>
                  <a:schemeClr val="bg1">
                    <a:lumMod val="95000"/>
                  </a:schemeClr>
                </a:solidFill>
                <a:latin typeface="Aptos" panose="020B0004020202020204" pitchFamily="34" charset="0"/>
              </a:rPr>
              <a:t>1991 years in the Gregorian Calendar</a:t>
            </a:r>
            <a:br>
              <a:rPr lang="en-US" b="1">
                <a:solidFill>
                  <a:schemeClr val="bg1">
                    <a:lumMod val="95000"/>
                  </a:schemeClr>
                </a:solidFill>
                <a:latin typeface="Aptos" panose="020B0004020202020204" pitchFamily="34" charset="0"/>
              </a:rPr>
            </a:br>
            <a:endParaRPr lang="en-US" b="1">
              <a:solidFill>
                <a:schemeClr val="bg1">
                  <a:lumMod val="95000"/>
                </a:schemeClr>
              </a:solidFill>
              <a:latin typeface="Aptos" panose="020B0004020202020204" pitchFamily="34" charset="0"/>
            </a:endParaRPr>
          </a:p>
        </p:txBody>
      </p:sp>
      <p:sp>
        <p:nvSpPr>
          <p:cNvPr id="7" name="Left Brace 6">
            <a:extLst>
              <a:ext uri="{FF2B5EF4-FFF2-40B4-BE49-F238E27FC236}">
                <a16:creationId xmlns:a16="http://schemas.microsoft.com/office/drawing/2014/main" id="{2EFD8DB1-A890-2A0A-AFE8-E7804784E69D}"/>
              </a:ext>
            </a:extLst>
          </p:cNvPr>
          <p:cNvSpPr/>
          <p:nvPr/>
        </p:nvSpPr>
        <p:spPr>
          <a:xfrm rot="16200000">
            <a:off x="4412797" y="-968155"/>
            <a:ext cx="403969" cy="7201686"/>
          </a:xfrm>
          <a:prstGeom prst="leftBrace">
            <a:avLst/>
          </a:prstGeom>
          <a:ln w="38100">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8927294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E1531-DB79-BF54-56B6-45FE754C3B7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38F0FB93-F339-5A3E-54BF-7BC9DB23799D}"/>
              </a:ext>
            </a:extLst>
          </p:cNvPr>
          <p:cNvSpPr/>
          <p:nvPr/>
        </p:nvSpPr>
        <p:spPr>
          <a:xfrm>
            <a:off x="907102" y="244125"/>
            <a:ext cx="7437326" cy="805180"/>
          </a:xfrm>
          <a:prstGeom prst="rect">
            <a:avLst/>
          </a:prstGeom>
          <a:noFill/>
        </p:spPr>
        <p:txBody>
          <a:bodyPr wrap="square" lIns="91440" tIns="45720" rIns="91440" bIns="45720">
            <a:noAutofit/>
          </a:bodyPr>
          <a:lstStyle/>
          <a:p>
            <a:pPr algn="ctr"/>
            <a:r>
              <a:rPr lang="en-US" sz="36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father’s 364 day year</a:t>
            </a:r>
            <a:endParaRPr lang="en-US" sz="3600" b="1" cap="none"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endParaRPr>
          </a:p>
        </p:txBody>
      </p:sp>
      <p:sp>
        <p:nvSpPr>
          <p:cNvPr id="10" name="TextBox 9">
            <a:extLst>
              <a:ext uri="{FF2B5EF4-FFF2-40B4-BE49-F238E27FC236}">
                <a16:creationId xmlns:a16="http://schemas.microsoft.com/office/drawing/2014/main" id="{D360BC08-CFA9-6A33-08FD-CA105EB5DB0E}"/>
              </a:ext>
            </a:extLst>
          </p:cNvPr>
          <p:cNvSpPr txBox="1"/>
          <p:nvPr/>
        </p:nvSpPr>
        <p:spPr>
          <a:xfrm>
            <a:off x="4699902" y="1113583"/>
            <a:ext cx="6999491" cy="961708"/>
          </a:xfrm>
          <a:prstGeom prst="rect">
            <a:avLst/>
          </a:prstGeom>
          <a:noFill/>
          <a:ln w="38100">
            <a:noFill/>
          </a:ln>
        </p:spPr>
        <p:txBody>
          <a:bodyPr wrap="square">
            <a:noAutofit/>
          </a:bodyPr>
          <a:lstStyle/>
          <a:p>
            <a:pPr algn="ctr" rtl="0">
              <a:spcBef>
                <a:spcPts val="505"/>
              </a:spcBef>
              <a:spcAft>
                <a:spcPts val="575"/>
              </a:spcAft>
            </a:pPr>
            <a:r>
              <a:rPr lang="en-US" b="1">
                <a:solidFill>
                  <a:schemeClr val="bg1">
                    <a:lumMod val="95000"/>
                  </a:schemeClr>
                </a:solidFill>
                <a:latin typeface="Aptos" panose="020B0004020202020204" pitchFamily="34" charset="0"/>
              </a:rPr>
              <a:t>March </a:t>
            </a:r>
            <a:br>
              <a:rPr lang="en-US" b="1">
                <a:solidFill>
                  <a:schemeClr val="bg1">
                    <a:lumMod val="95000"/>
                  </a:schemeClr>
                </a:solidFill>
                <a:latin typeface="Aptos" panose="020B0004020202020204" pitchFamily="34" charset="0"/>
              </a:rPr>
            </a:br>
            <a:r>
              <a:rPr lang="en-US" b="1">
                <a:solidFill>
                  <a:schemeClr val="bg1">
                    <a:lumMod val="95000"/>
                  </a:schemeClr>
                </a:solidFill>
                <a:latin typeface="Aptos" panose="020B0004020202020204" pitchFamily="34" charset="0"/>
              </a:rPr>
              <a:t>2025 AD</a:t>
            </a:r>
          </a:p>
        </p:txBody>
      </p:sp>
      <p:cxnSp>
        <p:nvCxnSpPr>
          <p:cNvPr id="13" name="Straight Connector 12">
            <a:extLst>
              <a:ext uri="{FF2B5EF4-FFF2-40B4-BE49-F238E27FC236}">
                <a16:creationId xmlns:a16="http://schemas.microsoft.com/office/drawing/2014/main" id="{A7BDDD9D-6F8B-CF2A-C087-B1692285DE74}"/>
              </a:ext>
            </a:extLst>
          </p:cNvPr>
          <p:cNvCxnSpPr>
            <a:cxnSpLocks/>
          </p:cNvCxnSpPr>
          <p:nvPr/>
        </p:nvCxnSpPr>
        <p:spPr>
          <a:xfrm>
            <a:off x="1019289" y="1765490"/>
            <a:ext cx="0" cy="53597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1EBCDD4-62B1-26B1-4E2C-B6FC6382F5B1}"/>
              </a:ext>
            </a:extLst>
          </p:cNvPr>
          <p:cNvCxnSpPr>
            <a:cxnSpLocks/>
          </p:cNvCxnSpPr>
          <p:nvPr/>
        </p:nvCxnSpPr>
        <p:spPr>
          <a:xfrm>
            <a:off x="1030272" y="2033477"/>
            <a:ext cx="718535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05B394C-1F3B-816C-1A5D-06BC5D38028D}"/>
              </a:ext>
            </a:extLst>
          </p:cNvPr>
          <p:cNvCxnSpPr>
            <a:cxnSpLocks/>
          </p:cNvCxnSpPr>
          <p:nvPr/>
        </p:nvCxnSpPr>
        <p:spPr>
          <a:xfrm>
            <a:off x="8200087" y="1765490"/>
            <a:ext cx="0" cy="53597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29527C0F-36D5-F2F9-815C-EB23F7DDFAE1}"/>
              </a:ext>
            </a:extLst>
          </p:cNvPr>
          <p:cNvSpPr txBox="1"/>
          <p:nvPr/>
        </p:nvSpPr>
        <p:spPr>
          <a:xfrm>
            <a:off x="-2480457" y="1113583"/>
            <a:ext cx="6999491" cy="961708"/>
          </a:xfrm>
          <a:prstGeom prst="rect">
            <a:avLst/>
          </a:prstGeom>
          <a:noFill/>
          <a:ln w="38100">
            <a:noFill/>
          </a:ln>
        </p:spPr>
        <p:txBody>
          <a:bodyPr wrap="square">
            <a:noAutofit/>
          </a:bodyPr>
          <a:lstStyle/>
          <a:p>
            <a:pPr algn="ctr" rtl="0">
              <a:spcBef>
                <a:spcPts val="505"/>
              </a:spcBef>
              <a:spcAft>
                <a:spcPts val="575"/>
              </a:spcAft>
            </a:pPr>
            <a:r>
              <a:rPr lang="en-US" b="1">
                <a:solidFill>
                  <a:schemeClr val="bg1">
                    <a:lumMod val="95000"/>
                  </a:schemeClr>
                </a:solidFill>
                <a:latin typeface="Aptos" panose="020B0004020202020204" pitchFamily="34" charset="0"/>
              </a:rPr>
              <a:t>34 AD</a:t>
            </a:r>
            <a:br>
              <a:rPr lang="en-US" b="1">
                <a:solidFill>
                  <a:schemeClr val="bg1">
                    <a:lumMod val="95000"/>
                  </a:schemeClr>
                </a:solidFill>
                <a:latin typeface="Aptos" panose="020B0004020202020204" pitchFamily="34" charset="0"/>
              </a:rPr>
            </a:br>
            <a:r>
              <a:rPr lang="en-US" b="1">
                <a:solidFill>
                  <a:schemeClr val="bg1">
                    <a:lumMod val="95000"/>
                  </a:schemeClr>
                </a:solidFill>
                <a:latin typeface="Aptos" panose="020B0004020202020204" pitchFamily="34" charset="0"/>
              </a:rPr>
              <a:t>Resurrection </a:t>
            </a:r>
          </a:p>
        </p:txBody>
      </p:sp>
      <p:sp>
        <p:nvSpPr>
          <p:cNvPr id="5" name="TextBox 4">
            <a:extLst>
              <a:ext uri="{FF2B5EF4-FFF2-40B4-BE49-F238E27FC236}">
                <a16:creationId xmlns:a16="http://schemas.microsoft.com/office/drawing/2014/main" id="{7B8A2488-4F66-82E9-CFE9-CD8EC89AFD7D}"/>
              </a:ext>
            </a:extLst>
          </p:cNvPr>
          <p:cNvSpPr txBox="1"/>
          <p:nvPr/>
        </p:nvSpPr>
        <p:spPr>
          <a:xfrm>
            <a:off x="1013938" y="3670939"/>
            <a:ext cx="7185358" cy="961708"/>
          </a:xfrm>
          <a:prstGeom prst="rect">
            <a:avLst/>
          </a:prstGeom>
          <a:noFill/>
          <a:ln w="38100">
            <a:noFill/>
          </a:ln>
        </p:spPr>
        <p:txBody>
          <a:bodyPr wrap="square">
            <a:noAutofit/>
          </a:bodyPr>
          <a:lstStyle/>
          <a:p>
            <a:pPr algn="ctr" rtl="0">
              <a:spcBef>
                <a:spcPts val="505"/>
              </a:spcBef>
              <a:spcAft>
                <a:spcPts val="575"/>
              </a:spcAft>
            </a:pPr>
            <a:r>
              <a:rPr lang="en-US" b="1">
                <a:solidFill>
                  <a:schemeClr val="bg1">
                    <a:lumMod val="95000"/>
                  </a:schemeClr>
                </a:solidFill>
                <a:latin typeface="Aptos" panose="020B0004020202020204" pitchFamily="34" charset="0"/>
              </a:rPr>
              <a:t>1997 years in Father’s 364-Day Calendar</a:t>
            </a:r>
          </a:p>
        </p:txBody>
      </p:sp>
      <p:sp>
        <p:nvSpPr>
          <p:cNvPr id="6" name="TextBox 5">
            <a:extLst>
              <a:ext uri="{FF2B5EF4-FFF2-40B4-BE49-F238E27FC236}">
                <a16:creationId xmlns:a16="http://schemas.microsoft.com/office/drawing/2014/main" id="{84B7FE25-9237-A60F-3E70-72BFC8DFFF0D}"/>
              </a:ext>
            </a:extLst>
          </p:cNvPr>
          <p:cNvSpPr txBox="1"/>
          <p:nvPr/>
        </p:nvSpPr>
        <p:spPr>
          <a:xfrm>
            <a:off x="1030272" y="2834673"/>
            <a:ext cx="7185358" cy="961708"/>
          </a:xfrm>
          <a:prstGeom prst="rect">
            <a:avLst/>
          </a:prstGeom>
          <a:noFill/>
          <a:ln w="38100">
            <a:noFill/>
          </a:ln>
        </p:spPr>
        <p:txBody>
          <a:bodyPr wrap="square">
            <a:noAutofit/>
          </a:bodyPr>
          <a:lstStyle/>
          <a:p>
            <a:pPr algn="ctr" rtl="0">
              <a:spcBef>
                <a:spcPts val="505"/>
              </a:spcBef>
              <a:spcAft>
                <a:spcPts val="575"/>
              </a:spcAft>
            </a:pPr>
            <a:r>
              <a:rPr lang="en-US" b="1">
                <a:solidFill>
                  <a:schemeClr val="bg1">
                    <a:lumMod val="95000"/>
                  </a:schemeClr>
                </a:solidFill>
                <a:latin typeface="Aptos" panose="020B0004020202020204" pitchFamily="34" charset="0"/>
              </a:rPr>
              <a:t>1991 years in the Gregorian Calendar</a:t>
            </a:r>
            <a:br>
              <a:rPr lang="en-US" b="1">
                <a:solidFill>
                  <a:schemeClr val="bg1">
                    <a:lumMod val="95000"/>
                  </a:schemeClr>
                </a:solidFill>
                <a:latin typeface="Aptos" panose="020B0004020202020204" pitchFamily="34" charset="0"/>
              </a:rPr>
            </a:br>
            <a:endParaRPr lang="en-US" b="1">
              <a:solidFill>
                <a:schemeClr val="bg1">
                  <a:lumMod val="95000"/>
                </a:schemeClr>
              </a:solidFill>
              <a:latin typeface="Aptos" panose="020B0004020202020204" pitchFamily="34" charset="0"/>
            </a:endParaRPr>
          </a:p>
        </p:txBody>
      </p:sp>
      <p:sp>
        <p:nvSpPr>
          <p:cNvPr id="7" name="Left Brace 6">
            <a:extLst>
              <a:ext uri="{FF2B5EF4-FFF2-40B4-BE49-F238E27FC236}">
                <a16:creationId xmlns:a16="http://schemas.microsoft.com/office/drawing/2014/main" id="{B039881A-B0C7-AA9C-29D4-B2DA970EBE78}"/>
              </a:ext>
            </a:extLst>
          </p:cNvPr>
          <p:cNvSpPr/>
          <p:nvPr/>
        </p:nvSpPr>
        <p:spPr>
          <a:xfrm rot="16200000">
            <a:off x="4412797" y="-968155"/>
            <a:ext cx="403969" cy="7201686"/>
          </a:xfrm>
          <a:prstGeom prst="leftBrace">
            <a:avLst/>
          </a:prstGeom>
          <a:ln w="38100">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Left Brace 11">
            <a:extLst>
              <a:ext uri="{FF2B5EF4-FFF2-40B4-BE49-F238E27FC236}">
                <a16:creationId xmlns:a16="http://schemas.microsoft.com/office/drawing/2014/main" id="{5329FC3B-C4D8-9FEB-06AA-1E8A4ECE89A6}"/>
              </a:ext>
            </a:extLst>
          </p:cNvPr>
          <p:cNvSpPr/>
          <p:nvPr/>
        </p:nvSpPr>
        <p:spPr>
          <a:xfrm rot="16200000">
            <a:off x="4420966" y="-208773"/>
            <a:ext cx="403969" cy="7201686"/>
          </a:xfrm>
          <a:prstGeom prst="leftBrace">
            <a:avLst/>
          </a:prstGeom>
          <a:ln w="381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0797884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A3AAB7-204C-371F-76FE-425A74729B14}"/>
            </a:ext>
          </a:extLst>
        </p:cNvPr>
        <p:cNvGrpSpPr/>
        <p:nvPr/>
      </p:nvGrpSpPr>
      <p:grpSpPr>
        <a:xfrm>
          <a:off x="0" y="0"/>
          <a:ext cx="0" cy="0"/>
          <a:chOff x="0" y="0"/>
          <a:chExt cx="0" cy="0"/>
        </a:xfrm>
      </p:grpSpPr>
      <p:pic>
        <p:nvPicPr>
          <p:cNvPr id="5" name="Picture 4" descr="A pocket watch on a chain&#10;&#10;Description automatically generated">
            <a:extLst>
              <a:ext uri="{FF2B5EF4-FFF2-40B4-BE49-F238E27FC236}">
                <a16:creationId xmlns:a16="http://schemas.microsoft.com/office/drawing/2014/main" id="{DD17ABD4-F519-29D0-EF9C-5D677423ADCE}"/>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0"/>
            <a:ext cx="9170551" cy="5125626"/>
          </a:xfrm>
          <a:prstGeom prst="rect">
            <a:avLst/>
          </a:prstGeom>
        </p:spPr>
      </p:pic>
      <p:sp>
        <p:nvSpPr>
          <p:cNvPr id="4" name="Rectangle 3">
            <a:extLst>
              <a:ext uri="{FF2B5EF4-FFF2-40B4-BE49-F238E27FC236}">
                <a16:creationId xmlns:a16="http://schemas.microsoft.com/office/drawing/2014/main" id="{EEBA04F4-7783-A7EC-C172-D9C39DCB18DF}"/>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THE THIRD DAY #1</a:t>
            </a:r>
          </a:p>
        </p:txBody>
      </p:sp>
      <p:sp>
        <p:nvSpPr>
          <p:cNvPr id="7" name="TextBox 6">
            <a:extLst>
              <a:ext uri="{FF2B5EF4-FFF2-40B4-BE49-F238E27FC236}">
                <a16:creationId xmlns:a16="http://schemas.microsoft.com/office/drawing/2014/main" id="{1DEFAF7D-88C1-D06E-528A-58DAD36607CF}"/>
              </a:ext>
            </a:extLst>
          </p:cNvPr>
          <p:cNvSpPr txBox="1"/>
          <p:nvPr/>
        </p:nvSpPr>
        <p:spPr>
          <a:xfrm>
            <a:off x="6494175" y="3062238"/>
            <a:ext cx="2899350" cy="307777"/>
          </a:xfrm>
          <a:prstGeom prst="rect">
            <a:avLst/>
          </a:prstGeom>
          <a:noFill/>
        </p:spPr>
        <p:txBody>
          <a:bodyPr wrap="square">
            <a:spAutoFit/>
          </a:bodyPr>
          <a:lstStyle/>
          <a:p>
            <a:pPr marL="0" marR="0">
              <a:lnSpc>
                <a:spcPct val="100000"/>
              </a:lnSpc>
              <a:spcAft>
                <a:spcPts val="800"/>
              </a:spcAft>
            </a:pPr>
            <a:r>
              <a:rPr lang="en-US" sz="14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Luke 13:32</a:t>
            </a:r>
          </a:p>
        </p:txBody>
      </p:sp>
      <p:sp>
        <p:nvSpPr>
          <p:cNvPr id="2" name="TextBox 1">
            <a:extLst>
              <a:ext uri="{FF2B5EF4-FFF2-40B4-BE49-F238E27FC236}">
                <a16:creationId xmlns:a16="http://schemas.microsoft.com/office/drawing/2014/main" id="{6E363A51-1C30-C7C2-91E4-5150B6D559D9}"/>
              </a:ext>
            </a:extLst>
          </p:cNvPr>
          <p:cNvSpPr txBox="1"/>
          <p:nvPr/>
        </p:nvSpPr>
        <p:spPr>
          <a:xfrm>
            <a:off x="1355983" y="1983144"/>
            <a:ext cx="6432034" cy="646331"/>
          </a:xfrm>
          <a:prstGeom prst="rect">
            <a:avLst/>
          </a:prstGeom>
          <a:noFill/>
        </p:spPr>
        <p:txBody>
          <a:bodyPr wrap="square">
            <a:spAutoFit/>
          </a:bodyPr>
          <a:lstStyle/>
          <a:p>
            <a:pPr marL="0" marR="0" algn="ctr">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“Behold, I cast out devils, and I do cures today and</a:t>
            </a:r>
            <a:b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b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tomorrow, and the third day I shall be perfected.”</a:t>
            </a:r>
          </a:p>
        </p:txBody>
      </p:sp>
    </p:spTree>
    <p:extLst>
      <p:ext uri="{BB962C8B-B14F-4D97-AF65-F5344CB8AC3E}">
        <p14:creationId xmlns:p14="http://schemas.microsoft.com/office/powerpoint/2010/main" val="2991785145"/>
      </p:ext>
    </p:extLst>
  </p:cSld>
  <p:clrMapOvr>
    <a:masterClrMapping/>
  </p:clrMapOvr>
  <p:transition spd="slow">
    <p:fade thruBlk="1"/>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D1AF3-7D15-E49E-FC6E-D7F3D8340CB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F76A248-12EA-CDD6-E0CF-45D4CFBB0043}"/>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THE THIRD DAY #1</a:t>
            </a:r>
          </a:p>
        </p:txBody>
      </p:sp>
      <p:sp>
        <p:nvSpPr>
          <p:cNvPr id="7" name="TextBox 6">
            <a:extLst>
              <a:ext uri="{FF2B5EF4-FFF2-40B4-BE49-F238E27FC236}">
                <a16:creationId xmlns:a16="http://schemas.microsoft.com/office/drawing/2014/main" id="{6AC99057-AFAA-41C3-4385-86BA2F372B00}"/>
              </a:ext>
            </a:extLst>
          </p:cNvPr>
          <p:cNvSpPr txBox="1"/>
          <p:nvPr/>
        </p:nvSpPr>
        <p:spPr>
          <a:xfrm>
            <a:off x="6029951" y="1529700"/>
            <a:ext cx="2899350" cy="307777"/>
          </a:xfrm>
          <a:prstGeom prst="rect">
            <a:avLst/>
          </a:prstGeom>
          <a:noFill/>
        </p:spPr>
        <p:txBody>
          <a:bodyPr wrap="square">
            <a:spAutoFit/>
          </a:bodyPr>
          <a:lstStyle/>
          <a:p>
            <a:pPr marL="0" marR="0">
              <a:lnSpc>
                <a:spcPct val="100000"/>
              </a:lnSpc>
              <a:spcAft>
                <a:spcPts val="800"/>
              </a:spcAft>
            </a:pPr>
            <a:r>
              <a:rPr lang="en-US" sz="14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Luke 13:32</a:t>
            </a:r>
          </a:p>
        </p:txBody>
      </p:sp>
      <p:sp>
        <p:nvSpPr>
          <p:cNvPr id="2" name="TextBox 1">
            <a:extLst>
              <a:ext uri="{FF2B5EF4-FFF2-40B4-BE49-F238E27FC236}">
                <a16:creationId xmlns:a16="http://schemas.microsoft.com/office/drawing/2014/main" id="{35461EC1-AC70-CACF-76A4-05400A1DC423}"/>
              </a:ext>
            </a:extLst>
          </p:cNvPr>
          <p:cNvSpPr txBox="1"/>
          <p:nvPr/>
        </p:nvSpPr>
        <p:spPr>
          <a:xfrm>
            <a:off x="1355983" y="943470"/>
            <a:ext cx="6432034" cy="646331"/>
          </a:xfrm>
          <a:prstGeom prst="rect">
            <a:avLst/>
          </a:prstGeom>
          <a:noFill/>
        </p:spPr>
        <p:txBody>
          <a:bodyPr wrap="square">
            <a:spAutoFit/>
          </a:bodyPr>
          <a:lstStyle/>
          <a:p>
            <a:pPr marL="0" marR="0" algn="ctr">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“Behold, I cast out devils, and I do cures today and</a:t>
            </a:r>
            <a:b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b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tomorrow, and the third day I shall be perfected.”</a:t>
            </a:r>
          </a:p>
        </p:txBody>
      </p:sp>
      <p:cxnSp>
        <p:nvCxnSpPr>
          <p:cNvPr id="3" name="Straight Connector 2">
            <a:extLst>
              <a:ext uri="{FF2B5EF4-FFF2-40B4-BE49-F238E27FC236}">
                <a16:creationId xmlns:a16="http://schemas.microsoft.com/office/drawing/2014/main" id="{39D3FC52-A319-7E8F-04C3-64D14C504642}"/>
              </a:ext>
            </a:extLst>
          </p:cNvPr>
          <p:cNvCxnSpPr>
            <a:cxnSpLocks/>
          </p:cNvCxnSpPr>
          <p:nvPr/>
        </p:nvCxnSpPr>
        <p:spPr>
          <a:xfrm>
            <a:off x="1072255" y="2702660"/>
            <a:ext cx="0" cy="53597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0F1BF15-E181-5066-04F2-07BA03902AC2}"/>
              </a:ext>
            </a:extLst>
          </p:cNvPr>
          <p:cNvCxnSpPr>
            <a:cxnSpLocks/>
          </p:cNvCxnSpPr>
          <p:nvPr/>
        </p:nvCxnSpPr>
        <p:spPr>
          <a:xfrm>
            <a:off x="1083238" y="2970647"/>
            <a:ext cx="718535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9C9CBDE-3F04-EC24-3E5C-D634801C6EB1}"/>
              </a:ext>
            </a:extLst>
          </p:cNvPr>
          <p:cNvCxnSpPr>
            <a:cxnSpLocks/>
          </p:cNvCxnSpPr>
          <p:nvPr/>
        </p:nvCxnSpPr>
        <p:spPr>
          <a:xfrm>
            <a:off x="8253053" y="2702660"/>
            <a:ext cx="0" cy="53597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1163D44-7587-1B74-9B1B-893B985AE4BB}"/>
              </a:ext>
            </a:extLst>
          </p:cNvPr>
          <p:cNvCxnSpPr>
            <a:cxnSpLocks/>
          </p:cNvCxnSpPr>
          <p:nvPr/>
        </p:nvCxnSpPr>
        <p:spPr>
          <a:xfrm>
            <a:off x="3465854" y="2702660"/>
            <a:ext cx="0" cy="53597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1E22092-3D1F-D0AF-D7B8-BB44CE8AA78C}"/>
              </a:ext>
            </a:extLst>
          </p:cNvPr>
          <p:cNvCxnSpPr>
            <a:cxnSpLocks/>
          </p:cNvCxnSpPr>
          <p:nvPr/>
        </p:nvCxnSpPr>
        <p:spPr>
          <a:xfrm>
            <a:off x="5859453" y="2702660"/>
            <a:ext cx="0" cy="53597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C98D0A95-B50B-3206-373A-1E8688725C20}"/>
              </a:ext>
            </a:extLst>
          </p:cNvPr>
          <p:cNvSpPr txBox="1"/>
          <p:nvPr/>
        </p:nvSpPr>
        <p:spPr>
          <a:xfrm>
            <a:off x="-2414216" y="2315298"/>
            <a:ext cx="6999491" cy="961708"/>
          </a:xfrm>
          <a:prstGeom prst="rect">
            <a:avLst/>
          </a:prstGeom>
          <a:noFill/>
          <a:ln w="38100">
            <a:noFill/>
          </a:ln>
        </p:spPr>
        <p:txBody>
          <a:bodyPr wrap="square">
            <a:noAutofit/>
          </a:bodyPr>
          <a:lstStyle/>
          <a:p>
            <a:pPr algn="ctr" rtl="0">
              <a:spcBef>
                <a:spcPts val="505"/>
              </a:spcBef>
              <a:spcAft>
                <a:spcPts val="575"/>
              </a:spcAft>
            </a:pPr>
            <a:r>
              <a:rPr lang="en-US" b="1">
                <a:solidFill>
                  <a:schemeClr val="bg1">
                    <a:lumMod val="95000"/>
                  </a:schemeClr>
                </a:solidFill>
                <a:latin typeface="Aptos" panose="020B0004020202020204" pitchFamily="34" charset="0"/>
              </a:rPr>
              <a:t>31 AD</a:t>
            </a:r>
            <a:br>
              <a:rPr lang="en-US" b="1">
                <a:solidFill>
                  <a:schemeClr val="bg1">
                    <a:lumMod val="95000"/>
                  </a:schemeClr>
                </a:solidFill>
                <a:latin typeface="Aptos" panose="020B0004020202020204" pitchFamily="34" charset="0"/>
              </a:rPr>
            </a:br>
            <a:endParaRPr lang="en-US" sz="1600">
              <a:solidFill>
                <a:schemeClr val="bg1">
                  <a:lumMod val="95000"/>
                </a:schemeClr>
              </a:solidFill>
              <a:latin typeface="Aptos" panose="020B0004020202020204" pitchFamily="34" charset="0"/>
            </a:endParaRPr>
          </a:p>
        </p:txBody>
      </p:sp>
      <p:sp>
        <p:nvSpPr>
          <p:cNvPr id="13" name="TextBox 12">
            <a:extLst>
              <a:ext uri="{FF2B5EF4-FFF2-40B4-BE49-F238E27FC236}">
                <a16:creationId xmlns:a16="http://schemas.microsoft.com/office/drawing/2014/main" id="{AED0D6AC-9FD5-67D9-18A2-DE03E37DE07D}"/>
              </a:ext>
            </a:extLst>
          </p:cNvPr>
          <p:cNvSpPr txBox="1"/>
          <p:nvPr/>
        </p:nvSpPr>
        <p:spPr>
          <a:xfrm>
            <a:off x="-1823474" y="1769576"/>
            <a:ext cx="5813424" cy="646331"/>
          </a:xfrm>
          <a:prstGeom prst="rect">
            <a:avLst/>
          </a:prstGeom>
          <a:noFill/>
        </p:spPr>
        <p:txBody>
          <a:bodyPr wrap="square">
            <a:spAutoFit/>
          </a:bodyPr>
          <a:lstStyle/>
          <a:p>
            <a:pPr algn="ctr"/>
            <a:r>
              <a:rPr lang="en-US" b="1"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YASHUA’s Ministry </a:t>
            </a:r>
          </a:p>
          <a:p>
            <a:pPr algn="ctr"/>
            <a:r>
              <a:rPr lang="en-US" b="1"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ON EARTH BEGINS</a:t>
            </a:r>
          </a:p>
        </p:txBody>
      </p:sp>
    </p:spTree>
    <p:extLst>
      <p:ext uri="{BB962C8B-B14F-4D97-AF65-F5344CB8AC3E}">
        <p14:creationId xmlns:p14="http://schemas.microsoft.com/office/powerpoint/2010/main" val="6599589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A3539-2873-49A3-7BF5-7A7E7EED7BB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29480D1-B4F0-4280-637E-A30FBCDC04E9}"/>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THE THIRD DAY #1</a:t>
            </a:r>
          </a:p>
        </p:txBody>
      </p:sp>
      <p:sp>
        <p:nvSpPr>
          <p:cNvPr id="7" name="TextBox 6">
            <a:extLst>
              <a:ext uri="{FF2B5EF4-FFF2-40B4-BE49-F238E27FC236}">
                <a16:creationId xmlns:a16="http://schemas.microsoft.com/office/drawing/2014/main" id="{FF7BF0BD-9208-35A7-F0E1-AD1E28B79955}"/>
              </a:ext>
            </a:extLst>
          </p:cNvPr>
          <p:cNvSpPr txBox="1"/>
          <p:nvPr/>
        </p:nvSpPr>
        <p:spPr>
          <a:xfrm>
            <a:off x="6029951" y="1529700"/>
            <a:ext cx="2899350" cy="307777"/>
          </a:xfrm>
          <a:prstGeom prst="rect">
            <a:avLst/>
          </a:prstGeom>
          <a:noFill/>
        </p:spPr>
        <p:txBody>
          <a:bodyPr wrap="square">
            <a:spAutoFit/>
          </a:bodyPr>
          <a:lstStyle/>
          <a:p>
            <a:pPr marL="0" marR="0">
              <a:lnSpc>
                <a:spcPct val="100000"/>
              </a:lnSpc>
              <a:spcAft>
                <a:spcPts val="800"/>
              </a:spcAft>
            </a:pPr>
            <a:r>
              <a:rPr lang="en-US" sz="14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Luke 13:32</a:t>
            </a:r>
          </a:p>
        </p:txBody>
      </p:sp>
      <p:sp>
        <p:nvSpPr>
          <p:cNvPr id="2" name="TextBox 1">
            <a:extLst>
              <a:ext uri="{FF2B5EF4-FFF2-40B4-BE49-F238E27FC236}">
                <a16:creationId xmlns:a16="http://schemas.microsoft.com/office/drawing/2014/main" id="{C74A723C-3486-9AFE-7641-6C90925F1D2F}"/>
              </a:ext>
            </a:extLst>
          </p:cNvPr>
          <p:cNvSpPr txBox="1"/>
          <p:nvPr/>
        </p:nvSpPr>
        <p:spPr>
          <a:xfrm>
            <a:off x="1355983" y="943470"/>
            <a:ext cx="6432034" cy="646331"/>
          </a:xfrm>
          <a:prstGeom prst="rect">
            <a:avLst/>
          </a:prstGeom>
          <a:noFill/>
        </p:spPr>
        <p:txBody>
          <a:bodyPr wrap="square">
            <a:spAutoFit/>
          </a:bodyPr>
          <a:lstStyle/>
          <a:p>
            <a:pPr marL="0" marR="0" algn="ctr">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“Behold, I cast out devils, and I do cures today and</a:t>
            </a:r>
            <a:b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b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tomorrow, and the third day I shall be perfected.”</a:t>
            </a:r>
          </a:p>
        </p:txBody>
      </p:sp>
      <p:cxnSp>
        <p:nvCxnSpPr>
          <p:cNvPr id="3" name="Straight Connector 2">
            <a:extLst>
              <a:ext uri="{FF2B5EF4-FFF2-40B4-BE49-F238E27FC236}">
                <a16:creationId xmlns:a16="http://schemas.microsoft.com/office/drawing/2014/main" id="{87FBF2D5-9C3B-F65E-9F2B-A955B1B86535}"/>
              </a:ext>
            </a:extLst>
          </p:cNvPr>
          <p:cNvCxnSpPr>
            <a:cxnSpLocks/>
          </p:cNvCxnSpPr>
          <p:nvPr/>
        </p:nvCxnSpPr>
        <p:spPr>
          <a:xfrm>
            <a:off x="1072255" y="2702660"/>
            <a:ext cx="0" cy="53597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EF5F8086-38FE-479B-8DCC-1C55D8348DD8}"/>
              </a:ext>
            </a:extLst>
          </p:cNvPr>
          <p:cNvCxnSpPr>
            <a:cxnSpLocks/>
          </p:cNvCxnSpPr>
          <p:nvPr/>
        </p:nvCxnSpPr>
        <p:spPr>
          <a:xfrm>
            <a:off x="1083238" y="2970647"/>
            <a:ext cx="718535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9EF4BF3-1C78-56DB-A4B6-E0E87A93F55E}"/>
              </a:ext>
            </a:extLst>
          </p:cNvPr>
          <p:cNvCxnSpPr>
            <a:cxnSpLocks/>
          </p:cNvCxnSpPr>
          <p:nvPr/>
        </p:nvCxnSpPr>
        <p:spPr>
          <a:xfrm>
            <a:off x="8253053" y="2702660"/>
            <a:ext cx="0" cy="53597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A783458-CF42-60F9-93FB-C5834346019E}"/>
              </a:ext>
            </a:extLst>
          </p:cNvPr>
          <p:cNvCxnSpPr>
            <a:cxnSpLocks/>
          </p:cNvCxnSpPr>
          <p:nvPr/>
        </p:nvCxnSpPr>
        <p:spPr>
          <a:xfrm>
            <a:off x="3465854" y="2702660"/>
            <a:ext cx="0" cy="53597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1AA6C4E-392D-940A-FEA1-2EFBC1F2BA8D}"/>
              </a:ext>
            </a:extLst>
          </p:cNvPr>
          <p:cNvCxnSpPr>
            <a:cxnSpLocks/>
          </p:cNvCxnSpPr>
          <p:nvPr/>
        </p:nvCxnSpPr>
        <p:spPr>
          <a:xfrm>
            <a:off x="5859453" y="2702660"/>
            <a:ext cx="0" cy="53597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FAA61F63-62B5-0CEF-EEBC-29F6D5FA7234}"/>
              </a:ext>
            </a:extLst>
          </p:cNvPr>
          <p:cNvSpPr txBox="1"/>
          <p:nvPr/>
        </p:nvSpPr>
        <p:spPr>
          <a:xfrm>
            <a:off x="1083238" y="2978123"/>
            <a:ext cx="2367073" cy="403961"/>
          </a:xfrm>
          <a:prstGeom prst="rect">
            <a:avLst/>
          </a:prstGeom>
          <a:noFill/>
          <a:ln w="38100">
            <a:noFill/>
          </a:ln>
        </p:spPr>
        <p:txBody>
          <a:bodyPr wrap="square">
            <a:noAutofit/>
          </a:bodyPr>
          <a:lstStyle/>
          <a:p>
            <a:pPr algn="ctr" rtl="0">
              <a:spcBef>
                <a:spcPts val="505"/>
              </a:spcBef>
              <a:spcAft>
                <a:spcPts val="575"/>
              </a:spcAft>
            </a:pPr>
            <a:r>
              <a:rPr lang="en-US" sz="1400" b="1">
                <a:solidFill>
                  <a:srgbClr val="CA9E75"/>
                </a:solidFill>
                <a:latin typeface="Aptos" panose="020B0004020202020204" pitchFamily="34" charset="0"/>
              </a:rPr>
              <a:t>1000 Years </a:t>
            </a:r>
            <a:br>
              <a:rPr lang="en-US" sz="1400" b="1">
                <a:solidFill>
                  <a:srgbClr val="CA9E75"/>
                </a:solidFill>
                <a:latin typeface="Aptos" panose="020B0004020202020204" pitchFamily="34" charset="0"/>
              </a:rPr>
            </a:br>
            <a:r>
              <a:rPr lang="en-US" sz="1100" b="1">
                <a:solidFill>
                  <a:srgbClr val="CA9E75"/>
                </a:solidFill>
                <a:latin typeface="Aptos" panose="020B0004020202020204" pitchFamily="34" charset="0"/>
              </a:rPr>
              <a:t>in Father’s 364-Day Year Calendar</a:t>
            </a:r>
          </a:p>
        </p:txBody>
      </p:sp>
      <p:sp>
        <p:nvSpPr>
          <p:cNvPr id="18" name="TextBox 17">
            <a:extLst>
              <a:ext uri="{FF2B5EF4-FFF2-40B4-BE49-F238E27FC236}">
                <a16:creationId xmlns:a16="http://schemas.microsoft.com/office/drawing/2014/main" id="{32BE3099-383E-2908-C87D-C18577E7130A}"/>
              </a:ext>
            </a:extLst>
          </p:cNvPr>
          <p:cNvSpPr txBox="1"/>
          <p:nvPr/>
        </p:nvSpPr>
        <p:spPr>
          <a:xfrm>
            <a:off x="5870438" y="2969432"/>
            <a:ext cx="2367073" cy="403961"/>
          </a:xfrm>
          <a:prstGeom prst="rect">
            <a:avLst/>
          </a:prstGeom>
          <a:noFill/>
          <a:ln w="38100">
            <a:noFill/>
          </a:ln>
        </p:spPr>
        <p:txBody>
          <a:bodyPr wrap="square">
            <a:noAutofit/>
          </a:bodyPr>
          <a:lstStyle/>
          <a:p>
            <a:pPr algn="ctr" rtl="0">
              <a:spcBef>
                <a:spcPts val="505"/>
              </a:spcBef>
              <a:spcAft>
                <a:spcPts val="575"/>
              </a:spcAft>
            </a:pPr>
            <a:r>
              <a:rPr lang="en-US" sz="1400" b="1">
                <a:solidFill>
                  <a:srgbClr val="CA9E75"/>
                </a:solidFill>
                <a:latin typeface="Aptos" panose="020B0004020202020204" pitchFamily="34" charset="0"/>
              </a:rPr>
              <a:t>1000 Years </a:t>
            </a:r>
            <a:br>
              <a:rPr lang="en-US" sz="1400" b="1">
                <a:solidFill>
                  <a:srgbClr val="CA9E75"/>
                </a:solidFill>
                <a:latin typeface="Aptos" panose="020B0004020202020204" pitchFamily="34" charset="0"/>
              </a:rPr>
            </a:br>
            <a:r>
              <a:rPr lang="en-US" sz="1100" b="1">
                <a:solidFill>
                  <a:srgbClr val="CA9E75"/>
                </a:solidFill>
                <a:latin typeface="Aptos" panose="020B0004020202020204" pitchFamily="34" charset="0"/>
              </a:rPr>
              <a:t>in Father’s 364-Day Year Calendar</a:t>
            </a:r>
          </a:p>
        </p:txBody>
      </p:sp>
      <p:sp>
        <p:nvSpPr>
          <p:cNvPr id="19" name="TextBox 18">
            <a:extLst>
              <a:ext uri="{FF2B5EF4-FFF2-40B4-BE49-F238E27FC236}">
                <a16:creationId xmlns:a16="http://schemas.microsoft.com/office/drawing/2014/main" id="{DF5283E4-B8D7-2295-0372-528EC6E25F5B}"/>
              </a:ext>
            </a:extLst>
          </p:cNvPr>
          <p:cNvSpPr txBox="1"/>
          <p:nvPr/>
        </p:nvSpPr>
        <p:spPr>
          <a:xfrm>
            <a:off x="3461293" y="2978123"/>
            <a:ext cx="2367073" cy="403961"/>
          </a:xfrm>
          <a:prstGeom prst="rect">
            <a:avLst/>
          </a:prstGeom>
          <a:noFill/>
          <a:ln w="38100">
            <a:noFill/>
          </a:ln>
        </p:spPr>
        <p:txBody>
          <a:bodyPr wrap="square">
            <a:noAutofit/>
          </a:bodyPr>
          <a:lstStyle/>
          <a:p>
            <a:pPr algn="ctr" rtl="0">
              <a:spcBef>
                <a:spcPts val="505"/>
              </a:spcBef>
              <a:spcAft>
                <a:spcPts val="575"/>
              </a:spcAft>
            </a:pPr>
            <a:r>
              <a:rPr lang="en-US" sz="1400" b="1">
                <a:solidFill>
                  <a:srgbClr val="CA9E75"/>
                </a:solidFill>
                <a:latin typeface="Aptos" panose="020B0004020202020204" pitchFamily="34" charset="0"/>
              </a:rPr>
              <a:t>1000 Years</a:t>
            </a:r>
            <a:br>
              <a:rPr lang="en-US" sz="1400" b="1">
                <a:solidFill>
                  <a:srgbClr val="CA9E75"/>
                </a:solidFill>
                <a:latin typeface="Aptos" panose="020B0004020202020204" pitchFamily="34" charset="0"/>
              </a:rPr>
            </a:br>
            <a:r>
              <a:rPr lang="en-US" sz="1100" b="1">
                <a:solidFill>
                  <a:srgbClr val="CA9E75"/>
                </a:solidFill>
                <a:latin typeface="Aptos" panose="020B0004020202020204" pitchFamily="34" charset="0"/>
              </a:rPr>
              <a:t>in Father’s 364-Day Year Calendar</a:t>
            </a:r>
          </a:p>
        </p:txBody>
      </p:sp>
      <p:sp>
        <p:nvSpPr>
          <p:cNvPr id="10" name="TextBox 9">
            <a:extLst>
              <a:ext uri="{FF2B5EF4-FFF2-40B4-BE49-F238E27FC236}">
                <a16:creationId xmlns:a16="http://schemas.microsoft.com/office/drawing/2014/main" id="{E5D71C2D-4779-23F1-7253-BAC11C29EBAB}"/>
              </a:ext>
            </a:extLst>
          </p:cNvPr>
          <p:cNvSpPr txBox="1"/>
          <p:nvPr/>
        </p:nvSpPr>
        <p:spPr>
          <a:xfrm>
            <a:off x="-2414216" y="2315298"/>
            <a:ext cx="6999491" cy="368443"/>
          </a:xfrm>
          <a:prstGeom prst="rect">
            <a:avLst/>
          </a:prstGeom>
          <a:noFill/>
          <a:ln w="38100">
            <a:noFill/>
          </a:ln>
        </p:spPr>
        <p:txBody>
          <a:bodyPr wrap="square">
            <a:noAutofit/>
          </a:bodyPr>
          <a:lstStyle/>
          <a:p>
            <a:pPr algn="ctr" rtl="0">
              <a:spcBef>
                <a:spcPts val="505"/>
              </a:spcBef>
              <a:spcAft>
                <a:spcPts val="575"/>
              </a:spcAft>
            </a:pPr>
            <a:r>
              <a:rPr lang="en-US" b="1">
                <a:solidFill>
                  <a:schemeClr val="bg1">
                    <a:lumMod val="95000"/>
                  </a:schemeClr>
                </a:solidFill>
                <a:latin typeface="Aptos" panose="020B0004020202020204" pitchFamily="34" charset="0"/>
              </a:rPr>
              <a:t>31 AD</a:t>
            </a:r>
            <a:br>
              <a:rPr lang="en-US" b="1">
                <a:solidFill>
                  <a:schemeClr val="bg1">
                    <a:lumMod val="95000"/>
                  </a:schemeClr>
                </a:solidFill>
                <a:latin typeface="Aptos" panose="020B0004020202020204" pitchFamily="34" charset="0"/>
              </a:rPr>
            </a:br>
            <a:endParaRPr lang="en-US" sz="1600">
              <a:solidFill>
                <a:schemeClr val="bg1">
                  <a:lumMod val="95000"/>
                </a:schemeClr>
              </a:solidFill>
              <a:latin typeface="Aptos" panose="020B0004020202020204" pitchFamily="34" charset="0"/>
            </a:endParaRPr>
          </a:p>
        </p:txBody>
      </p:sp>
      <p:sp>
        <p:nvSpPr>
          <p:cNvPr id="17" name="Rectangle 16">
            <a:extLst>
              <a:ext uri="{FF2B5EF4-FFF2-40B4-BE49-F238E27FC236}">
                <a16:creationId xmlns:a16="http://schemas.microsoft.com/office/drawing/2014/main" id="{74774379-92FB-871C-C43E-AB4595013C59}"/>
              </a:ext>
            </a:extLst>
          </p:cNvPr>
          <p:cNvSpPr/>
          <p:nvPr/>
        </p:nvSpPr>
        <p:spPr>
          <a:xfrm>
            <a:off x="2710313" y="2692433"/>
            <a:ext cx="8714602" cy="276999"/>
          </a:xfrm>
          <a:prstGeom prst="rect">
            <a:avLst/>
          </a:prstGeom>
          <a:noFill/>
        </p:spPr>
        <p:txBody>
          <a:bodyPr wrap="square" lIns="91440" tIns="45720" rIns="91440" bIns="45720">
            <a:spAutoFit/>
          </a:bodyPr>
          <a:lstStyle/>
          <a:p>
            <a:pPr algn="ctr"/>
            <a:r>
              <a:rPr lang="en-US" sz="1200" b="1" spc="50">
                <a:ln w="0">
                  <a:noFill/>
                </a:ln>
                <a:solidFill>
                  <a:srgbClr val="C00000"/>
                </a:solidFill>
                <a:effectLst>
                  <a:innerShdw blurRad="63500" dist="50800" dir="13500000">
                    <a:srgbClr val="000000">
                      <a:alpha val="50000"/>
                    </a:srgbClr>
                  </a:innerShdw>
                </a:effectLst>
                <a:latin typeface="Copperplate Gothic Bold" panose="020E0705020206020404" pitchFamily="34" charset="0"/>
              </a:rPr>
              <a:t>THE THIRD DAY</a:t>
            </a:r>
          </a:p>
        </p:txBody>
      </p:sp>
      <p:sp>
        <p:nvSpPr>
          <p:cNvPr id="20" name="Rectangle 19">
            <a:extLst>
              <a:ext uri="{FF2B5EF4-FFF2-40B4-BE49-F238E27FC236}">
                <a16:creationId xmlns:a16="http://schemas.microsoft.com/office/drawing/2014/main" id="{D6A5790D-ABEB-56E4-5686-6CC98798BAC4}"/>
              </a:ext>
            </a:extLst>
          </p:cNvPr>
          <p:cNvSpPr/>
          <p:nvPr/>
        </p:nvSpPr>
        <p:spPr>
          <a:xfrm>
            <a:off x="-2090527" y="2692432"/>
            <a:ext cx="8714602" cy="276999"/>
          </a:xfrm>
          <a:prstGeom prst="rect">
            <a:avLst/>
          </a:prstGeom>
          <a:noFill/>
        </p:spPr>
        <p:txBody>
          <a:bodyPr wrap="square" lIns="91440" tIns="45720" rIns="91440" bIns="45720">
            <a:spAutoFit/>
          </a:bodyPr>
          <a:lstStyle/>
          <a:p>
            <a:pPr algn="ctr"/>
            <a:r>
              <a:rPr lang="en-US" sz="1200" b="1" spc="50">
                <a:ln w="0">
                  <a:noFill/>
                </a:ln>
                <a:solidFill>
                  <a:srgbClr val="C00000"/>
                </a:solidFill>
                <a:effectLst>
                  <a:innerShdw blurRad="63500" dist="50800" dir="13500000">
                    <a:srgbClr val="000000">
                      <a:alpha val="50000"/>
                    </a:srgbClr>
                  </a:innerShdw>
                </a:effectLst>
                <a:latin typeface="Copperplate Gothic Bold" panose="020E0705020206020404" pitchFamily="34" charset="0"/>
              </a:rPr>
              <a:t>THE FIRST DAY</a:t>
            </a:r>
          </a:p>
        </p:txBody>
      </p:sp>
      <p:sp>
        <p:nvSpPr>
          <p:cNvPr id="21" name="Rectangle 20">
            <a:extLst>
              <a:ext uri="{FF2B5EF4-FFF2-40B4-BE49-F238E27FC236}">
                <a16:creationId xmlns:a16="http://schemas.microsoft.com/office/drawing/2014/main" id="{D7427BFF-DC06-431F-3688-387F7D4E31FF}"/>
              </a:ext>
            </a:extLst>
          </p:cNvPr>
          <p:cNvSpPr/>
          <p:nvPr/>
        </p:nvSpPr>
        <p:spPr>
          <a:xfrm>
            <a:off x="318616" y="2692433"/>
            <a:ext cx="8714602" cy="276999"/>
          </a:xfrm>
          <a:prstGeom prst="rect">
            <a:avLst/>
          </a:prstGeom>
          <a:noFill/>
        </p:spPr>
        <p:txBody>
          <a:bodyPr wrap="square" lIns="91440" tIns="45720" rIns="91440" bIns="45720">
            <a:spAutoFit/>
          </a:bodyPr>
          <a:lstStyle/>
          <a:p>
            <a:pPr algn="ctr"/>
            <a:r>
              <a:rPr lang="en-US" sz="1200" b="1" spc="50">
                <a:ln w="0">
                  <a:noFill/>
                </a:ln>
                <a:solidFill>
                  <a:srgbClr val="C00000"/>
                </a:solidFill>
                <a:effectLst>
                  <a:innerShdw blurRad="63500" dist="50800" dir="13500000">
                    <a:srgbClr val="000000">
                      <a:alpha val="50000"/>
                    </a:srgbClr>
                  </a:innerShdw>
                </a:effectLst>
                <a:latin typeface="Copperplate Gothic Bold" panose="020E0705020206020404" pitchFamily="34" charset="0"/>
              </a:rPr>
              <a:t>THE SECOND DAY</a:t>
            </a:r>
          </a:p>
        </p:txBody>
      </p:sp>
      <p:sp>
        <p:nvSpPr>
          <p:cNvPr id="26" name="TextBox 25">
            <a:extLst>
              <a:ext uri="{FF2B5EF4-FFF2-40B4-BE49-F238E27FC236}">
                <a16:creationId xmlns:a16="http://schemas.microsoft.com/office/drawing/2014/main" id="{7AD39BF9-C8C7-1DAB-1AF7-E892D9573644}"/>
              </a:ext>
            </a:extLst>
          </p:cNvPr>
          <p:cNvSpPr txBox="1"/>
          <p:nvPr/>
        </p:nvSpPr>
        <p:spPr>
          <a:xfrm>
            <a:off x="-1823474" y="1769576"/>
            <a:ext cx="5813424" cy="646331"/>
          </a:xfrm>
          <a:prstGeom prst="rect">
            <a:avLst/>
          </a:prstGeom>
          <a:noFill/>
        </p:spPr>
        <p:txBody>
          <a:bodyPr wrap="square">
            <a:spAutoFit/>
          </a:bodyPr>
          <a:lstStyle/>
          <a:p>
            <a:pPr algn="ctr"/>
            <a:r>
              <a:rPr lang="en-US" b="1"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YASHUA’s Ministry </a:t>
            </a:r>
          </a:p>
          <a:p>
            <a:pPr algn="ctr"/>
            <a:r>
              <a:rPr lang="en-US" b="1"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ON EARTH BEGINS</a:t>
            </a:r>
          </a:p>
        </p:txBody>
      </p:sp>
    </p:spTree>
    <p:extLst>
      <p:ext uri="{BB962C8B-B14F-4D97-AF65-F5344CB8AC3E}">
        <p14:creationId xmlns:p14="http://schemas.microsoft.com/office/powerpoint/2010/main" val="22566735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A4CC9-7D85-D63B-BBBC-6A310B7D104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54646C1-1FBB-61DF-0CBC-96C0EE216307}"/>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THE THIRD DAY #1</a:t>
            </a:r>
          </a:p>
        </p:txBody>
      </p:sp>
      <p:sp>
        <p:nvSpPr>
          <p:cNvPr id="7" name="TextBox 6">
            <a:extLst>
              <a:ext uri="{FF2B5EF4-FFF2-40B4-BE49-F238E27FC236}">
                <a16:creationId xmlns:a16="http://schemas.microsoft.com/office/drawing/2014/main" id="{747B3FF2-6C6E-E478-4B77-0B0765069B8A}"/>
              </a:ext>
            </a:extLst>
          </p:cNvPr>
          <p:cNvSpPr txBox="1"/>
          <p:nvPr/>
        </p:nvSpPr>
        <p:spPr>
          <a:xfrm>
            <a:off x="6029951" y="1529700"/>
            <a:ext cx="2899350" cy="307777"/>
          </a:xfrm>
          <a:prstGeom prst="rect">
            <a:avLst/>
          </a:prstGeom>
          <a:noFill/>
        </p:spPr>
        <p:txBody>
          <a:bodyPr wrap="square">
            <a:spAutoFit/>
          </a:bodyPr>
          <a:lstStyle/>
          <a:p>
            <a:pPr marL="0" marR="0">
              <a:lnSpc>
                <a:spcPct val="100000"/>
              </a:lnSpc>
              <a:spcAft>
                <a:spcPts val="800"/>
              </a:spcAft>
            </a:pPr>
            <a:r>
              <a:rPr lang="en-US" sz="14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Luke 13:32</a:t>
            </a:r>
          </a:p>
        </p:txBody>
      </p:sp>
      <p:sp>
        <p:nvSpPr>
          <p:cNvPr id="2" name="TextBox 1">
            <a:extLst>
              <a:ext uri="{FF2B5EF4-FFF2-40B4-BE49-F238E27FC236}">
                <a16:creationId xmlns:a16="http://schemas.microsoft.com/office/drawing/2014/main" id="{9B69F548-4A20-B9C7-EDE2-D7D483414E60}"/>
              </a:ext>
            </a:extLst>
          </p:cNvPr>
          <p:cNvSpPr txBox="1"/>
          <p:nvPr/>
        </p:nvSpPr>
        <p:spPr>
          <a:xfrm>
            <a:off x="1355983" y="943470"/>
            <a:ext cx="6432034" cy="646331"/>
          </a:xfrm>
          <a:prstGeom prst="rect">
            <a:avLst/>
          </a:prstGeom>
          <a:noFill/>
        </p:spPr>
        <p:txBody>
          <a:bodyPr wrap="square">
            <a:spAutoFit/>
          </a:bodyPr>
          <a:lstStyle/>
          <a:p>
            <a:pPr marL="0" marR="0" algn="ctr">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“Behold, I cast out devils, and I do cures today and</a:t>
            </a:r>
            <a:b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b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tomorrow, and the third day I shall be perfected.”</a:t>
            </a:r>
          </a:p>
        </p:txBody>
      </p:sp>
      <p:cxnSp>
        <p:nvCxnSpPr>
          <p:cNvPr id="3" name="Straight Connector 2">
            <a:extLst>
              <a:ext uri="{FF2B5EF4-FFF2-40B4-BE49-F238E27FC236}">
                <a16:creationId xmlns:a16="http://schemas.microsoft.com/office/drawing/2014/main" id="{C3A1AC9B-5A28-6BAF-DAB2-F98871CCB810}"/>
              </a:ext>
            </a:extLst>
          </p:cNvPr>
          <p:cNvCxnSpPr>
            <a:cxnSpLocks/>
          </p:cNvCxnSpPr>
          <p:nvPr/>
        </p:nvCxnSpPr>
        <p:spPr>
          <a:xfrm>
            <a:off x="1072255" y="2702660"/>
            <a:ext cx="0" cy="53597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7777FE99-2595-B729-2C3E-BCC47D73D867}"/>
              </a:ext>
            </a:extLst>
          </p:cNvPr>
          <p:cNvCxnSpPr>
            <a:cxnSpLocks/>
          </p:cNvCxnSpPr>
          <p:nvPr/>
        </p:nvCxnSpPr>
        <p:spPr>
          <a:xfrm>
            <a:off x="1083238" y="2970647"/>
            <a:ext cx="718535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41770B86-B9A3-7418-92B4-DE0B80B7A4C9}"/>
              </a:ext>
            </a:extLst>
          </p:cNvPr>
          <p:cNvCxnSpPr>
            <a:cxnSpLocks/>
          </p:cNvCxnSpPr>
          <p:nvPr/>
        </p:nvCxnSpPr>
        <p:spPr>
          <a:xfrm>
            <a:off x="8253053" y="2702660"/>
            <a:ext cx="0" cy="53597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0BC04B5-9D71-6FBB-68E8-9DFF1933032D}"/>
              </a:ext>
            </a:extLst>
          </p:cNvPr>
          <p:cNvCxnSpPr>
            <a:cxnSpLocks/>
          </p:cNvCxnSpPr>
          <p:nvPr/>
        </p:nvCxnSpPr>
        <p:spPr>
          <a:xfrm>
            <a:off x="3465854" y="2702660"/>
            <a:ext cx="0" cy="53597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7C7030E-48F7-40AE-40EC-D33ADDFF7B2F}"/>
              </a:ext>
            </a:extLst>
          </p:cNvPr>
          <p:cNvCxnSpPr>
            <a:cxnSpLocks/>
          </p:cNvCxnSpPr>
          <p:nvPr/>
        </p:nvCxnSpPr>
        <p:spPr>
          <a:xfrm>
            <a:off x="5859453" y="2702660"/>
            <a:ext cx="0" cy="53597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8D8E7799-6F80-AD8F-20A5-640683D88542}"/>
              </a:ext>
            </a:extLst>
          </p:cNvPr>
          <p:cNvSpPr txBox="1"/>
          <p:nvPr/>
        </p:nvSpPr>
        <p:spPr>
          <a:xfrm>
            <a:off x="1083238" y="2978123"/>
            <a:ext cx="2367073" cy="403961"/>
          </a:xfrm>
          <a:prstGeom prst="rect">
            <a:avLst/>
          </a:prstGeom>
          <a:noFill/>
          <a:ln w="38100">
            <a:noFill/>
          </a:ln>
        </p:spPr>
        <p:txBody>
          <a:bodyPr wrap="square">
            <a:noAutofit/>
          </a:bodyPr>
          <a:lstStyle/>
          <a:p>
            <a:pPr algn="ctr" rtl="0">
              <a:spcBef>
                <a:spcPts val="505"/>
              </a:spcBef>
              <a:spcAft>
                <a:spcPts val="575"/>
              </a:spcAft>
            </a:pPr>
            <a:r>
              <a:rPr lang="en-US" sz="1400" b="1">
                <a:solidFill>
                  <a:srgbClr val="CA9E75"/>
                </a:solidFill>
                <a:latin typeface="Aptos" panose="020B0004020202020204" pitchFamily="34" charset="0"/>
              </a:rPr>
              <a:t>1000 Years </a:t>
            </a:r>
            <a:br>
              <a:rPr lang="en-US" sz="1400" b="1">
                <a:solidFill>
                  <a:srgbClr val="CA9E75"/>
                </a:solidFill>
                <a:latin typeface="Aptos" panose="020B0004020202020204" pitchFamily="34" charset="0"/>
              </a:rPr>
            </a:br>
            <a:r>
              <a:rPr lang="en-US" sz="1100" b="1">
                <a:solidFill>
                  <a:srgbClr val="CA9E75"/>
                </a:solidFill>
                <a:latin typeface="Aptos" panose="020B0004020202020204" pitchFamily="34" charset="0"/>
              </a:rPr>
              <a:t>in Father’s 364-Day Year Calendar</a:t>
            </a:r>
          </a:p>
        </p:txBody>
      </p:sp>
      <p:sp>
        <p:nvSpPr>
          <p:cNvPr id="18" name="TextBox 17">
            <a:extLst>
              <a:ext uri="{FF2B5EF4-FFF2-40B4-BE49-F238E27FC236}">
                <a16:creationId xmlns:a16="http://schemas.microsoft.com/office/drawing/2014/main" id="{1E2FE3C9-E339-85F8-C058-EE4F1546E9BB}"/>
              </a:ext>
            </a:extLst>
          </p:cNvPr>
          <p:cNvSpPr txBox="1"/>
          <p:nvPr/>
        </p:nvSpPr>
        <p:spPr>
          <a:xfrm>
            <a:off x="5870438" y="2969432"/>
            <a:ext cx="2367073" cy="403961"/>
          </a:xfrm>
          <a:prstGeom prst="rect">
            <a:avLst/>
          </a:prstGeom>
          <a:noFill/>
          <a:ln w="38100">
            <a:noFill/>
          </a:ln>
        </p:spPr>
        <p:txBody>
          <a:bodyPr wrap="square">
            <a:noAutofit/>
          </a:bodyPr>
          <a:lstStyle/>
          <a:p>
            <a:pPr algn="ctr" rtl="0">
              <a:spcBef>
                <a:spcPts val="505"/>
              </a:spcBef>
              <a:spcAft>
                <a:spcPts val="575"/>
              </a:spcAft>
            </a:pPr>
            <a:r>
              <a:rPr lang="en-US" sz="1400" b="1">
                <a:solidFill>
                  <a:srgbClr val="CA9E75"/>
                </a:solidFill>
                <a:latin typeface="Aptos" panose="020B0004020202020204" pitchFamily="34" charset="0"/>
              </a:rPr>
              <a:t>1000 Years </a:t>
            </a:r>
            <a:br>
              <a:rPr lang="en-US" sz="1400" b="1">
                <a:solidFill>
                  <a:srgbClr val="CA9E75"/>
                </a:solidFill>
                <a:latin typeface="Aptos" panose="020B0004020202020204" pitchFamily="34" charset="0"/>
              </a:rPr>
            </a:br>
            <a:r>
              <a:rPr lang="en-US" sz="1100" b="1">
                <a:solidFill>
                  <a:srgbClr val="CA9E75"/>
                </a:solidFill>
                <a:latin typeface="Aptos" panose="020B0004020202020204" pitchFamily="34" charset="0"/>
              </a:rPr>
              <a:t>in Father’s 364-Day Year Calendar</a:t>
            </a:r>
          </a:p>
        </p:txBody>
      </p:sp>
      <p:sp>
        <p:nvSpPr>
          <p:cNvPr id="19" name="TextBox 18">
            <a:extLst>
              <a:ext uri="{FF2B5EF4-FFF2-40B4-BE49-F238E27FC236}">
                <a16:creationId xmlns:a16="http://schemas.microsoft.com/office/drawing/2014/main" id="{EC5D8D32-C9DC-1D0B-E9B9-FAF1B1131C04}"/>
              </a:ext>
            </a:extLst>
          </p:cNvPr>
          <p:cNvSpPr txBox="1"/>
          <p:nvPr/>
        </p:nvSpPr>
        <p:spPr>
          <a:xfrm>
            <a:off x="3461293" y="2978123"/>
            <a:ext cx="2367073" cy="403961"/>
          </a:xfrm>
          <a:prstGeom prst="rect">
            <a:avLst/>
          </a:prstGeom>
          <a:noFill/>
          <a:ln w="38100">
            <a:noFill/>
          </a:ln>
        </p:spPr>
        <p:txBody>
          <a:bodyPr wrap="square">
            <a:noAutofit/>
          </a:bodyPr>
          <a:lstStyle/>
          <a:p>
            <a:pPr algn="ctr" rtl="0">
              <a:spcBef>
                <a:spcPts val="505"/>
              </a:spcBef>
              <a:spcAft>
                <a:spcPts val="575"/>
              </a:spcAft>
            </a:pPr>
            <a:r>
              <a:rPr lang="en-US" sz="1400" b="1">
                <a:solidFill>
                  <a:srgbClr val="CA9E75"/>
                </a:solidFill>
                <a:latin typeface="Aptos" panose="020B0004020202020204" pitchFamily="34" charset="0"/>
              </a:rPr>
              <a:t>1000 Years</a:t>
            </a:r>
            <a:br>
              <a:rPr lang="en-US" sz="1400" b="1">
                <a:solidFill>
                  <a:srgbClr val="CA9E75"/>
                </a:solidFill>
                <a:latin typeface="Aptos" panose="020B0004020202020204" pitchFamily="34" charset="0"/>
              </a:rPr>
            </a:br>
            <a:r>
              <a:rPr lang="en-US" sz="1100" b="1">
                <a:solidFill>
                  <a:srgbClr val="CA9E75"/>
                </a:solidFill>
                <a:latin typeface="Aptos" panose="020B0004020202020204" pitchFamily="34" charset="0"/>
              </a:rPr>
              <a:t>in Father’s 364-Day Year Calendar</a:t>
            </a:r>
          </a:p>
        </p:txBody>
      </p:sp>
      <p:sp>
        <p:nvSpPr>
          <p:cNvPr id="10" name="TextBox 9">
            <a:extLst>
              <a:ext uri="{FF2B5EF4-FFF2-40B4-BE49-F238E27FC236}">
                <a16:creationId xmlns:a16="http://schemas.microsoft.com/office/drawing/2014/main" id="{5A5DEB36-D9ED-05EC-98B4-E2D6A8A5C58C}"/>
              </a:ext>
            </a:extLst>
          </p:cNvPr>
          <p:cNvSpPr txBox="1"/>
          <p:nvPr/>
        </p:nvSpPr>
        <p:spPr>
          <a:xfrm>
            <a:off x="-2414216" y="2315298"/>
            <a:ext cx="6999491" cy="368443"/>
          </a:xfrm>
          <a:prstGeom prst="rect">
            <a:avLst/>
          </a:prstGeom>
          <a:noFill/>
          <a:ln w="38100">
            <a:noFill/>
          </a:ln>
        </p:spPr>
        <p:txBody>
          <a:bodyPr wrap="square">
            <a:noAutofit/>
          </a:bodyPr>
          <a:lstStyle/>
          <a:p>
            <a:pPr algn="ctr" rtl="0">
              <a:spcBef>
                <a:spcPts val="505"/>
              </a:spcBef>
              <a:spcAft>
                <a:spcPts val="575"/>
              </a:spcAft>
            </a:pPr>
            <a:r>
              <a:rPr lang="en-US" b="1">
                <a:solidFill>
                  <a:schemeClr val="bg1">
                    <a:lumMod val="95000"/>
                  </a:schemeClr>
                </a:solidFill>
                <a:latin typeface="Aptos" panose="020B0004020202020204" pitchFamily="34" charset="0"/>
              </a:rPr>
              <a:t>31 AD</a:t>
            </a:r>
            <a:br>
              <a:rPr lang="en-US" b="1">
                <a:solidFill>
                  <a:schemeClr val="bg1">
                    <a:lumMod val="95000"/>
                  </a:schemeClr>
                </a:solidFill>
                <a:latin typeface="Aptos" panose="020B0004020202020204" pitchFamily="34" charset="0"/>
              </a:rPr>
            </a:br>
            <a:endParaRPr lang="en-US" sz="1600">
              <a:solidFill>
                <a:schemeClr val="bg1">
                  <a:lumMod val="95000"/>
                </a:schemeClr>
              </a:solidFill>
              <a:latin typeface="Aptos" panose="020B0004020202020204" pitchFamily="34" charset="0"/>
            </a:endParaRPr>
          </a:p>
        </p:txBody>
      </p:sp>
      <p:sp>
        <p:nvSpPr>
          <p:cNvPr id="17" name="Rectangle 16">
            <a:extLst>
              <a:ext uri="{FF2B5EF4-FFF2-40B4-BE49-F238E27FC236}">
                <a16:creationId xmlns:a16="http://schemas.microsoft.com/office/drawing/2014/main" id="{CCBDC04F-39C6-0FEF-BEB5-BB3ED32AB8CD}"/>
              </a:ext>
            </a:extLst>
          </p:cNvPr>
          <p:cNvSpPr/>
          <p:nvPr/>
        </p:nvSpPr>
        <p:spPr>
          <a:xfrm>
            <a:off x="2710313" y="2692433"/>
            <a:ext cx="8714602" cy="276999"/>
          </a:xfrm>
          <a:prstGeom prst="rect">
            <a:avLst/>
          </a:prstGeom>
          <a:noFill/>
        </p:spPr>
        <p:txBody>
          <a:bodyPr wrap="square" lIns="91440" tIns="45720" rIns="91440" bIns="45720">
            <a:spAutoFit/>
          </a:bodyPr>
          <a:lstStyle/>
          <a:p>
            <a:pPr algn="ctr"/>
            <a:r>
              <a:rPr lang="en-US" sz="1200" b="1" spc="50">
                <a:ln w="0">
                  <a:noFill/>
                </a:ln>
                <a:solidFill>
                  <a:srgbClr val="C00000"/>
                </a:solidFill>
                <a:effectLst>
                  <a:innerShdw blurRad="63500" dist="50800" dir="13500000">
                    <a:srgbClr val="000000">
                      <a:alpha val="50000"/>
                    </a:srgbClr>
                  </a:innerShdw>
                </a:effectLst>
                <a:latin typeface="Copperplate Gothic Bold" panose="020E0705020206020404" pitchFamily="34" charset="0"/>
              </a:rPr>
              <a:t>THE THIRD DAY</a:t>
            </a:r>
          </a:p>
        </p:txBody>
      </p:sp>
      <p:sp>
        <p:nvSpPr>
          <p:cNvPr id="20" name="Rectangle 19">
            <a:extLst>
              <a:ext uri="{FF2B5EF4-FFF2-40B4-BE49-F238E27FC236}">
                <a16:creationId xmlns:a16="http://schemas.microsoft.com/office/drawing/2014/main" id="{1D868A0C-AD40-7057-BC47-E5A204BC9010}"/>
              </a:ext>
            </a:extLst>
          </p:cNvPr>
          <p:cNvSpPr/>
          <p:nvPr/>
        </p:nvSpPr>
        <p:spPr>
          <a:xfrm>
            <a:off x="-2090527" y="2692432"/>
            <a:ext cx="8714602" cy="276999"/>
          </a:xfrm>
          <a:prstGeom prst="rect">
            <a:avLst/>
          </a:prstGeom>
          <a:noFill/>
        </p:spPr>
        <p:txBody>
          <a:bodyPr wrap="square" lIns="91440" tIns="45720" rIns="91440" bIns="45720">
            <a:spAutoFit/>
          </a:bodyPr>
          <a:lstStyle/>
          <a:p>
            <a:pPr algn="ctr"/>
            <a:r>
              <a:rPr lang="en-US" sz="1200" b="1" spc="50">
                <a:ln w="0">
                  <a:noFill/>
                </a:ln>
                <a:solidFill>
                  <a:srgbClr val="C00000"/>
                </a:solidFill>
                <a:effectLst>
                  <a:innerShdw blurRad="63500" dist="50800" dir="13500000">
                    <a:srgbClr val="000000">
                      <a:alpha val="50000"/>
                    </a:srgbClr>
                  </a:innerShdw>
                </a:effectLst>
                <a:latin typeface="Copperplate Gothic Bold" panose="020E0705020206020404" pitchFamily="34" charset="0"/>
              </a:rPr>
              <a:t>THE FIRST DAY</a:t>
            </a:r>
          </a:p>
        </p:txBody>
      </p:sp>
      <p:sp>
        <p:nvSpPr>
          <p:cNvPr id="21" name="Rectangle 20">
            <a:extLst>
              <a:ext uri="{FF2B5EF4-FFF2-40B4-BE49-F238E27FC236}">
                <a16:creationId xmlns:a16="http://schemas.microsoft.com/office/drawing/2014/main" id="{1445970B-2AEC-D7E3-7475-8CCC63BEC978}"/>
              </a:ext>
            </a:extLst>
          </p:cNvPr>
          <p:cNvSpPr/>
          <p:nvPr/>
        </p:nvSpPr>
        <p:spPr>
          <a:xfrm>
            <a:off x="318616" y="2692433"/>
            <a:ext cx="8714602" cy="276999"/>
          </a:xfrm>
          <a:prstGeom prst="rect">
            <a:avLst/>
          </a:prstGeom>
          <a:noFill/>
        </p:spPr>
        <p:txBody>
          <a:bodyPr wrap="square" lIns="91440" tIns="45720" rIns="91440" bIns="45720">
            <a:spAutoFit/>
          </a:bodyPr>
          <a:lstStyle/>
          <a:p>
            <a:pPr algn="ctr"/>
            <a:r>
              <a:rPr lang="en-US" sz="1200" b="1" spc="50">
                <a:ln w="0">
                  <a:noFill/>
                </a:ln>
                <a:solidFill>
                  <a:srgbClr val="C00000"/>
                </a:solidFill>
                <a:effectLst>
                  <a:innerShdw blurRad="63500" dist="50800" dir="13500000">
                    <a:srgbClr val="000000">
                      <a:alpha val="50000"/>
                    </a:srgbClr>
                  </a:innerShdw>
                </a:effectLst>
                <a:latin typeface="Copperplate Gothic Bold" panose="020E0705020206020404" pitchFamily="34" charset="0"/>
              </a:rPr>
              <a:t>THE SECOND DAY</a:t>
            </a:r>
          </a:p>
        </p:txBody>
      </p:sp>
      <p:sp>
        <p:nvSpPr>
          <p:cNvPr id="26" name="TextBox 25">
            <a:extLst>
              <a:ext uri="{FF2B5EF4-FFF2-40B4-BE49-F238E27FC236}">
                <a16:creationId xmlns:a16="http://schemas.microsoft.com/office/drawing/2014/main" id="{E51D916F-8FC0-5898-DA16-66C47FC71ED3}"/>
              </a:ext>
            </a:extLst>
          </p:cNvPr>
          <p:cNvSpPr txBox="1"/>
          <p:nvPr/>
        </p:nvSpPr>
        <p:spPr>
          <a:xfrm>
            <a:off x="-1823474" y="1769576"/>
            <a:ext cx="5813424" cy="646331"/>
          </a:xfrm>
          <a:prstGeom prst="rect">
            <a:avLst/>
          </a:prstGeom>
          <a:noFill/>
        </p:spPr>
        <p:txBody>
          <a:bodyPr wrap="square">
            <a:spAutoFit/>
          </a:bodyPr>
          <a:lstStyle/>
          <a:p>
            <a:pPr algn="ctr"/>
            <a:r>
              <a:rPr lang="en-US" b="1"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YASHUA’s Ministry </a:t>
            </a:r>
          </a:p>
          <a:p>
            <a:pPr algn="ctr"/>
            <a:r>
              <a:rPr lang="en-US" b="1"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ON EARTH BEGINS</a:t>
            </a:r>
          </a:p>
        </p:txBody>
      </p:sp>
      <p:sp>
        <p:nvSpPr>
          <p:cNvPr id="5" name="TextBox 4">
            <a:extLst>
              <a:ext uri="{FF2B5EF4-FFF2-40B4-BE49-F238E27FC236}">
                <a16:creationId xmlns:a16="http://schemas.microsoft.com/office/drawing/2014/main" id="{1FC77938-F8AA-8EA3-8506-9B273890784A}"/>
              </a:ext>
            </a:extLst>
          </p:cNvPr>
          <p:cNvSpPr txBox="1"/>
          <p:nvPr/>
        </p:nvSpPr>
        <p:spPr>
          <a:xfrm>
            <a:off x="2363612" y="1935054"/>
            <a:ext cx="6999491" cy="961708"/>
          </a:xfrm>
          <a:prstGeom prst="rect">
            <a:avLst/>
          </a:prstGeom>
          <a:noFill/>
          <a:ln w="38100">
            <a:noFill/>
          </a:ln>
        </p:spPr>
        <p:txBody>
          <a:bodyPr wrap="square">
            <a:noAutofit/>
          </a:bodyPr>
          <a:lstStyle/>
          <a:p>
            <a:pPr algn="ctr" rtl="0">
              <a:spcBef>
                <a:spcPts val="505"/>
              </a:spcBef>
              <a:spcAft>
                <a:spcPts val="575"/>
              </a:spcAft>
            </a:pPr>
            <a:r>
              <a:rPr lang="en-US" b="1">
                <a:solidFill>
                  <a:schemeClr val="bg1">
                    <a:lumMod val="95000"/>
                  </a:schemeClr>
                </a:solidFill>
                <a:latin typeface="Aptos" panose="020B0004020202020204" pitchFamily="34" charset="0"/>
              </a:rPr>
              <a:t>March 5</a:t>
            </a:r>
            <a:br>
              <a:rPr lang="en-US" b="1">
                <a:solidFill>
                  <a:schemeClr val="bg1">
                    <a:lumMod val="95000"/>
                  </a:schemeClr>
                </a:solidFill>
                <a:latin typeface="Aptos" panose="020B0004020202020204" pitchFamily="34" charset="0"/>
              </a:rPr>
            </a:br>
            <a:r>
              <a:rPr lang="en-US" b="1">
                <a:solidFill>
                  <a:schemeClr val="bg1">
                    <a:lumMod val="95000"/>
                  </a:schemeClr>
                </a:solidFill>
                <a:latin typeface="Aptos" panose="020B0004020202020204" pitchFamily="34" charset="0"/>
              </a:rPr>
              <a:t>2025 AD</a:t>
            </a:r>
            <a:endParaRPr lang="en-US" sz="1600">
              <a:solidFill>
                <a:schemeClr val="bg1">
                  <a:lumMod val="95000"/>
                </a:schemeClr>
              </a:solidFill>
              <a:latin typeface="Aptos" panose="020B0004020202020204" pitchFamily="34" charset="0"/>
            </a:endParaRPr>
          </a:p>
        </p:txBody>
      </p:sp>
      <p:cxnSp>
        <p:nvCxnSpPr>
          <p:cNvPr id="9" name="Straight Connector 8">
            <a:extLst>
              <a:ext uri="{FF2B5EF4-FFF2-40B4-BE49-F238E27FC236}">
                <a16:creationId xmlns:a16="http://schemas.microsoft.com/office/drawing/2014/main" id="{2670F409-FD94-ED7E-1F8B-65CBCEEA5F27}"/>
              </a:ext>
            </a:extLst>
          </p:cNvPr>
          <p:cNvCxnSpPr/>
          <p:nvPr/>
        </p:nvCxnSpPr>
        <p:spPr>
          <a:xfrm flipH="1" flipV="1">
            <a:off x="5154052" y="2593181"/>
            <a:ext cx="705401" cy="12620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C8E338C-CB3B-D430-70E8-34C3F8A8A963}"/>
              </a:ext>
            </a:extLst>
          </p:cNvPr>
          <p:cNvCxnSpPr>
            <a:cxnSpLocks/>
          </p:cNvCxnSpPr>
          <p:nvPr/>
        </p:nvCxnSpPr>
        <p:spPr>
          <a:xfrm flipV="1">
            <a:off x="5857854" y="2592150"/>
            <a:ext cx="688260" cy="12723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2D66208-C292-D175-421E-8914AF6DFA72}"/>
              </a:ext>
            </a:extLst>
          </p:cNvPr>
          <p:cNvCxnSpPr>
            <a:cxnSpLocks/>
          </p:cNvCxnSpPr>
          <p:nvPr/>
        </p:nvCxnSpPr>
        <p:spPr>
          <a:xfrm flipV="1">
            <a:off x="5154051" y="1987182"/>
            <a:ext cx="0" cy="60496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4F55F70-163C-9AD4-5404-D803DE1386BC}"/>
              </a:ext>
            </a:extLst>
          </p:cNvPr>
          <p:cNvCxnSpPr>
            <a:cxnSpLocks/>
          </p:cNvCxnSpPr>
          <p:nvPr/>
        </p:nvCxnSpPr>
        <p:spPr>
          <a:xfrm flipV="1">
            <a:off x="6546114" y="1987182"/>
            <a:ext cx="0" cy="60496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59147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FA6AE-73A6-58A2-2CA3-ADE75408FB4F}"/>
            </a:ext>
          </a:extLst>
        </p:cNvPr>
        <p:cNvGrpSpPr/>
        <p:nvPr/>
      </p:nvGrpSpPr>
      <p:grpSpPr>
        <a:xfrm>
          <a:off x="0" y="0"/>
          <a:ext cx="0" cy="0"/>
          <a:chOff x="0" y="0"/>
          <a:chExt cx="0" cy="0"/>
        </a:xfrm>
      </p:grpSpPr>
      <p:pic>
        <p:nvPicPr>
          <p:cNvPr id="5" name="Picture 4" descr="A pocket watch on a chain&#10;&#10;Description automatically generated">
            <a:extLst>
              <a:ext uri="{FF2B5EF4-FFF2-40B4-BE49-F238E27FC236}">
                <a16:creationId xmlns:a16="http://schemas.microsoft.com/office/drawing/2014/main" id="{F61ABCA9-41D7-03C0-B35A-6DE9B4725B2E}"/>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0"/>
            <a:ext cx="9170551" cy="5125626"/>
          </a:xfrm>
          <a:prstGeom prst="rect">
            <a:avLst/>
          </a:prstGeom>
        </p:spPr>
      </p:pic>
      <p:sp>
        <p:nvSpPr>
          <p:cNvPr id="4" name="Rectangle 3">
            <a:extLst>
              <a:ext uri="{FF2B5EF4-FFF2-40B4-BE49-F238E27FC236}">
                <a16:creationId xmlns:a16="http://schemas.microsoft.com/office/drawing/2014/main" id="{F502023D-1EE3-80BC-3CBB-B1894F9E9137}"/>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THE THIRD DAY #2</a:t>
            </a:r>
          </a:p>
        </p:txBody>
      </p:sp>
      <p:sp>
        <p:nvSpPr>
          <p:cNvPr id="7" name="TextBox 6">
            <a:extLst>
              <a:ext uri="{FF2B5EF4-FFF2-40B4-BE49-F238E27FC236}">
                <a16:creationId xmlns:a16="http://schemas.microsoft.com/office/drawing/2014/main" id="{A3E44009-43B4-7FAC-055B-09ED11F67789}"/>
              </a:ext>
            </a:extLst>
          </p:cNvPr>
          <p:cNvSpPr txBox="1"/>
          <p:nvPr/>
        </p:nvSpPr>
        <p:spPr>
          <a:xfrm>
            <a:off x="6494175" y="3062238"/>
            <a:ext cx="2899350" cy="307777"/>
          </a:xfrm>
          <a:prstGeom prst="rect">
            <a:avLst/>
          </a:prstGeom>
          <a:noFill/>
        </p:spPr>
        <p:txBody>
          <a:bodyPr wrap="square">
            <a:spAutoFit/>
          </a:bodyPr>
          <a:lstStyle/>
          <a:p>
            <a:pPr marL="0" marR="0">
              <a:lnSpc>
                <a:spcPct val="100000"/>
              </a:lnSpc>
              <a:spcAft>
                <a:spcPts val="800"/>
              </a:spcAft>
            </a:pPr>
            <a:r>
              <a:rPr lang="en-US" sz="14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Hosea 6:2</a:t>
            </a:r>
          </a:p>
        </p:txBody>
      </p:sp>
      <p:sp>
        <p:nvSpPr>
          <p:cNvPr id="2" name="TextBox 1">
            <a:extLst>
              <a:ext uri="{FF2B5EF4-FFF2-40B4-BE49-F238E27FC236}">
                <a16:creationId xmlns:a16="http://schemas.microsoft.com/office/drawing/2014/main" id="{91A6319D-ED77-B66C-8A2B-594E947678A5}"/>
              </a:ext>
            </a:extLst>
          </p:cNvPr>
          <p:cNvSpPr txBox="1"/>
          <p:nvPr/>
        </p:nvSpPr>
        <p:spPr>
          <a:xfrm>
            <a:off x="1355983" y="1983144"/>
            <a:ext cx="6432034" cy="646331"/>
          </a:xfrm>
          <a:prstGeom prst="rect">
            <a:avLst/>
          </a:prstGeom>
          <a:noFill/>
        </p:spPr>
        <p:txBody>
          <a:bodyPr wrap="square">
            <a:spAutoFit/>
          </a:bodyPr>
          <a:lstStyle/>
          <a:p>
            <a:pPr marL="0" marR="0" algn="ctr">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“After two days will HE revive us: in the third day </a:t>
            </a:r>
            <a:b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b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HE will raise us up, and we shall live in His sight.”</a:t>
            </a:r>
          </a:p>
        </p:txBody>
      </p:sp>
    </p:spTree>
    <p:extLst>
      <p:ext uri="{BB962C8B-B14F-4D97-AF65-F5344CB8AC3E}">
        <p14:creationId xmlns:p14="http://schemas.microsoft.com/office/powerpoint/2010/main" val="1792680159"/>
      </p:ext>
    </p:extLst>
  </p:cSld>
  <p:clrMapOvr>
    <a:masterClrMapping/>
  </p:clrMapOvr>
  <p:transition spd="slow">
    <p:fade thruBlk="1"/>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F199F9-F406-C115-59F7-166DD0DC16CF}"/>
            </a:ext>
          </a:extLst>
        </p:cNvPr>
        <p:cNvGrpSpPr/>
        <p:nvPr/>
      </p:nvGrpSpPr>
      <p:grpSpPr>
        <a:xfrm>
          <a:off x="0" y="0"/>
          <a:ext cx="0" cy="0"/>
          <a:chOff x="0" y="0"/>
          <a:chExt cx="0" cy="0"/>
        </a:xfrm>
      </p:grpSpPr>
      <p:pic>
        <p:nvPicPr>
          <p:cNvPr id="5" name="Picture 4" descr="A pocket watch on a chain&#10;&#10;Description automatically generated">
            <a:extLst>
              <a:ext uri="{FF2B5EF4-FFF2-40B4-BE49-F238E27FC236}">
                <a16:creationId xmlns:a16="http://schemas.microsoft.com/office/drawing/2014/main" id="{1B289565-7996-FFD8-1624-0A684835EF85}"/>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0" y="0"/>
            <a:ext cx="9170551" cy="5125626"/>
          </a:xfrm>
          <a:prstGeom prst="rect">
            <a:avLst/>
          </a:prstGeom>
        </p:spPr>
      </p:pic>
      <p:sp>
        <p:nvSpPr>
          <p:cNvPr id="4" name="Rectangle 3">
            <a:extLst>
              <a:ext uri="{FF2B5EF4-FFF2-40B4-BE49-F238E27FC236}">
                <a16:creationId xmlns:a16="http://schemas.microsoft.com/office/drawing/2014/main" id="{C17DFFA6-CC1F-BEDA-ED30-EFF24780BDCF}"/>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THE THIRD DAY #2</a:t>
            </a:r>
          </a:p>
        </p:txBody>
      </p:sp>
      <p:sp>
        <p:nvSpPr>
          <p:cNvPr id="6" name="TextBox 5">
            <a:extLst>
              <a:ext uri="{FF2B5EF4-FFF2-40B4-BE49-F238E27FC236}">
                <a16:creationId xmlns:a16="http://schemas.microsoft.com/office/drawing/2014/main" id="{7E4051ED-4183-3A20-C0DA-89DC6E823D76}"/>
              </a:ext>
            </a:extLst>
          </p:cNvPr>
          <p:cNvSpPr txBox="1"/>
          <p:nvPr/>
        </p:nvSpPr>
        <p:spPr>
          <a:xfrm>
            <a:off x="2773680" y="2984680"/>
            <a:ext cx="4724400" cy="369332"/>
          </a:xfrm>
          <a:prstGeom prst="rect">
            <a:avLst/>
          </a:prstGeom>
          <a:noFill/>
        </p:spPr>
        <p:txBody>
          <a:bodyPr wrap="square">
            <a:spAutoFit/>
          </a:bodyPr>
          <a:lstStyle/>
          <a:p>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“Because I live, you also will live.”</a:t>
            </a:r>
          </a:p>
        </p:txBody>
      </p:sp>
      <p:sp>
        <p:nvSpPr>
          <p:cNvPr id="8" name="TextBox 7">
            <a:extLst>
              <a:ext uri="{FF2B5EF4-FFF2-40B4-BE49-F238E27FC236}">
                <a16:creationId xmlns:a16="http://schemas.microsoft.com/office/drawing/2014/main" id="{C0F2DEB0-ACCC-41CF-827F-1D94229C405F}"/>
              </a:ext>
            </a:extLst>
          </p:cNvPr>
          <p:cNvSpPr txBox="1"/>
          <p:nvPr/>
        </p:nvSpPr>
        <p:spPr>
          <a:xfrm>
            <a:off x="5999704" y="2047849"/>
            <a:ext cx="2929597" cy="307777"/>
          </a:xfrm>
          <a:prstGeom prst="rect">
            <a:avLst/>
          </a:prstGeom>
          <a:noFill/>
        </p:spPr>
        <p:txBody>
          <a:bodyPr wrap="square">
            <a:spAutoFit/>
          </a:bodyPr>
          <a:lstStyle/>
          <a:p>
            <a:pPr marL="0" marR="0">
              <a:lnSpc>
                <a:spcPct val="100000"/>
              </a:lnSpc>
              <a:spcAft>
                <a:spcPts val="800"/>
              </a:spcAft>
            </a:pPr>
            <a:r>
              <a:rPr lang="en-US" sz="14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Hosea 6:2</a:t>
            </a:r>
          </a:p>
        </p:txBody>
      </p:sp>
      <p:sp>
        <p:nvSpPr>
          <p:cNvPr id="9" name="TextBox 8">
            <a:extLst>
              <a:ext uri="{FF2B5EF4-FFF2-40B4-BE49-F238E27FC236}">
                <a16:creationId xmlns:a16="http://schemas.microsoft.com/office/drawing/2014/main" id="{C39DBC2C-72CA-46C8-E2B2-55238897ADA8}"/>
              </a:ext>
            </a:extLst>
          </p:cNvPr>
          <p:cNvSpPr txBox="1"/>
          <p:nvPr/>
        </p:nvSpPr>
        <p:spPr>
          <a:xfrm>
            <a:off x="1355983" y="1420805"/>
            <a:ext cx="6432034" cy="646331"/>
          </a:xfrm>
          <a:prstGeom prst="rect">
            <a:avLst/>
          </a:prstGeom>
          <a:noFill/>
        </p:spPr>
        <p:txBody>
          <a:bodyPr wrap="square">
            <a:spAutoFit/>
          </a:bodyPr>
          <a:lstStyle/>
          <a:p>
            <a:pPr marL="0" marR="0" algn="ctr">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“After two days will HE revive us: in the third day </a:t>
            </a:r>
            <a:b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b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HE will raise us up, and we shall live in His sight.”</a:t>
            </a:r>
          </a:p>
        </p:txBody>
      </p:sp>
      <p:sp>
        <p:nvSpPr>
          <p:cNvPr id="10" name="TextBox 9">
            <a:extLst>
              <a:ext uri="{FF2B5EF4-FFF2-40B4-BE49-F238E27FC236}">
                <a16:creationId xmlns:a16="http://schemas.microsoft.com/office/drawing/2014/main" id="{9B5DA3F1-DEBD-1829-4510-ECCF9276D749}"/>
              </a:ext>
            </a:extLst>
          </p:cNvPr>
          <p:cNvSpPr txBox="1"/>
          <p:nvPr/>
        </p:nvSpPr>
        <p:spPr>
          <a:xfrm>
            <a:off x="5098785" y="3354012"/>
            <a:ext cx="2929597" cy="307777"/>
          </a:xfrm>
          <a:prstGeom prst="rect">
            <a:avLst/>
          </a:prstGeom>
          <a:noFill/>
        </p:spPr>
        <p:txBody>
          <a:bodyPr wrap="square">
            <a:spAutoFit/>
          </a:bodyPr>
          <a:lstStyle/>
          <a:p>
            <a:pPr marL="0" marR="0">
              <a:lnSpc>
                <a:spcPct val="100000"/>
              </a:lnSpc>
              <a:spcAft>
                <a:spcPts val="800"/>
              </a:spcAft>
            </a:pPr>
            <a:r>
              <a:rPr lang="en-US" sz="14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John 14:19</a:t>
            </a:r>
          </a:p>
        </p:txBody>
      </p:sp>
    </p:spTree>
    <p:extLst>
      <p:ext uri="{BB962C8B-B14F-4D97-AF65-F5344CB8AC3E}">
        <p14:creationId xmlns:p14="http://schemas.microsoft.com/office/powerpoint/2010/main" val="40829379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6888E-39E4-1C17-0179-DE053E36BD2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BC22C32-67E8-92D8-D41C-26153B33ADA9}"/>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THE THIRD DAY #2</a:t>
            </a:r>
          </a:p>
        </p:txBody>
      </p:sp>
      <p:cxnSp>
        <p:nvCxnSpPr>
          <p:cNvPr id="3" name="Straight Connector 2">
            <a:extLst>
              <a:ext uri="{FF2B5EF4-FFF2-40B4-BE49-F238E27FC236}">
                <a16:creationId xmlns:a16="http://schemas.microsoft.com/office/drawing/2014/main" id="{8E87F1AC-A42C-C2C2-02C8-99968DEFCE17}"/>
              </a:ext>
            </a:extLst>
          </p:cNvPr>
          <p:cNvCxnSpPr>
            <a:cxnSpLocks/>
          </p:cNvCxnSpPr>
          <p:nvPr/>
        </p:nvCxnSpPr>
        <p:spPr>
          <a:xfrm>
            <a:off x="1072255" y="2702660"/>
            <a:ext cx="0" cy="53597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BFAA3BDF-FF05-FA34-5C78-0A7AEE7B2482}"/>
              </a:ext>
            </a:extLst>
          </p:cNvPr>
          <p:cNvCxnSpPr>
            <a:cxnSpLocks/>
          </p:cNvCxnSpPr>
          <p:nvPr/>
        </p:nvCxnSpPr>
        <p:spPr>
          <a:xfrm>
            <a:off x="1083238" y="2970647"/>
            <a:ext cx="718535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5F61F4F-C194-AEF9-FD3F-69A4118D8B97}"/>
              </a:ext>
            </a:extLst>
          </p:cNvPr>
          <p:cNvCxnSpPr>
            <a:cxnSpLocks/>
          </p:cNvCxnSpPr>
          <p:nvPr/>
        </p:nvCxnSpPr>
        <p:spPr>
          <a:xfrm>
            <a:off x="8253053" y="2702660"/>
            <a:ext cx="0" cy="53597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13025FE-1278-468B-708C-1889D9CEC860}"/>
              </a:ext>
            </a:extLst>
          </p:cNvPr>
          <p:cNvCxnSpPr>
            <a:cxnSpLocks/>
          </p:cNvCxnSpPr>
          <p:nvPr/>
        </p:nvCxnSpPr>
        <p:spPr>
          <a:xfrm>
            <a:off x="3465854" y="2702660"/>
            <a:ext cx="0" cy="53597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C2197B7-A84B-F58D-7F5F-8FD6E97D2106}"/>
              </a:ext>
            </a:extLst>
          </p:cNvPr>
          <p:cNvCxnSpPr>
            <a:cxnSpLocks/>
          </p:cNvCxnSpPr>
          <p:nvPr/>
        </p:nvCxnSpPr>
        <p:spPr>
          <a:xfrm>
            <a:off x="5859453" y="2702660"/>
            <a:ext cx="0" cy="53597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E21133F-8679-9839-6614-E03E5B8D38A7}"/>
              </a:ext>
            </a:extLst>
          </p:cNvPr>
          <p:cNvSpPr txBox="1"/>
          <p:nvPr/>
        </p:nvSpPr>
        <p:spPr>
          <a:xfrm>
            <a:off x="-2414216" y="2315298"/>
            <a:ext cx="6999491" cy="368443"/>
          </a:xfrm>
          <a:prstGeom prst="rect">
            <a:avLst/>
          </a:prstGeom>
          <a:noFill/>
          <a:ln w="38100">
            <a:noFill/>
          </a:ln>
        </p:spPr>
        <p:txBody>
          <a:bodyPr wrap="square">
            <a:noAutofit/>
          </a:bodyPr>
          <a:lstStyle/>
          <a:p>
            <a:pPr algn="ctr" rtl="0">
              <a:spcBef>
                <a:spcPts val="505"/>
              </a:spcBef>
              <a:spcAft>
                <a:spcPts val="575"/>
              </a:spcAft>
            </a:pPr>
            <a:r>
              <a:rPr lang="en-US" b="1">
                <a:solidFill>
                  <a:schemeClr val="bg1">
                    <a:lumMod val="95000"/>
                  </a:schemeClr>
                </a:solidFill>
                <a:latin typeface="Aptos" panose="020B0004020202020204" pitchFamily="34" charset="0"/>
              </a:rPr>
              <a:t>34 AD</a:t>
            </a:r>
            <a:br>
              <a:rPr lang="en-US" b="1">
                <a:solidFill>
                  <a:schemeClr val="bg1">
                    <a:lumMod val="95000"/>
                  </a:schemeClr>
                </a:solidFill>
                <a:latin typeface="Aptos" panose="020B0004020202020204" pitchFamily="34" charset="0"/>
              </a:rPr>
            </a:br>
            <a:endParaRPr lang="en-US" sz="1600">
              <a:solidFill>
                <a:schemeClr val="bg1">
                  <a:lumMod val="95000"/>
                </a:schemeClr>
              </a:solidFill>
              <a:latin typeface="Aptos" panose="020B0004020202020204" pitchFamily="34" charset="0"/>
            </a:endParaRPr>
          </a:p>
        </p:txBody>
      </p:sp>
      <p:sp>
        <p:nvSpPr>
          <p:cNvPr id="26" name="TextBox 25">
            <a:extLst>
              <a:ext uri="{FF2B5EF4-FFF2-40B4-BE49-F238E27FC236}">
                <a16:creationId xmlns:a16="http://schemas.microsoft.com/office/drawing/2014/main" id="{57572D78-15C4-E5DD-AF7B-CFB190B3CAEA}"/>
              </a:ext>
            </a:extLst>
          </p:cNvPr>
          <p:cNvSpPr txBox="1"/>
          <p:nvPr/>
        </p:nvSpPr>
        <p:spPr>
          <a:xfrm>
            <a:off x="-1823474" y="1987182"/>
            <a:ext cx="5813424" cy="369332"/>
          </a:xfrm>
          <a:prstGeom prst="rect">
            <a:avLst/>
          </a:prstGeom>
          <a:noFill/>
        </p:spPr>
        <p:txBody>
          <a:bodyPr wrap="square">
            <a:spAutoFit/>
          </a:bodyPr>
          <a:lstStyle/>
          <a:p>
            <a:pPr algn="ctr"/>
            <a:r>
              <a:rPr lang="en-US" b="1"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THE RESURRECTION</a:t>
            </a:r>
          </a:p>
        </p:txBody>
      </p:sp>
      <p:sp>
        <p:nvSpPr>
          <p:cNvPr id="9" name="TextBox 8">
            <a:extLst>
              <a:ext uri="{FF2B5EF4-FFF2-40B4-BE49-F238E27FC236}">
                <a16:creationId xmlns:a16="http://schemas.microsoft.com/office/drawing/2014/main" id="{BA4EB867-317E-DA22-A6CA-5CC021D56F25}"/>
              </a:ext>
            </a:extLst>
          </p:cNvPr>
          <p:cNvSpPr txBox="1"/>
          <p:nvPr/>
        </p:nvSpPr>
        <p:spPr>
          <a:xfrm>
            <a:off x="5999704" y="1450576"/>
            <a:ext cx="2929597" cy="307777"/>
          </a:xfrm>
          <a:prstGeom prst="rect">
            <a:avLst/>
          </a:prstGeom>
          <a:noFill/>
        </p:spPr>
        <p:txBody>
          <a:bodyPr wrap="square">
            <a:spAutoFit/>
          </a:bodyPr>
          <a:lstStyle/>
          <a:p>
            <a:pPr marL="0" marR="0">
              <a:lnSpc>
                <a:spcPct val="100000"/>
              </a:lnSpc>
              <a:spcAft>
                <a:spcPts val="800"/>
              </a:spcAft>
            </a:pPr>
            <a:r>
              <a:rPr lang="en-US" sz="14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Hosea 6:2</a:t>
            </a:r>
          </a:p>
        </p:txBody>
      </p:sp>
      <p:sp>
        <p:nvSpPr>
          <p:cNvPr id="13" name="TextBox 12">
            <a:extLst>
              <a:ext uri="{FF2B5EF4-FFF2-40B4-BE49-F238E27FC236}">
                <a16:creationId xmlns:a16="http://schemas.microsoft.com/office/drawing/2014/main" id="{9C785A5D-EBC5-DA0A-9431-59E906E09EE5}"/>
              </a:ext>
            </a:extLst>
          </p:cNvPr>
          <p:cNvSpPr txBox="1"/>
          <p:nvPr/>
        </p:nvSpPr>
        <p:spPr>
          <a:xfrm>
            <a:off x="1355983" y="823532"/>
            <a:ext cx="6432034" cy="646331"/>
          </a:xfrm>
          <a:prstGeom prst="rect">
            <a:avLst/>
          </a:prstGeom>
          <a:noFill/>
        </p:spPr>
        <p:txBody>
          <a:bodyPr wrap="square">
            <a:spAutoFit/>
          </a:bodyPr>
          <a:lstStyle/>
          <a:p>
            <a:pPr marL="0" marR="0" algn="ctr">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“After two days will HE revive us: in the third day </a:t>
            </a:r>
            <a:b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b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HE will raise us up, and we shall live in His sight.”</a:t>
            </a:r>
          </a:p>
        </p:txBody>
      </p:sp>
    </p:spTree>
    <p:extLst>
      <p:ext uri="{BB962C8B-B14F-4D97-AF65-F5344CB8AC3E}">
        <p14:creationId xmlns:p14="http://schemas.microsoft.com/office/powerpoint/2010/main" val="22124401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265306-444E-7753-CB3B-C562A5B2DE5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04FAA6B-2BDD-15AC-90FE-42CE6ECE2EAB}"/>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THE THIRD DAY #2</a:t>
            </a:r>
          </a:p>
        </p:txBody>
      </p:sp>
      <p:cxnSp>
        <p:nvCxnSpPr>
          <p:cNvPr id="3" name="Straight Connector 2">
            <a:extLst>
              <a:ext uri="{FF2B5EF4-FFF2-40B4-BE49-F238E27FC236}">
                <a16:creationId xmlns:a16="http://schemas.microsoft.com/office/drawing/2014/main" id="{F4B5FF96-4C31-E49B-1674-17E407735CEC}"/>
              </a:ext>
            </a:extLst>
          </p:cNvPr>
          <p:cNvCxnSpPr>
            <a:cxnSpLocks/>
          </p:cNvCxnSpPr>
          <p:nvPr/>
        </p:nvCxnSpPr>
        <p:spPr>
          <a:xfrm>
            <a:off x="1072255" y="2702660"/>
            <a:ext cx="0" cy="53597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2A2A19F9-652A-1ADE-2861-83ABAC6E0AEE}"/>
              </a:ext>
            </a:extLst>
          </p:cNvPr>
          <p:cNvCxnSpPr>
            <a:cxnSpLocks/>
          </p:cNvCxnSpPr>
          <p:nvPr/>
        </p:nvCxnSpPr>
        <p:spPr>
          <a:xfrm>
            <a:off x="1083238" y="2970647"/>
            <a:ext cx="718535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30C7FD2-E6FE-B378-41F9-5BED07BFFF1A}"/>
              </a:ext>
            </a:extLst>
          </p:cNvPr>
          <p:cNvCxnSpPr>
            <a:cxnSpLocks/>
          </p:cNvCxnSpPr>
          <p:nvPr/>
        </p:nvCxnSpPr>
        <p:spPr>
          <a:xfrm>
            <a:off x="8253053" y="2702660"/>
            <a:ext cx="0" cy="53597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E732B04-B2AB-6CB1-8032-0AF1C545DEC1}"/>
              </a:ext>
            </a:extLst>
          </p:cNvPr>
          <p:cNvCxnSpPr>
            <a:cxnSpLocks/>
          </p:cNvCxnSpPr>
          <p:nvPr/>
        </p:nvCxnSpPr>
        <p:spPr>
          <a:xfrm>
            <a:off x="3465854" y="2702660"/>
            <a:ext cx="0" cy="53597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AF5D3D4-B1D6-BEE7-BD6A-61350B1EA7CF}"/>
              </a:ext>
            </a:extLst>
          </p:cNvPr>
          <p:cNvCxnSpPr>
            <a:cxnSpLocks/>
          </p:cNvCxnSpPr>
          <p:nvPr/>
        </p:nvCxnSpPr>
        <p:spPr>
          <a:xfrm>
            <a:off x="5859453" y="2702660"/>
            <a:ext cx="0" cy="53597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CF6BD4B4-D0FD-920A-FAD6-3750F00DE3BA}"/>
              </a:ext>
            </a:extLst>
          </p:cNvPr>
          <p:cNvSpPr txBox="1"/>
          <p:nvPr/>
        </p:nvSpPr>
        <p:spPr>
          <a:xfrm>
            <a:off x="1083238" y="2978123"/>
            <a:ext cx="2367073" cy="403961"/>
          </a:xfrm>
          <a:prstGeom prst="rect">
            <a:avLst/>
          </a:prstGeom>
          <a:noFill/>
          <a:ln w="38100">
            <a:noFill/>
          </a:ln>
        </p:spPr>
        <p:txBody>
          <a:bodyPr wrap="square">
            <a:noAutofit/>
          </a:bodyPr>
          <a:lstStyle/>
          <a:p>
            <a:pPr algn="ctr" rtl="0">
              <a:spcBef>
                <a:spcPts val="505"/>
              </a:spcBef>
              <a:spcAft>
                <a:spcPts val="575"/>
              </a:spcAft>
            </a:pPr>
            <a:r>
              <a:rPr lang="en-US" sz="1400" b="1">
                <a:solidFill>
                  <a:srgbClr val="CA9E75"/>
                </a:solidFill>
                <a:latin typeface="Aptos" panose="020B0004020202020204" pitchFamily="34" charset="0"/>
              </a:rPr>
              <a:t>1000 Years </a:t>
            </a:r>
            <a:br>
              <a:rPr lang="en-US" sz="1400" b="1">
                <a:solidFill>
                  <a:srgbClr val="CA9E75"/>
                </a:solidFill>
                <a:latin typeface="Aptos" panose="020B0004020202020204" pitchFamily="34" charset="0"/>
              </a:rPr>
            </a:br>
            <a:r>
              <a:rPr lang="en-US" sz="1100" b="1">
                <a:solidFill>
                  <a:srgbClr val="CA9E75"/>
                </a:solidFill>
                <a:latin typeface="Aptos" panose="020B0004020202020204" pitchFamily="34" charset="0"/>
              </a:rPr>
              <a:t>in Father’s 364-Day Year Calendar</a:t>
            </a:r>
          </a:p>
        </p:txBody>
      </p:sp>
      <p:sp>
        <p:nvSpPr>
          <p:cNvPr id="18" name="TextBox 17">
            <a:extLst>
              <a:ext uri="{FF2B5EF4-FFF2-40B4-BE49-F238E27FC236}">
                <a16:creationId xmlns:a16="http://schemas.microsoft.com/office/drawing/2014/main" id="{3182AB80-9903-8BDB-E99E-B75D0BD5B640}"/>
              </a:ext>
            </a:extLst>
          </p:cNvPr>
          <p:cNvSpPr txBox="1"/>
          <p:nvPr/>
        </p:nvSpPr>
        <p:spPr>
          <a:xfrm>
            <a:off x="5870438" y="2969432"/>
            <a:ext cx="2367073" cy="403961"/>
          </a:xfrm>
          <a:prstGeom prst="rect">
            <a:avLst/>
          </a:prstGeom>
          <a:noFill/>
          <a:ln w="38100">
            <a:noFill/>
          </a:ln>
        </p:spPr>
        <p:txBody>
          <a:bodyPr wrap="square">
            <a:noAutofit/>
          </a:bodyPr>
          <a:lstStyle/>
          <a:p>
            <a:pPr algn="ctr" rtl="0">
              <a:spcBef>
                <a:spcPts val="505"/>
              </a:spcBef>
              <a:spcAft>
                <a:spcPts val="575"/>
              </a:spcAft>
            </a:pPr>
            <a:r>
              <a:rPr lang="en-US" sz="1400" b="1">
                <a:solidFill>
                  <a:srgbClr val="CA9E75"/>
                </a:solidFill>
                <a:latin typeface="Aptos" panose="020B0004020202020204" pitchFamily="34" charset="0"/>
              </a:rPr>
              <a:t>1000 Years </a:t>
            </a:r>
            <a:br>
              <a:rPr lang="en-US" sz="1400" b="1">
                <a:solidFill>
                  <a:srgbClr val="CA9E75"/>
                </a:solidFill>
                <a:latin typeface="Aptos" panose="020B0004020202020204" pitchFamily="34" charset="0"/>
              </a:rPr>
            </a:br>
            <a:r>
              <a:rPr lang="en-US" sz="1100" b="1">
                <a:solidFill>
                  <a:srgbClr val="CA9E75"/>
                </a:solidFill>
                <a:latin typeface="Aptos" panose="020B0004020202020204" pitchFamily="34" charset="0"/>
              </a:rPr>
              <a:t>in Father’s 364-Day Year Calendar</a:t>
            </a:r>
          </a:p>
        </p:txBody>
      </p:sp>
      <p:sp>
        <p:nvSpPr>
          <p:cNvPr id="19" name="TextBox 18">
            <a:extLst>
              <a:ext uri="{FF2B5EF4-FFF2-40B4-BE49-F238E27FC236}">
                <a16:creationId xmlns:a16="http://schemas.microsoft.com/office/drawing/2014/main" id="{73D3885A-B59F-30AA-4DD3-2DE3BBBD1DB8}"/>
              </a:ext>
            </a:extLst>
          </p:cNvPr>
          <p:cNvSpPr txBox="1"/>
          <p:nvPr/>
        </p:nvSpPr>
        <p:spPr>
          <a:xfrm>
            <a:off x="3461293" y="2978123"/>
            <a:ext cx="2367073" cy="403961"/>
          </a:xfrm>
          <a:prstGeom prst="rect">
            <a:avLst/>
          </a:prstGeom>
          <a:noFill/>
          <a:ln w="38100">
            <a:noFill/>
          </a:ln>
        </p:spPr>
        <p:txBody>
          <a:bodyPr wrap="square">
            <a:noAutofit/>
          </a:bodyPr>
          <a:lstStyle/>
          <a:p>
            <a:pPr algn="ctr" rtl="0">
              <a:spcBef>
                <a:spcPts val="505"/>
              </a:spcBef>
              <a:spcAft>
                <a:spcPts val="575"/>
              </a:spcAft>
            </a:pPr>
            <a:r>
              <a:rPr lang="en-US" sz="1400" b="1">
                <a:solidFill>
                  <a:srgbClr val="CA9E75"/>
                </a:solidFill>
                <a:latin typeface="Aptos" panose="020B0004020202020204" pitchFamily="34" charset="0"/>
              </a:rPr>
              <a:t>1000 Years</a:t>
            </a:r>
            <a:br>
              <a:rPr lang="en-US" sz="1400" b="1">
                <a:solidFill>
                  <a:srgbClr val="CA9E75"/>
                </a:solidFill>
                <a:latin typeface="Aptos" panose="020B0004020202020204" pitchFamily="34" charset="0"/>
              </a:rPr>
            </a:br>
            <a:r>
              <a:rPr lang="en-US" sz="1100" b="1">
                <a:solidFill>
                  <a:srgbClr val="CA9E75"/>
                </a:solidFill>
                <a:latin typeface="Aptos" panose="020B0004020202020204" pitchFamily="34" charset="0"/>
              </a:rPr>
              <a:t>in Father’s 364-Day Year Calendar</a:t>
            </a:r>
          </a:p>
        </p:txBody>
      </p:sp>
      <p:sp>
        <p:nvSpPr>
          <p:cNvPr id="10" name="TextBox 9">
            <a:extLst>
              <a:ext uri="{FF2B5EF4-FFF2-40B4-BE49-F238E27FC236}">
                <a16:creationId xmlns:a16="http://schemas.microsoft.com/office/drawing/2014/main" id="{B1BD2D32-3FC3-34C1-1E97-DE6672CD3F2D}"/>
              </a:ext>
            </a:extLst>
          </p:cNvPr>
          <p:cNvSpPr txBox="1"/>
          <p:nvPr/>
        </p:nvSpPr>
        <p:spPr>
          <a:xfrm>
            <a:off x="-2414216" y="2315298"/>
            <a:ext cx="6999491" cy="368443"/>
          </a:xfrm>
          <a:prstGeom prst="rect">
            <a:avLst/>
          </a:prstGeom>
          <a:noFill/>
          <a:ln w="38100">
            <a:noFill/>
          </a:ln>
        </p:spPr>
        <p:txBody>
          <a:bodyPr wrap="square">
            <a:noAutofit/>
          </a:bodyPr>
          <a:lstStyle/>
          <a:p>
            <a:pPr algn="ctr" rtl="0">
              <a:spcBef>
                <a:spcPts val="505"/>
              </a:spcBef>
              <a:spcAft>
                <a:spcPts val="575"/>
              </a:spcAft>
            </a:pPr>
            <a:r>
              <a:rPr lang="en-US" b="1">
                <a:solidFill>
                  <a:schemeClr val="bg1">
                    <a:lumMod val="95000"/>
                  </a:schemeClr>
                </a:solidFill>
                <a:latin typeface="Aptos" panose="020B0004020202020204" pitchFamily="34" charset="0"/>
              </a:rPr>
              <a:t>34 AD</a:t>
            </a:r>
            <a:br>
              <a:rPr lang="en-US" b="1">
                <a:solidFill>
                  <a:schemeClr val="bg1">
                    <a:lumMod val="95000"/>
                  </a:schemeClr>
                </a:solidFill>
                <a:latin typeface="Aptos" panose="020B0004020202020204" pitchFamily="34" charset="0"/>
              </a:rPr>
            </a:br>
            <a:endParaRPr lang="en-US" sz="1600">
              <a:solidFill>
                <a:schemeClr val="bg1">
                  <a:lumMod val="95000"/>
                </a:schemeClr>
              </a:solidFill>
              <a:latin typeface="Aptos" panose="020B0004020202020204" pitchFamily="34" charset="0"/>
            </a:endParaRPr>
          </a:p>
        </p:txBody>
      </p:sp>
      <p:sp>
        <p:nvSpPr>
          <p:cNvPr id="17" name="Rectangle 16">
            <a:extLst>
              <a:ext uri="{FF2B5EF4-FFF2-40B4-BE49-F238E27FC236}">
                <a16:creationId xmlns:a16="http://schemas.microsoft.com/office/drawing/2014/main" id="{636C377C-D102-67D7-2ACD-901DCEE52AFD}"/>
              </a:ext>
            </a:extLst>
          </p:cNvPr>
          <p:cNvSpPr/>
          <p:nvPr/>
        </p:nvSpPr>
        <p:spPr>
          <a:xfrm>
            <a:off x="2710313" y="2692433"/>
            <a:ext cx="8714602" cy="276999"/>
          </a:xfrm>
          <a:prstGeom prst="rect">
            <a:avLst/>
          </a:prstGeom>
          <a:noFill/>
        </p:spPr>
        <p:txBody>
          <a:bodyPr wrap="square" lIns="91440" tIns="45720" rIns="91440" bIns="45720">
            <a:spAutoFit/>
          </a:bodyPr>
          <a:lstStyle/>
          <a:p>
            <a:pPr algn="ctr"/>
            <a:r>
              <a:rPr lang="en-US" sz="1200" b="1" spc="50">
                <a:ln w="0">
                  <a:noFill/>
                </a:ln>
                <a:solidFill>
                  <a:srgbClr val="C00000"/>
                </a:solidFill>
                <a:effectLst>
                  <a:innerShdw blurRad="63500" dist="50800" dir="13500000">
                    <a:srgbClr val="000000">
                      <a:alpha val="50000"/>
                    </a:srgbClr>
                  </a:innerShdw>
                </a:effectLst>
                <a:latin typeface="Copperplate Gothic Bold" panose="020E0705020206020404" pitchFamily="34" charset="0"/>
              </a:rPr>
              <a:t>THE THIRD DAY</a:t>
            </a:r>
          </a:p>
        </p:txBody>
      </p:sp>
      <p:sp>
        <p:nvSpPr>
          <p:cNvPr id="20" name="Rectangle 19">
            <a:extLst>
              <a:ext uri="{FF2B5EF4-FFF2-40B4-BE49-F238E27FC236}">
                <a16:creationId xmlns:a16="http://schemas.microsoft.com/office/drawing/2014/main" id="{7B6AA5BD-A41F-43D8-7F3A-7596066F8D60}"/>
              </a:ext>
            </a:extLst>
          </p:cNvPr>
          <p:cNvSpPr/>
          <p:nvPr/>
        </p:nvSpPr>
        <p:spPr>
          <a:xfrm>
            <a:off x="-2090527" y="2692432"/>
            <a:ext cx="8714602" cy="276999"/>
          </a:xfrm>
          <a:prstGeom prst="rect">
            <a:avLst/>
          </a:prstGeom>
          <a:noFill/>
        </p:spPr>
        <p:txBody>
          <a:bodyPr wrap="square" lIns="91440" tIns="45720" rIns="91440" bIns="45720">
            <a:spAutoFit/>
          </a:bodyPr>
          <a:lstStyle/>
          <a:p>
            <a:pPr algn="ctr"/>
            <a:r>
              <a:rPr lang="en-US" sz="1200" b="1" spc="50">
                <a:ln w="0">
                  <a:noFill/>
                </a:ln>
                <a:solidFill>
                  <a:srgbClr val="C00000"/>
                </a:solidFill>
                <a:effectLst>
                  <a:innerShdw blurRad="63500" dist="50800" dir="13500000">
                    <a:srgbClr val="000000">
                      <a:alpha val="50000"/>
                    </a:srgbClr>
                  </a:innerShdw>
                </a:effectLst>
                <a:latin typeface="Copperplate Gothic Bold" panose="020E0705020206020404" pitchFamily="34" charset="0"/>
              </a:rPr>
              <a:t>THE FIRST DAY</a:t>
            </a:r>
          </a:p>
        </p:txBody>
      </p:sp>
      <p:sp>
        <p:nvSpPr>
          <p:cNvPr id="21" name="Rectangle 20">
            <a:extLst>
              <a:ext uri="{FF2B5EF4-FFF2-40B4-BE49-F238E27FC236}">
                <a16:creationId xmlns:a16="http://schemas.microsoft.com/office/drawing/2014/main" id="{501C47AC-B963-0B3A-A2C6-3D4A7F691079}"/>
              </a:ext>
            </a:extLst>
          </p:cNvPr>
          <p:cNvSpPr/>
          <p:nvPr/>
        </p:nvSpPr>
        <p:spPr>
          <a:xfrm>
            <a:off x="318616" y="2692433"/>
            <a:ext cx="8714602" cy="276999"/>
          </a:xfrm>
          <a:prstGeom prst="rect">
            <a:avLst/>
          </a:prstGeom>
          <a:noFill/>
        </p:spPr>
        <p:txBody>
          <a:bodyPr wrap="square" lIns="91440" tIns="45720" rIns="91440" bIns="45720">
            <a:spAutoFit/>
          </a:bodyPr>
          <a:lstStyle/>
          <a:p>
            <a:pPr algn="ctr"/>
            <a:r>
              <a:rPr lang="en-US" sz="1200" b="1" spc="50">
                <a:ln w="0">
                  <a:noFill/>
                </a:ln>
                <a:solidFill>
                  <a:srgbClr val="C00000"/>
                </a:solidFill>
                <a:effectLst>
                  <a:innerShdw blurRad="63500" dist="50800" dir="13500000">
                    <a:srgbClr val="000000">
                      <a:alpha val="50000"/>
                    </a:srgbClr>
                  </a:innerShdw>
                </a:effectLst>
                <a:latin typeface="Copperplate Gothic Bold" panose="020E0705020206020404" pitchFamily="34" charset="0"/>
              </a:rPr>
              <a:t>THE SECOND DAY</a:t>
            </a:r>
          </a:p>
        </p:txBody>
      </p:sp>
      <p:sp>
        <p:nvSpPr>
          <p:cNvPr id="26" name="TextBox 25">
            <a:extLst>
              <a:ext uri="{FF2B5EF4-FFF2-40B4-BE49-F238E27FC236}">
                <a16:creationId xmlns:a16="http://schemas.microsoft.com/office/drawing/2014/main" id="{AA650514-0C74-8C46-1778-518D0EFB25EC}"/>
              </a:ext>
            </a:extLst>
          </p:cNvPr>
          <p:cNvSpPr txBox="1"/>
          <p:nvPr/>
        </p:nvSpPr>
        <p:spPr>
          <a:xfrm>
            <a:off x="-1823474" y="1987182"/>
            <a:ext cx="5813424" cy="369332"/>
          </a:xfrm>
          <a:prstGeom prst="rect">
            <a:avLst/>
          </a:prstGeom>
          <a:noFill/>
        </p:spPr>
        <p:txBody>
          <a:bodyPr wrap="square">
            <a:spAutoFit/>
          </a:bodyPr>
          <a:lstStyle/>
          <a:p>
            <a:pPr algn="ctr"/>
            <a:r>
              <a:rPr lang="en-US" b="1"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THE RESURRECTION</a:t>
            </a:r>
          </a:p>
        </p:txBody>
      </p:sp>
      <p:sp>
        <p:nvSpPr>
          <p:cNvPr id="9" name="TextBox 8">
            <a:extLst>
              <a:ext uri="{FF2B5EF4-FFF2-40B4-BE49-F238E27FC236}">
                <a16:creationId xmlns:a16="http://schemas.microsoft.com/office/drawing/2014/main" id="{D8251BA5-A83E-56AD-9679-7A8D73C79FAB}"/>
              </a:ext>
            </a:extLst>
          </p:cNvPr>
          <p:cNvSpPr txBox="1"/>
          <p:nvPr/>
        </p:nvSpPr>
        <p:spPr>
          <a:xfrm>
            <a:off x="5999704" y="1450576"/>
            <a:ext cx="2929597" cy="307777"/>
          </a:xfrm>
          <a:prstGeom prst="rect">
            <a:avLst/>
          </a:prstGeom>
          <a:noFill/>
        </p:spPr>
        <p:txBody>
          <a:bodyPr wrap="square">
            <a:spAutoFit/>
          </a:bodyPr>
          <a:lstStyle/>
          <a:p>
            <a:pPr marL="0" marR="0">
              <a:lnSpc>
                <a:spcPct val="100000"/>
              </a:lnSpc>
              <a:spcAft>
                <a:spcPts val="800"/>
              </a:spcAft>
            </a:pPr>
            <a:r>
              <a:rPr lang="en-US" sz="14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Hosea 6:2</a:t>
            </a:r>
          </a:p>
        </p:txBody>
      </p:sp>
      <p:sp>
        <p:nvSpPr>
          <p:cNvPr id="13" name="TextBox 12">
            <a:extLst>
              <a:ext uri="{FF2B5EF4-FFF2-40B4-BE49-F238E27FC236}">
                <a16:creationId xmlns:a16="http://schemas.microsoft.com/office/drawing/2014/main" id="{629453B5-A514-C813-6A42-20873CDBCE94}"/>
              </a:ext>
            </a:extLst>
          </p:cNvPr>
          <p:cNvSpPr txBox="1"/>
          <p:nvPr/>
        </p:nvSpPr>
        <p:spPr>
          <a:xfrm>
            <a:off x="1355983" y="823532"/>
            <a:ext cx="6432034" cy="646331"/>
          </a:xfrm>
          <a:prstGeom prst="rect">
            <a:avLst/>
          </a:prstGeom>
          <a:noFill/>
        </p:spPr>
        <p:txBody>
          <a:bodyPr wrap="square">
            <a:spAutoFit/>
          </a:bodyPr>
          <a:lstStyle/>
          <a:p>
            <a:pPr marL="0" marR="0" algn="ctr">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“After two days will HE revive us: in the third day </a:t>
            </a:r>
            <a:b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b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HE will raise us up, and we shall live in His sight.”</a:t>
            </a:r>
          </a:p>
        </p:txBody>
      </p:sp>
    </p:spTree>
    <p:extLst>
      <p:ext uri="{BB962C8B-B14F-4D97-AF65-F5344CB8AC3E}">
        <p14:creationId xmlns:p14="http://schemas.microsoft.com/office/powerpoint/2010/main" val="22490068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83A52-48B8-896A-2E21-57451D89472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003CB40-4F4E-5394-F299-F8E02C488045}"/>
              </a:ext>
            </a:extLst>
          </p:cNvPr>
          <p:cNvSpPr txBox="1"/>
          <p:nvPr/>
        </p:nvSpPr>
        <p:spPr>
          <a:xfrm>
            <a:off x="2370692" y="1931439"/>
            <a:ext cx="6999491" cy="961708"/>
          </a:xfrm>
          <a:prstGeom prst="rect">
            <a:avLst/>
          </a:prstGeom>
          <a:noFill/>
          <a:ln w="38100">
            <a:noFill/>
          </a:ln>
        </p:spPr>
        <p:txBody>
          <a:bodyPr wrap="square">
            <a:noAutofit/>
          </a:bodyPr>
          <a:lstStyle/>
          <a:p>
            <a:pPr algn="ctr" rtl="0">
              <a:spcBef>
                <a:spcPts val="505"/>
              </a:spcBef>
              <a:spcAft>
                <a:spcPts val="575"/>
              </a:spcAft>
            </a:pPr>
            <a:r>
              <a:rPr lang="en-US" b="1">
                <a:solidFill>
                  <a:schemeClr val="bg1">
                    <a:lumMod val="95000"/>
                  </a:schemeClr>
                </a:solidFill>
                <a:latin typeface="Aptos" panose="020B0004020202020204" pitchFamily="34" charset="0"/>
              </a:rPr>
              <a:t>March 1</a:t>
            </a:r>
            <a:br>
              <a:rPr lang="en-US" b="1">
                <a:solidFill>
                  <a:schemeClr val="bg1">
                    <a:lumMod val="95000"/>
                  </a:schemeClr>
                </a:solidFill>
                <a:latin typeface="Aptos" panose="020B0004020202020204" pitchFamily="34" charset="0"/>
              </a:rPr>
            </a:br>
            <a:r>
              <a:rPr lang="en-US" b="1">
                <a:solidFill>
                  <a:schemeClr val="bg1">
                    <a:lumMod val="95000"/>
                  </a:schemeClr>
                </a:solidFill>
                <a:latin typeface="Aptos" panose="020B0004020202020204" pitchFamily="34" charset="0"/>
              </a:rPr>
              <a:t>2028 AD</a:t>
            </a:r>
            <a:endParaRPr lang="en-US" sz="1600">
              <a:solidFill>
                <a:schemeClr val="bg1">
                  <a:lumMod val="95000"/>
                </a:schemeClr>
              </a:solidFill>
              <a:latin typeface="Aptos" panose="020B0004020202020204" pitchFamily="34" charset="0"/>
            </a:endParaRPr>
          </a:p>
        </p:txBody>
      </p:sp>
      <p:sp>
        <p:nvSpPr>
          <p:cNvPr id="4" name="Rectangle 3">
            <a:extLst>
              <a:ext uri="{FF2B5EF4-FFF2-40B4-BE49-F238E27FC236}">
                <a16:creationId xmlns:a16="http://schemas.microsoft.com/office/drawing/2014/main" id="{D0E079ED-DCB1-6027-201F-AFD467EC4408}"/>
              </a:ext>
            </a:extLst>
          </p:cNvPr>
          <p:cNvSpPr/>
          <p:nvPr/>
        </p:nvSpPr>
        <p:spPr>
          <a:xfrm>
            <a:off x="214699" y="363585"/>
            <a:ext cx="871460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THE THIRD DAY #2</a:t>
            </a:r>
          </a:p>
        </p:txBody>
      </p:sp>
      <p:cxnSp>
        <p:nvCxnSpPr>
          <p:cNvPr id="3" name="Straight Connector 2">
            <a:extLst>
              <a:ext uri="{FF2B5EF4-FFF2-40B4-BE49-F238E27FC236}">
                <a16:creationId xmlns:a16="http://schemas.microsoft.com/office/drawing/2014/main" id="{AE651482-4E4D-93B5-5CFE-E71239E4C4FC}"/>
              </a:ext>
            </a:extLst>
          </p:cNvPr>
          <p:cNvCxnSpPr>
            <a:cxnSpLocks/>
          </p:cNvCxnSpPr>
          <p:nvPr/>
        </p:nvCxnSpPr>
        <p:spPr>
          <a:xfrm>
            <a:off x="1072255" y="2702660"/>
            <a:ext cx="0" cy="53597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3757408A-7A8E-DD79-790C-9639E743BF7D}"/>
              </a:ext>
            </a:extLst>
          </p:cNvPr>
          <p:cNvCxnSpPr>
            <a:cxnSpLocks/>
          </p:cNvCxnSpPr>
          <p:nvPr/>
        </p:nvCxnSpPr>
        <p:spPr>
          <a:xfrm>
            <a:off x="1083238" y="2970647"/>
            <a:ext cx="718535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EE1CB76-603B-E6A0-1031-825FB3636CC1}"/>
              </a:ext>
            </a:extLst>
          </p:cNvPr>
          <p:cNvCxnSpPr>
            <a:cxnSpLocks/>
          </p:cNvCxnSpPr>
          <p:nvPr/>
        </p:nvCxnSpPr>
        <p:spPr>
          <a:xfrm>
            <a:off x="8253053" y="2702660"/>
            <a:ext cx="0" cy="53597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862977A-0488-EB0F-3B68-99CECA9F2250}"/>
              </a:ext>
            </a:extLst>
          </p:cNvPr>
          <p:cNvCxnSpPr>
            <a:cxnSpLocks/>
          </p:cNvCxnSpPr>
          <p:nvPr/>
        </p:nvCxnSpPr>
        <p:spPr>
          <a:xfrm>
            <a:off x="3465854" y="2702660"/>
            <a:ext cx="0" cy="53597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CB22F42-607F-5321-C4A8-6FE0D86DA990}"/>
              </a:ext>
            </a:extLst>
          </p:cNvPr>
          <p:cNvCxnSpPr>
            <a:cxnSpLocks/>
          </p:cNvCxnSpPr>
          <p:nvPr/>
        </p:nvCxnSpPr>
        <p:spPr>
          <a:xfrm>
            <a:off x="5859453" y="2702660"/>
            <a:ext cx="0" cy="53597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E119CB3D-B130-BC84-F3B9-42E0FFD6EC66}"/>
              </a:ext>
            </a:extLst>
          </p:cNvPr>
          <p:cNvSpPr txBox="1"/>
          <p:nvPr/>
        </p:nvSpPr>
        <p:spPr>
          <a:xfrm>
            <a:off x="1083238" y="2978123"/>
            <a:ext cx="2367073" cy="403961"/>
          </a:xfrm>
          <a:prstGeom prst="rect">
            <a:avLst/>
          </a:prstGeom>
          <a:noFill/>
          <a:ln w="38100">
            <a:noFill/>
          </a:ln>
        </p:spPr>
        <p:txBody>
          <a:bodyPr wrap="square">
            <a:noAutofit/>
          </a:bodyPr>
          <a:lstStyle/>
          <a:p>
            <a:pPr algn="ctr" rtl="0">
              <a:spcBef>
                <a:spcPts val="505"/>
              </a:spcBef>
              <a:spcAft>
                <a:spcPts val="575"/>
              </a:spcAft>
            </a:pPr>
            <a:r>
              <a:rPr lang="en-US" sz="1400" b="1">
                <a:solidFill>
                  <a:srgbClr val="CA9E75"/>
                </a:solidFill>
                <a:latin typeface="Aptos" panose="020B0004020202020204" pitchFamily="34" charset="0"/>
              </a:rPr>
              <a:t>1000 Years </a:t>
            </a:r>
            <a:br>
              <a:rPr lang="en-US" sz="1400" b="1">
                <a:solidFill>
                  <a:srgbClr val="CA9E75"/>
                </a:solidFill>
                <a:latin typeface="Aptos" panose="020B0004020202020204" pitchFamily="34" charset="0"/>
              </a:rPr>
            </a:br>
            <a:r>
              <a:rPr lang="en-US" sz="1100" b="1">
                <a:solidFill>
                  <a:srgbClr val="CA9E75"/>
                </a:solidFill>
                <a:latin typeface="Aptos" panose="020B0004020202020204" pitchFamily="34" charset="0"/>
              </a:rPr>
              <a:t>in Father’s 364-Day Year Calendar</a:t>
            </a:r>
          </a:p>
        </p:txBody>
      </p:sp>
      <p:sp>
        <p:nvSpPr>
          <p:cNvPr id="18" name="TextBox 17">
            <a:extLst>
              <a:ext uri="{FF2B5EF4-FFF2-40B4-BE49-F238E27FC236}">
                <a16:creationId xmlns:a16="http://schemas.microsoft.com/office/drawing/2014/main" id="{4F985A10-B904-9D49-006A-47F5691D7302}"/>
              </a:ext>
            </a:extLst>
          </p:cNvPr>
          <p:cNvSpPr txBox="1"/>
          <p:nvPr/>
        </p:nvSpPr>
        <p:spPr>
          <a:xfrm>
            <a:off x="5870438" y="2969432"/>
            <a:ext cx="2367073" cy="403961"/>
          </a:xfrm>
          <a:prstGeom prst="rect">
            <a:avLst/>
          </a:prstGeom>
          <a:noFill/>
          <a:ln w="38100">
            <a:noFill/>
          </a:ln>
        </p:spPr>
        <p:txBody>
          <a:bodyPr wrap="square">
            <a:noAutofit/>
          </a:bodyPr>
          <a:lstStyle/>
          <a:p>
            <a:pPr algn="ctr" rtl="0">
              <a:spcBef>
                <a:spcPts val="505"/>
              </a:spcBef>
              <a:spcAft>
                <a:spcPts val="575"/>
              </a:spcAft>
            </a:pPr>
            <a:r>
              <a:rPr lang="en-US" sz="1400" b="1">
                <a:solidFill>
                  <a:srgbClr val="CA9E75"/>
                </a:solidFill>
                <a:latin typeface="Aptos" panose="020B0004020202020204" pitchFamily="34" charset="0"/>
              </a:rPr>
              <a:t>1000 Years </a:t>
            </a:r>
            <a:br>
              <a:rPr lang="en-US" sz="1400" b="1">
                <a:solidFill>
                  <a:srgbClr val="CA9E75"/>
                </a:solidFill>
                <a:latin typeface="Aptos" panose="020B0004020202020204" pitchFamily="34" charset="0"/>
              </a:rPr>
            </a:br>
            <a:r>
              <a:rPr lang="en-US" sz="1100" b="1">
                <a:solidFill>
                  <a:srgbClr val="CA9E75"/>
                </a:solidFill>
                <a:latin typeface="Aptos" panose="020B0004020202020204" pitchFamily="34" charset="0"/>
              </a:rPr>
              <a:t>in Father’s 364-Day Year Calendar</a:t>
            </a:r>
          </a:p>
        </p:txBody>
      </p:sp>
      <p:sp>
        <p:nvSpPr>
          <p:cNvPr id="19" name="TextBox 18">
            <a:extLst>
              <a:ext uri="{FF2B5EF4-FFF2-40B4-BE49-F238E27FC236}">
                <a16:creationId xmlns:a16="http://schemas.microsoft.com/office/drawing/2014/main" id="{B4DC70B0-C66F-76BB-9E9D-16A2CC054F4B}"/>
              </a:ext>
            </a:extLst>
          </p:cNvPr>
          <p:cNvSpPr txBox="1"/>
          <p:nvPr/>
        </p:nvSpPr>
        <p:spPr>
          <a:xfrm>
            <a:off x="3461293" y="2978123"/>
            <a:ext cx="2367073" cy="403961"/>
          </a:xfrm>
          <a:prstGeom prst="rect">
            <a:avLst/>
          </a:prstGeom>
          <a:noFill/>
          <a:ln w="38100">
            <a:noFill/>
          </a:ln>
        </p:spPr>
        <p:txBody>
          <a:bodyPr wrap="square">
            <a:noAutofit/>
          </a:bodyPr>
          <a:lstStyle/>
          <a:p>
            <a:pPr algn="ctr" rtl="0">
              <a:spcBef>
                <a:spcPts val="505"/>
              </a:spcBef>
              <a:spcAft>
                <a:spcPts val="575"/>
              </a:spcAft>
            </a:pPr>
            <a:r>
              <a:rPr lang="en-US" sz="1400" b="1">
                <a:solidFill>
                  <a:srgbClr val="CA9E75"/>
                </a:solidFill>
                <a:latin typeface="Aptos" panose="020B0004020202020204" pitchFamily="34" charset="0"/>
              </a:rPr>
              <a:t>1000 Years</a:t>
            </a:r>
            <a:br>
              <a:rPr lang="en-US" sz="1400" b="1">
                <a:solidFill>
                  <a:srgbClr val="CA9E75"/>
                </a:solidFill>
                <a:latin typeface="Aptos" panose="020B0004020202020204" pitchFamily="34" charset="0"/>
              </a:rPr>
            </a:br>
            <a:r>
              <a:rPr lang="en-US" sz="1100" b="1">
                <a:solidFill>
                  <a:srgbClr val="CA9E75"/>
                </a:solidFill>
                <a:latin typeface="Aptos" panose="020B0004020202020204" pitchFamily="34" charset="0"/>
              </a:rPr>
              <a:t>in Father’s 364-Day Year Calendar</a:t>
            </a:r>
          </a:p>
        </p:txBody>
      </p:sp>
      <p:sp>
        <p:nvSpPr>
          <p:cNvPr id="10" name="TextBox 9">
            <a:extLst>
              <a:ext uri="{FF2B5EF4-FFF2-40B4-BE49-F238E27FC236}">
                <a16:creationId xmlns:a16="http://schemas.microsoft.com/office/drawing/2014/main" id="{75A41651-3818-F990-0789-56F9C8B8796F}"/>
              </a:ext>
            </a:extLst>
          </p:cNvPr>
          <p:cNvSpPr txBox="1"/>
          <p:nvPr/>
        </p:nvSpPr>
        <p:spPr>
          <a:xfrm>
            <a:off x="-2414216" y="2315298"/>
            <a:ext cx="6999491" cy="368443"/>
          </a:xfrm>
          <a:prstGeom prst="rect">
            <a:avLst/>
          </a:prstGeom>
          <a:noFill/>
          <a:ln w="38100">
            <a:noFill/>
          </a:ln>
        </p:spPr>
        <p:txBody>
          <a:bodyPr wrap="square">
            <a:noAutofit/>
          </a:bodyPr>
          <a:lstStyle/>
          <a:p>
            <a:pPr algn="ctr" rtl="0">
              <a:spcBef>
                <a:spcPts val="505"/>
              </a:spcBef>
              <a:spcAft>
                <a:spcPts val="575"/>
              </a:spcAft>
            </a:pPr>
            <a:r>
              <a:rPr lang="en-US" b="1">
                <a:solidFill>
                  <a:schemeClr val="bg1">
                    <a:lumMod val="95000"/>
                  </a:schemeClr>
                </a:solidFill>
                <a:latin typeface="Aptos" panose="020B0004020202020204" pitchFamily="34" charset="0"/>
              </a:rPr>
              <a:t>34 AD</a:t>
            </a:r>
            <a:br>
              <a:rPr lang="en-US" b="1">
                <a:solidFill>
                  <a:schemeClr val="bg1">
                    <a:lumMod val="95000"/>
                  </a:schemeClr>
                </a:solidFill>
                <a:latin typeface="Aptos" panose="020B0004020202020204" pitchFamily="34" charset="0"/>
              </a:rPr>
            </a:br>
            <a:endParaRPr lang="en-US" sz="1600">
              <a:solidFill>
                <a:schemeClr val="bg1">
                  <a:lumMod val="95000"/>
                </a:schemeClr>
              </a:solidFill>
              <a:latin typeface="Aptos" panose="020B0004020202020204" pitchFamily="34" charset="0"/>
            </a:endParaRPr>
          </a:p>
        </p:txBody>
      </p:sp>
      <p:sp>
        <p:nvSpPr>
          <p:cNvPr id="17" name="Rectangle 16">
            <a:extLst>
              <a:ext uri="{FF2B5EF4-FFF2-40B4-BE49-F238E27FC236}">
                <a16:creationId xmlns:a16="http://schemas.microsoft.com/office/drawing/2014/main" id="{2CC89B2B-582F-4861-464C-C1BE654B2CF8}"/>
              </a:ext>
            </a:extLst>
          </p:cNvPr>
          <p:cNvSpPr/>
          <p:nvPr/>
        </p:nvSpPr>
        <p:spPr>
          <a:xfrm>
            <a:off x="2710313" y="2692433"/>
            <a:ext cx="8714602" cy="276999"/>
          </a:xfrm>
          <a:prstGeom prst="rect">
            <a:avLst/>
          </a:prstGeom>
          <a:noFill/>
        </p:spPr>
        <p:txBody>
          <a:bodyPr wrap="square" lIns="91440" tIns="45720" rIns="91440" bIns="45720">
            <a:spAutoFit/>
          </a:bodyPr>
          <a:lstStyle/>
          <a:p>
            <a:pPr algn="ctr"/>
            <a:r>
              <a:rPr lang="en-US" sz="1200" b="1" spc="50">
                <a:ln w="0">
                  <a:noFill/>
                </a:ln>
                <a:solidFill>
                  <a:srgbClr val="C00000"/>
                </a:solidFill>
                <a:effectLst>
                  <a:innerShdw blurRad="63500" dist="50800" dir="13500000">
                    <a:srgbClr val="000000">
                      <a:alpha val="50000"/>
                    </a:srgbClr>
                  </a:innerShdw>
                </a:effectLst>
                <a:latin typeface="Copperplate Gothic Bold" panose="020E0705020206020404" pitchFamily="34" charset="0"/>
              </a:rPr>
              <a:t>THE THIRD DAY</a:t>
            </a:r>
          </a:p>
        </p:txBody>
      </p:sp>
      <p:sp>
        <p:nvSpPr>
          <p:cNvPr id="20" name="Rectangle 19">
            <a:extLst>
              <a:ext uri="{FF2B5EF4-FFF2-40B4-BE49-F238E27FC236}">
                <a16:creationId xmlns:a16="http://schemas.microsoft.com/office/drawing/2014/main" id="{A01AE3B1-FD5B-9D08-DBBF-163CAD32F273}"/>
              </a:ext>
            </a:extLst>
          </p:cNvPr>
          <p:cNvSpPr/>
          <p:nvPr/>
        </p:nvSpPr>
        <p:spPr>
          <a:xfrm>
            <a:off x="-2090527" y="2692432"/>
            <a:ext cx="8714602" cy="276999"/>
          </a:xfrm>
          <a:prstGeom prst="rect">
            <a:avLst/>
          </a:prstGeom>
          <a:noFill/>
        </p:spPr>
        <p:txBody>
          <a:bodyPr wrap="square" lIns="91440" tIns="45720" rIns="91440" bIns="45720">
            <a:spAutoFit/>
          </a:bodyPr>
          <a:lstStyle/>
          <a:p>
            <a:pPr algn="ctr"/>
            <a:r>
              <a:rPr lang="en-US" sz="1200" b="1" spc="50">
                <a:ln w="0">
                  <a:noFill/>
                </a:ln>
                <a:solidFill>
                  <a:srgbClr val="C00000"/>
                </a:solidFill>
                <a:effectLst>
                  <a:innerShdw blurRad="63500" dist="50800" dir="13500000">
                    <a:srgbClr val="000000">
                      <a:alpha val="50000"/>
                    </a:srgbClr>
                  </a:innerShdw>
                </a:effectLst>
                <a:latin typeface="Copperplate Gothic Bold" panose="020E0705020206020404" pitchFamily="34" charset="0"/>
              </a:rPr>
              <a:t>THE FIRST DAY</a:t>
            </a:r>
          </a:p>
        </p:txBody>
      </p:sp>
      <p:sp>
        <p:nvSpPr>
          <p:cNvPr id="21" name="Rectangle 20">
            <a:extLst>
              <a:ext uri="{FF2B5EF4-FFF2-40B4-BE49-F238E27FC236}">
                <a16:creationId xmlns:a16="http://schemas.microsoft.com/office/drawing/2014/main" id="{6C5EE639-41DC-42A9-A862-23B2C34386C6}"/>
              </a:ext>
            </a:extLst>
          </p:cNvPr>
          <p:cNvSpPr/>
          <p:nvPr/>
        </p:nvSpPr>
        <p:spPr>
          <a:xfrm>
            <a:off x="318616" y="2692433"/>
            <a:ext cx="8714602" cy="276999"/>
          </a:xfrm>
          <a:prstGeom prst="rect">
            <a:avLst/>
          </a:prstGeom>
          <a:noFill/>
        </p:spPr>
        <p:txBody>
          <a:bodyPr wrap="square" lIns="91440" tIns="45720" rIns="91440" bIns="45720">
            <a:spAutoFit/>
          </a:bodyPr>
          <a:lstStyle/>
          <a:p>
            <a:pPr algn="ctr"/>
            <a:r>
              <a:rPr lang="en-US" sz="1200" b="1" spc="50">
                <a:ln w="0">
                  <a:noFill/>
                </a:ln>
                <a:solidFill>
                  <a:srgbClr val="C00000"/>
                </a:solidFill>
                <a:effectLst>
                  <a:innerShdw blurRad="63500" dist="50800" dir="13500000">
                    <a:srgbClr val="000000">
                      <a:alpha val="50000"/>
                    </a:srgbClr>
                  </a:innerShdw>
                </a:effectLst>
                <a:latin typeface="Copperplate Gothic Bold" panose="020E0705020206020404" pitchFamily="34" charset="0"/>
              </a:rPr>
              <a:t>THE SECOND DAY</a:t>
            </a:r>
          </a:p>
        </p:txBody>
      </p:sp>
      <p:sp>
        <p:nvSpPr>
          <p:cNvPr id="26" name="TextBox 25">
            <a:extLst>
              <a:ext uri="{FF2B5EF4-FFF2-40B4-BE49-F238E27FC236}">
                <a16:creationId xmlns:a16="http://schemas.microsoft.com/office/drawing/2014/main" id="{F9852BE8-ECB0-6EAC-46CD-59B8C46BEF5A}"/>
              </a:ext>
            </a:extLst>
          </p:cNvPr>
          <p:cNvSpPr txBox="1"/>
          <p:nvPr/>
        </p:nvSpPr>
        <p:spPr>
          <a:xfrm>
            <a:off x="-1823474" y="1987182"/>
            <a:ext cx="5813424" cy="369332"/>
          </a:xfrm>
          <a:prstGeom prst="rect">
            <a:avLst/>
          </a:prstGeom>
          <a:noFill/>
        </p:spPr>
        <p:txBody>
          <a:bodyPr wrap="square">
            <a:spAutoFit/>
          </a:bodyPr>
          <a:lstStyle/>
          <a:p>
            <a:pPr algn="ctr"/>
            <a:r>
              <a:rPr lang="en-US" b="1" spc="50">
                <a:ln w="0">
                  <a:solidFill>
                    <a:schemeClr val="accent2">
                      <a:lumMod val="50000"/>
                    </a:schemeClr>
                  </a:solidFill>
                </a:ln>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ebas Neue" panose="020B0606020202050201" pitchFamily="34" charset="0"/>
              </a:rPr>
              <a:t>THE RESURRECTION</a:t>
            </a:r>
          </a:p>
        </p:txBody>
      </p:sp>
      <p:sp>
        <p:nvSpPr>
          <p:cNvPr id="9" name="TextBox 8">
            <a:extLst>
              <a:ext uri="{FF2B5EF4-FFF2-40B4-BE49-F238E27FC236}">
                <a16:creationId xmlns:a16="http://schemas.microsoft.com/office/drawing/2014/main" id="{83BBA755-FA57-E6E0-C79A-DEF4A9A2CF82}"/>
              </a:ext>
            </a:extLst>
          </p:cNvPr>
          <p:cNvSpPr txBox="1"/>
          <p:nvPr/>
        </p:nvSpPr>
        <p:spPr>
          <a:xfrm>
            <a:off x="5999704" y="1450576"/>
            <a:ext cx="2929597" cy="307777"/>
          </a:xfrm>
          <a:prstGeom prst="rect">
            <a:avLst/>
          </a:prstGeom>
          <a:noFill/>
        </p:spPr>
        <p:txBody>
          <a:bodyPr wrap="square">
            <a:spAutoFit/>
          </a:bodyPr>
          <a:lstStyle/>
          <a:p>
            <a:pPr marL="0" marR="0">
              <a:lnSpc>
                <a:spcPct val="100000"/>
              </a:lnSpc>
              <a:spcAft>
                <a:spcPts val="800"/>
              </a:spcAft>
            </a:pPr>
            <a:r>
              <a:rPr lang="en-US" sz="1400" i="1"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 Hosea 6:2</a:t>
            </a:r>
          </a:p>
        </p:txBody>
      </p:sp>
      <p:sp>
        <p:nvSpPr>
          <p:cNvPr id="13" name="TextBox 12">
            <a:extLst>
              <a:ext uri="{FF2B5EF4-FFF2-40B4-BE49-F238E27FC236}">
                <a16:creationId xmlns:a16="http://schemas.microsoft.com/office/drawing/2014/main" id="{4E6E52BB-62B8-F99C-3D37-DF59F8567601}"/>
              </a:ext>
            </a:extLst>
          </p:cNvPr>
          <p:cNvSpPr txBox="1"/>
          <p:nvPr/>
        </p:nvSpPr>
        <p:spPr>
          <a:xfrm>
            <a:off x="1355983" y="823532"/>
            <a:ext cx="6432034" cy="646331"/>
          </a:xfrm>
          <a:prstGeom prst="rect">
            <a:avLst/>
          </a:prstGeom>
          <a:noFill/>
        </p:spPr>
        <p:txBody>
          <a:bodyPr wrap="square">
            <a:spAutoFit/>
          </a:bodyPr>
          <a:lstStyle/>
          <a:p>
            <a:pPr marL="0" marR="0" algn="ctr">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“After two days will HE revive us: in the third day </a:t>
            </a:r>
            <a:b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b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HE will raise us up, and we shall live in His sight.”</a:t>
            </a:r>
          </a:p>
        </p:txBody>
      </p:sp>
      <p:cxnSp>
        <p:nvCxnSpPr>
          <p:cNvPr id="7" name="Straight Connector 6">
            <a:extLst>
              <a:ext uri="{FF2B5EF4-FFF2-40B4-BE49-F238E27FC236}">
                <a16:creationId xmlns:a16="http://schemas.microsoft.com/office/drawing/2014/main" id="{1A18E17D-AE25-53C9-34AA-24C12A5ED6EA}"/>
              </a:ext>
            </a:extLst>
          </p:cNvPr>
          <p:cNvCxnSpPr/>
          <p:nvPr/>
        </p:nvCxnSpPr>
        <p:spPr>
          <a:xfrm flipH="1" flipV="1">
            <a:off x="5154052" y="2593181"/>
            <a:ext cx="705401" cy="12620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A41EEE0-BC8C-2399-6AF0-0AA4C8576274}"/>
              </a:ext>
            </a:extLst>
          </p:cNvPr>
          <p:cNvCxnSpPr>
            <a:cxnSpLocks/>
          </p:cNvCxnSpPr>
          <p:nvPr/>
        </p:nvCxnSpPr>
        <p:spPr>
          <a:xfrm flipV="1">
            <a:off x="5857854" y="2592150"/>
            <a:ext cx="688260" cy="12723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B2D37E8-571E-F130-F5CE-407C1CD2625D}"/>
              </a:ext>
            </a:extLst>
          </p:cNvPr>
          <p:cNvCxnSpPr>
            <a:cxnSpLocks/>
          </p:cNvCxnSpPr>
          <p:nvPr/>
        </p:nvCxnSpPr>
        <p:spPr>
          <a:xfrm flipV="1">
            <a:off x="5154051" y="1987182"/>
            <a:ext cx="0" cy="60496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28294222-674F-8721-8F53-E439001CFA19}"/>
              </a:ext>
            </a:extLst>
          </p:cNvPr>
          <p:cNvCxnSpPr>
            <a:cxnSpLocks/>
          </p:cNvCxnSpPr>
          <p:nvPr/>
        </p:nvCxnSpPr>
        <p:spPr>
          <a:xfrm flipV="1">
            <a:off x="6546114" y="1987182"/>
            <a:ext cx="0" cy="60496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06072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FDDF2-135A-ADD5-766D-C87407581E18}"/>
            </a:ext>
          </a:extLst>
        </p:cNvPr>
        <p:cNvGrpSpPr/>
        <p:nvPr/>
      </p:nvGrpSpPr>
      <p:grpSpPr>
        <a:xfrm>
          <a:off x="0" y="0"/>
          <a:ext cx="0" cy="0"/>
          <a:chOff x="0" y="0"/>
          <a:chExt cx="0" cy="0"/>
        </a:xfrm>
      </p:grpSpPr>
      <p:pic>
        <p:nvPicPr>
          <p:cNvPr id="5" name="Picture 4" descr="A pocket watch on a chain&#10;&#10;Description automatically generated">
            <a:extLst>
              <a:ext uri="{FF2B5EF4-FFF2-40B4-BE49-F238E27FC236}">
                <a16:creationId xmlns:a16="http://schemas.microsoft.com/office/drawing/2014/main" id="{9F02C677-8C00-1197-CBBE-29BCDBEB41C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13275" y="0"/>
            <a:ext cx="9170551" cy="5125626"/>
          </a:xfrm>
          <a:prstGeom prst="rect">
            <a:avLst/>
          </a:prstGeom>
        </p:spPr>
      </p:pic>
      <p:graphicFrame>
        <p:nvGraphicFramePr>
          <p:cNvPr id="12" name="Table 11">
            <a:extLst>
              <a:ext uri="{FF2B5EF4-FFF2-40B4-BE49-F238E27FC236}">
                <a16:creationId xmlns:a16="http://schemas.microsoft.com/office/drawing/2014/main" id="{228F2653-BA8B-0253-4B78-068CD5DCC523}"/>
              </a:ext>
            </a:extLst>
          </p:cNvPr>
          <p:cNvGraphicFramePr>
            <a:graphicFrameLocks noGrp="1"/>
          </p:cNvGraphicFramePr>
          <p:nvPr/>
        </p:nvGraphicFramePr>
        <p:xfrm>
          <a:off x="1874844" y="831617"/>
          <a:ext cx="5420862" cy="3875920"/>
        </p:xfrm>
        <a:graphic>
          <a:graphicData uri="http://schemas.openxmlformats.org/drawingml/2006/table">
            <a:tbl>
              <a:tblPr firstRow="1" bandRow="1">
                <a:tableStyleId>{2D5ABB26-0587-4C30-8999-92F81FD0307C}</a:tableStyleId>
              </a:tblPr>
              <a:tblGrid>
                <a:gridCol w="1806954">
                  <a:extLst>
                    <a:ext uri="{9D8B030D-6E8A-4147-A177-3AD203B41FA5}">
                      <a16:colId xmlns:a16="http://schemas.microsoft.com/office/drawing/2014/main" val="2761194295"/>
                    </a:ext>
                  </a:extLst>
                </a:gridCol>
                <a:gridCol w="1806954">
                  <a:extLst>
                    <a:ext uri="{9D8B030D-6E8A-4147-A177-3AD203B41FA5}">
                      <a16:colId xmlns:a16="http://schemas.microsoft.com/office/drawing/2014/main" val="2383728203"/>
                    </a:ext>
                  </a:extLst>
                </a:gridCol>
                <a:gridCol w="1806954">
                  <a:extLst>
                    <a:ext uri="{9D8B030D-6E8A-4147-A177-3AD203B41FA5}">
                      <a16:colId xmlns:a16="http://schemas.microsoft.com/office/drawing/2014/main" val="1472634035"/>
                    </a:ext>
                  </a:extLst>
                </a:gridCol>
              </a:tblGrid>
              <a:tr h="496921">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b="1"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AVIV 1</a:t>
                      </a:r>
                    </a:p>
                  </a:txBody>
                  <a:tcPr anchor="ctr">
                    <a:solidFill>
                      <a:srgbClr val="990000"/>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b="1"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AVIV 15</a:t>
                      </a:r>
                    </a:p>
                  </a:txBody>
                  <a:tcPr anchor="ctr">
                    <a:solidFill>
                      <a:srgbClr val="990000"/>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b="1"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DAY AFTER SHAVUOT</a:t>
                      </a:r>
                    </a:p>
                  </a:txBody>
                  <a:tcPr anchor="ctr">
                    <a:solidFill>
                      <a:srgbClr val="990000"/>
                    </a:solidFill>
                  </a:tcPr>
                </a:tc>
                <a:extLst>
                  <a:ext uri="{0D108BD9-81ED-4DB2-BD59-A6C34878D82A}">
                    <a16:rowId xmlns:a16="http://schemas.microsoft.com/office/drawing/2014/main" val="982125771"/>
                  </a:ext>
                </a:extLst>
              </a:tr>
              <a:tr h="335776">
                <a:tc>
                  <a:txBody>
                    <a:bodyPr/>
                    <a:lstStyle/>
                    <a:p>
                      <a:pPr algn="ctr"/>
                      <a:r>
                        <a:rPr lang="en-US" sz="1400">
                          <a:solidFill>
                            <a:schemeClr val="bg1"/>
                          </a:solidFill>
                        </a:rPr>
                        <a:t>March 5, 2025</a:t>
                      </a:r>
                    </a:p>
                  </a:txBody>
                  <a:tcPr/>
                </a:tc>
                <a:tc>
                  <a:txBody>
                    <a:bodyPr/>
                    <a:lstStyle/>
                    <a:p>
                      <a:pPr algn="ctr"/>
                      <a:r>
                        <a:rPr lang="en-US" sz="1400">
                          <a:solidFill>
                            <a:schemeClr val="bg1"/>
                          </a:solidFill>
                        </a:rPr>
                        <a:t>March 19, 2025</a:t>
                      </a:r>
                    </a:p>
                  </a:txBody>
                  <a:tcPr/>
                </a:tc>
                <a:tc>
                  <a:txBody>
                    <a:bodyPr/>
                    <a:lstStyle/>
                    <a:p>
                      <a:pPr algn="ctr"/>
                      <a:r>
                        <a:rPr lang="en-US" sz="1400">
                          <a:solidFill>
                            <a:schemeClr val="bg1"/>
                          </a:solidFill>
                        </a:rPr>
                        <a:t>May 10, 2025</a:t>
                      </a:r>
                    </a:p>
                  </a:txBody>
                  <a:tcPr/>
                </a:tc>
                <a:extLst>
                  <a:ext uri="{0D108BD9-81ED-4DB2-BD59-A6C34878D82A}">
                    <a16:rowId xmlns:a16="http://schemas.microsoft.com/office/drawing/2014/main" val="311029778"/>
                  </a:ext>
                </a:extLst>
              </a:tr>
              <a:tr h="335776">
                <a:tc>
                  <a:txBody>
                    <a:bodyPr/>
                    <a:lstStyle/>
                    <a:p>
                      <a:pPr algn="ctr"/>
                      <a:r>
                        <a:rPr lang="en-US" sz="1400">
                          <a:solidFill>
                            <a:schemeClr val="bg1"/>
                          </a:solidFill>
                        </a:rPr>
                        <a:t>March 4, 2026</a:t>
                      </a:r>
                    </a:p>
                  </a:txBody>
                  <a:tcPr/>
                </a:tc>
                <a:tc>
                  <a:txBody>
                    <a:bodyPr/>
                    <a:lstStyle/>
                    <a:p>
                      <a:pPr algn="ctr"/>
                      <a:r>
                        <a:rPr lang="en-US" sz="1400">
                          <a:solidFill>
                            <a:schemeClr val="bg1"/>
                          </a:solidFill>
                        </a:rPr>
                        <a:t>March 18, 2026</a:t>
                      </a:r>
                    </a:p>
                  </a:txBody>
                  <a:tcPr/>
                </a:tc>
                <a:tc>
                  <a:txBody>
                    <a:bodyPr/>
                    <a:lstStyle/>
                    <a:p>
                      <a:pPr algn="ctr"/>
                      <a:r>
                        <a:rPr lang="en-US" sz="1400">
                          <a:solidFill>
                            <a:schemeClr val="bg1"/>
                          </a:solidFill>
                        </a:rPr>
                        <a:t>May 9, 2026</a:t>
                      </a:r>
                    </a:p>
                  </a:txBody>
                  <a:tcPr/>
                </a:tc>
                <a:extLst>
                  <a:ext uri="{0D108BD9-81ED-4DB2-BD59-A6C34878D82A}">
                    <a16:rowId xmlns:a16="http://schemas.microsoft.com/office/drawing/2014/main" val="1356390497"/>
                  </a:ext>
                </a:extLst>
              </a:tr>
              <a:tr h="335776">
                <a:tc>
                  <a:txBody>
                    <a:bodyPr/>
                    <a:lstStyle/>
                    <a:p>
                      <a:pPr algn="ctr"/>
                      <a:r>
                        <a:rPr lang="en-US" sz="1400">
                          <a:solidFill>
                            <a:schemeClr val="bg1"/>
                          </a:solidFill>
                        </a:rPr>
                        <a:t>March 3, 2027</a:t>
                      </a:r>
                    </a:p>
                  </a:txBody>
                  <a:tcPr/>
                </a:tc>
                <a:tc>
                  <a:txBody>
                    <a:bodyPr/>
                    <a:lstStyle/>
                    <a:p>
                      <a:pPr algn="ctr"/>
                      <a:r>
                        <a:rPr lang="en-US" sz="1400">
                          <a:solidFill>
                            <a:schemeClr val="bg1"/>
                          </a:solidFill>
                        </a:rPr>
                        <a:t>March 17, 2027</a:t>
                      </a:r>
                    </a:p>
                  </a:txBody>
                  <a:tcPr/>
                </a:tc>
                <a:tc>
                  <a:txBody>
                    <a:bodyPr/>
                    <a:lstStyle/>
                    <a:p>
                      <a:pPr algn="ctr"/>
                      <a:r>
                        <a:rPr lang="en-US" sz="1400">
                          <a:solidFill>
                            <a:schemeClr val="bg1"/>
                          </a:solidFill>
                        </a:rPr>
                        <a:t>May 8, 2027</a:t>
                      </a:r>
                    </a:p>
                  </a:txBody>
                  <a:tcPr/>
                </a:tc>
                <a:extLst>
                  <a:ext uri="{0D108BD9-81ED-4DB2-BD59-A6C34878D82A}">
                    <a16:rowId xmlns:a16="http://schemas.microsoft.com/office/drawing/2014/main" val="2043387867"/>
                  </a:ext>
                </a:extLst>
              </a:tr>
              <a:tr h="335776">
                <a:tc>
                  <a:txBody>
                    <a:bodyPr/>
                    <a:lstStyle/>
                    <a:p>
                      <a:pPr algn="ctr"/>
                      <a:r>
                        <a:rPr lang="en-US" sz="1400">
                          <a:solidFill>
                            <a:schemeClr val="bg1"/>
                          </a:solidFill>
                        </a:rPr>
                        <a:t>March 1, 2028</a:t>
                      </a:r>
                    </a:p>
                  </a:txBody>
                  <a:tcPr/>
                </a:tc>
                <a:tc>
                  <a:txBody>
                    <a:bodyPr/>
                    <a:lstStyle/>
                    <a:p>
                      <a:pPr algn="ctr"/>
                      <a:r>
                        <a:rPr lang="en-US" sz="1400">
                          <a:solidFill>
                            <a:schemeClr val="bg1"/>
                          </a:solidFill>
                        </a:rPr>
                        <a:t>March 15, 2028</a:t>
                      </a:r>
                    </a:p>
                  </a:txBody>
                  <a:tcPr/>
                </a:tc>
                <a:tc>
                  <a:txBody>
                    <a:bodyPr/>
                    <a:lstStyle/>
                    <a:p>
                      <a:pPr algn="ctr"/>
                      <a:r>
                        <a:rPr lang="en-US" sz="1400">
                          <a:solidFill>
                            <a:schemeClr val="bg1"/>
                          </a:solidFill>
                        </a:rPr>
                        <a:t>May 6, 2028</a:t>
                      </a:r>
                    </a:p>
                  </a:txBody>
                  <a:tcPr/>
                </a:tc>
                <a:extLst>
                  <a:ext uri="{0D108BD9-81ED-4DB2-BD59-A6C34878D82A}">
                    <a16:rowId xmlns:a16="http://schemas.microsoft.com/office/drawing/2014/main" val="1635937340"/>
                  </a:ext>
                </a:extLst>
              </a:tr>
              <a:tr h="335776">
                <a:tc>
                  <a:txBody>
                    <a:bodyPr/>
                    <a:lstStyle/>
                    <a:p>
                      <a:pPr algn="ctr"/>
                      <a:r>
                        <a:rPr lang="en-US" sz="1400">
                          <a:solidFill>
                            <a:schemeClr val="bg1"/>
                          </a:solidFill>
                        </a:rPr>
                        <a:t>Feb 28, 2029</a:t>
                      </a:r>
                    </a:p>
                  </a:txBody>
                  <a:tcPr/>
                </a:tc>
                <a:tc>
                  <a:txBody>
                    <a:bodyPr/>
                    <a:lstStyle/>
                    <a:p>
                      <a:pPr algn="ctr"/>
                      <a:r>
                        <a:rPr lang="en-US" sz="1400">
                          <a:solidFill>
                            <a:schemeClr val="bg1"/>
                          </a:solidFill>
                        </a:rPr>
                        <a:t>March 14, 2029</a:t>
                      </a:r>
                    </a:p>
                  </a:txBody>
                  <a:tcPr/>
                </a:tc>
                <a:tc>
                  <a:txBody>
                    <a:bodyPr/>
                    <a:lstStyle/>
                    <a:p>
                      <a:pPr algn="ctr"/>
                      <a:r>
                        <a:rPr lang="en-US" sz="1400">
                          <a:solidFill>
                            <a:schemeClr val="bg1"/>
                          </a:solidFill>
                        </a:rPr>
                        <a:t>May 5, 2029</a:t>
                      </a:r>
                    </a:p>
                  </a:txBody>
                  <a:tcPr/>
                </a:tc>
                <a:extLst>
                  <a:ext uri="{0D108BD9-81ED-4DB2-BD59-A6C34878D82A}">
                    <a16:rowId xmlns:a16="http://schemas.microsoft.com/office/drawing/2014/main" val="4106572092"/>
                  </a:ext>
                </a:extLst>
              </a:tr>
              <a:tr h="335776">
                <a:tc>
                  <a:txBody>
                    <a:bodyPr/>
                    <a:lstStyle/>
                    <a:p>
                      <a:pPr algn="ctr"/>
                      <a:r>
                        <a:rPr lang="en-US" sz="1400">
                          <a:solidFill>
                            <a:schemeClr val="bg1"/>
                          </a:solidFill>
                        </a:rPr>
                        <a:t>Feb 27, 2030</a:t>
                      </a:r>
                    </a:p>
                  </a:txBody>
                  <a:tcPr/>
                </a:tc>
                <a:tc>
                  <a:txBody>
                    <a:bodyPr/>
                    <a:lstStyle/>
                    <a:p>
                      <a:pPr algn="ctr"/>
                      <a:r>
                        <a:rPr lang="en-US" sz="1400">
                          <a:solidFill>
                            <a:schemeClr val="bg1"/>
                          </a:solidFill>
                        </a:rPr>
                        <a:t>March 13, 2030</a:t>
                      </a:r>
                    </a:p>
                  </a:txBody>
                  <a:tcPr/>
                </a:tc>
                <a:tc>
                  <a:txBody>
                    <a:bodyPr/>
                    <a:lstStyle/>
                    <a:p>
                      <a:pPr algn="ctr"/>
                      <a:r>
                        <a:rPr lang="en-US" sz="1400">
                          <a:solidFill>
                            <a:schemeClr val="bg1"/>
                          </a:solidFill>
                        </a:rPr>
                        <a:t>May 4, 2030</a:t>
                      </a:r>
                    </a:p>
                  </a:txBody>
                  <a:tcPr/>
                </a:tc>
                <a:extLst>
                  <a:ext uri="{0D108BD9-81ED-4DB2-BD59-A6C34878D82A}">
                    <a16:rowId xmlns:a16="http://schemas.microsoft.com/office/drawing/2014/main" val="838282305"/>
                  </a:ext>
                </a:extLst>
              </a:tr>
              <a:tr h="335776">
                <a:tc>
                  <a:txBody>
                    <a:bodyPr/>
                    <a:lstStyle/>
                    <a:p>
                      <a:pPr algn="ctr"/>
                      <a:r>
                        <a:rPr lang="en-US" sz="1400">
                          <a:solidFill>
                            <a:schemeClr val="bg1"/>
                          </a:solidFill>
                        </a:rPr>
                        <a:t>Feb 26, 2031</a:t>
                      </a:r>
                    </a:p>
                  </a:txBody>
                  <a:tcPr/>
                </a:tc>
                <a:tc>
                  <a:txBody>
                    <a:bodyPr/>
                    <a:lstStyle/>
                    <a:p>
                      <a:pPr algn="ctr"/>
                      <a:r>
                        <a:rPr lang="en-US" sz="1400">
                          <a:solidFill>
                            <a:schemeClr val="bg1"/>
                          </a:solidFill>
                        </a:rPr>
                        <a:t>March 12, 2031</a:t>
                      </a:r>
                    </a:p>
                  </a:txBody>
                  <a:tcPr/>
                </a:tc>
                <a:tc>
                  <a:txBody>
                    <a:bodyPr/>
                    <a:lstStyle/>
                    <a:p>
                      <a:pPr algn="ctr"/>
                      <a:r>
                        <a:rPr lang="en-US" sz="1400">
                          <a:solidFill>
                            <a:schemeClr val="bg1"/>
                          </a:solidFill>
                        </a:rPr>
                        <a:t>May 3, 2031</a:t>
                      </a:r>
                    </a:p>
                  </a:txBody>
                  <a:tcPr/>
                </a:tc>
                <a:extLst>
                  <a:ext uri="{0D108BD9-81ED-4DB2-BD59-A6C34878D82A}">
                    <a16:rowId xmlns:a16="http://schemas.microsoft.com/office/drawing/2014/main" val="1839536139"/>
                  </a:ext>
                </a:extLst>
              </a:tr>
              <a:tr h="335776">
                <a:tc>
                  <a:txBody>
                    <a:bodyPr/>
                    <a:lstStyle/>
                    <a:p>
                      <a:pPr algn="ctr"/>
                      <a:r>
                        <a:rPr lang="en-US" sz="1400">
                          <a:solidFill>
                            <a:schemeClr val="bg1"/>
                          </a:solidFill>
                        </a:rPr>
                        <a:t>Feb 25, 2032</a:t>
                      </a:r>
                    </a:p>
                  </a:txBody>
                  <a:tcPr/>
                </a:tc>
                <a:tc>
                  <a:txBody>
                    <a:bodyPr/>
                    <a:lstStyle/>
                    <a:p>
                      <a:pPr algn="ctr"/>
                      <a:r>
                        <a:rPr lang="en-US" sz="1400">
                          <a:solidFill>
                            <a:schemeClr val="bg1"/>
                          </a:solidFill>
                        </a:rPr>
                        <a:t>March 10, 2032</a:t>
                      </a:r>
                    </a:p>
                  </a:txBody>
                  <a:tcPr/>
                </a:tc>
                <a:tc>
                  <a:txBody>
                    <a:bodyPr/>
                    <a:lstStyle/>
                    <a:p>
                      <a:pPr algn="ctr"/>
                      <a:r>
                        <a:rPr lang="en-US" sz="1400">
                          <a:solidFill>
                            <a:schemeClr val="bg1"/>
                          </a:solidFill>
                        </a:rPr>
                        <a:t>May 1, 2032</a:t>
                      </a:r>
                    </a:p>
                  </a:txBody>
                  <a:tcPr/>
                </a:tc>
                <a:extLst>
                  <a:ext uri="{0D108BD9-81ED-4DB2-BD59-A6C34878D82A}">
                    <a16:rowId xmlns:a16="http://schemas.microsoft.com/office/drawing/2014/main" val="3442503777"/>
                  </a:ext>
                </a:extLst>
              </a:tr>
              <a:tr h="335776">
                <a:tc>
                  <a:txBody>
                    <a:bodyPr/>
                    <a:lstStyle/>
                    <a:p>
                      <a:pPr algn="ctr"/>
                      <a:r>
                        <a:rPr lang="en-US" sz="1400">
                          <a:solidFill>
                            <a:schemeClr val="bg1"/>
                          </a:solidFill>
                        </a:rPr>
                        <a:t>Feb 23, 2033</a:t>
                      </a:r>
                    </a:p>
                  </a:txBody>
                  <a:tcPr/>
                </a:tc>
                <a:tc>
                  <a:txBody>
                    <a:bodyPr/>
                    <a:lstStyle/>
                    <a:p>
                      <a:pPr algn="ctr"/>
                      <a:r>
                        <a:rPr lang="en-US" sz="1400">
                          <a:solidFill>
                            <a:schemeClr val="bg1"/>
                          </a:solidFill>
                        </a:rPr>
                        <a:t>March 9, 2033</a:t>
                      </a:r>
                    </a:p>
                  </a:txBody>
                  <a:tcPr/>
                </a:tc>
                <a:tc>
                  <a:txBody>
                    <a:bodyPr/>
                    <a:lstStyle/>
                    <a:p>
                      <a:pPr algn="ctr"/>
                      <a:r>
                        <a:rPr lang="en-US" sz="1400">
                          <a:solidFill>
                            <a:schemeClr val="bg1"/>
                          </a:solidFill>
                        </a:rPr>
                        <a:t>April 30, 2033</a:t>
                      </a:r>
                    </a:p>
                  </a:txBody>
                  <a:tcPr/>
                </a:tc>
                <a:extLst>
                  <a:ext uri="{0D108BD9-81ED-4DB2-BD59-A6C34878D82A}">
                    <a16:rowId xmlns:a16="http://schemas.microsoft.com/office/drawing/2014/main" val="3581644477"/>
                  </a:ext>
                </a:extLst>
              </a:tr>
              <a:tr h="335776">
                <a:tc>
                  <a:txBody>
                    <a:bodyPr/>
                    <a:lstStyle/>
                    <a:p>
                      <a:pPr algn="ctr"/>
                      <a:r>
                        <a:rPr lang="en-US" sz="1400">
                          <a:solidFill>
                            <a:schemeClr val="bg1"/>
                          </a:solidFill>
                        </a:rPr>
                        <a:t>Feb 22, 2034</a:t>
                      </a:r>
                    </a:p>
                  </a:txBody>
                  <a:tcPr/>
                </a:tc>
                <a:tc>
                  <a:txBody>
                    <a:bodyPr/>
                    <a:lstStyle/>
                    <a:p>
                      <a:pPr algn="ctr"/>
                      <a:r>
                        <a:rPr lang="en-US" sz="1400">
                          <a:solidFill>
                            <a:schemeClr val="bg1"/>
                          </a:solidFill>
                        </a:rPr>
                        <a:t>March 8, 2034</a:t>
                      </a:r>
                    </a:p>
                  </a:txBody>
                  <a:tcPr/>
                </a:tc>
                <a:tc>
                  <a:txBody>
                    <a:bodyPr/>
                    <a:lstStyle/>
                    <a:p>
                      <a:pPr algn="ctr"/>
                      <a:r>
                        <a:rPr lang="en-US" sz="1400">
                          <a:solidFill>
                            <a:schemeClr val="bg1"/>
                          </a:solidFill>
                        </a:rPr>
                        <a:t>April 29, 2034</a:t>
                      </a:r>
                    </a:p>
                  </a:txBody>
                  <a:tcPr/>
                </a:tc>
                <a:extLst>
                  <a:ext uri="{0D108BD9-81ED-4DB2-BD59-A6C34878D82A}">
                    <a16:rowId xmlns:a16="http://schemas.microsoft.com/office/drawing/2014/main" val="2338793702"/>
                  </a:ext>
                </a:extLst>
              </a:tr>
            </a:tbl>
          </a:graphicData>
        </a:graphic>
      </p:graphicFrame>
      <p:sp>
        <p:nvSpPr>
          <p:cNvPr id="13" name="Rectangle 12">
            <a:extLst>
              <a:ext uri="{FF2B5EF4-FFF2-40B4-BE49-F238E27FC236}">
                <a16:creationId xmlns:a16="http://schemas.microsoft.com/office/drawing/2014/main" id="{4E4A9611-5814-7CF8-31C8-9104AC4DB221}"/>
              </a:ext>
            </a:extLst>
          </p:cNvPr>
          <p:cNvSpPr/>
          <p:nvPr/>
        </p:nvSpPr>
        <p:spPr>
          <a:xfrm>
            <a:off x="1390329" y="292443"/>
            <a:ext cx="636334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WATCH DATES FOR THE NEXT 10 YEARS</a:t>
            </a:r>
          </a:p>
        </p:txBody>
      </p:sp>
      <p:sp>
        <p:nvSpPr>
          <p:cNvPr id="14" name="TextBox 13">
            <a:extLst>
              <a:ext uri="{FF2B5EF4-FFF2-40B4-BE49-F238E27FC236}">
                <a16:creationId xmlns:a16="http://schemas.microsoft.com/office/drawing/2014/main" id="{FECE2F83-F431-A3A2-0198-7C7759F48C1E}"/>
              </a:ext>
            </a:extLst>
          </p:cNvPr>
          <p:cNvSpPr txBox="1"/>
          <p:nvPr/>
        </p:nvSpPr>
        <p:spPr>
          <a:xfrm>
            <a:off x="5314506" y="4779660"/>
            <a:ext cx="6363342" cy="276999"/>
          </a:xfrm>
          <a:prstGeom prst="rect">
            <a:avLst/>
          </a:prstGeom>
          <a:noFill/>
        </p:spPr>
        <p:txBody>
          <a:bodyPr wrap="square">
            <a:spAutoFit/>
          </a:bodyPr>
          <a:lstStyle/>
          <a:p>
            <a:pPr marL="0" marR="0">
              <a:lnSpc>
                <a:spcPct val="100000"/>
              </a:lnSpc>
              <a:spcAft>
                <a:spcPts val="800"/>
              </a:spcAft>
            </a:pPr>
            <a:r>
              <a:rPr lang="en-US" sz="1200" i="1" kern="50">
                <a:solidFill>
                  <a:srgbClr val="CA9E75"/>
                </a:solidFill>
                <a:latin typeface="Aptos" panose="020B0004020202020204" pitchFamily="34" charset="0"/>
                <a:ea typeface="SimSun" panose="02010600030101010101" pitchFamily="2" charset="-122"/>
                <a:cs typeface="Calibri" panose="020F0502020204030204" pitchFamily="34" charset="0"/>
              </a:rPr>
              <a:t>Free calendar resources at fathersalphabet.com/date</a:t>
            </a:r>
          </a:p>
        </p:txBody>
      </p:sp>
    </p:spTree>
    <p:extLst>
      <p:ext uri="{BB962C8B-B14F-4D97-AF65-F5344CB8AC3E}">
        <p14:creationId xmlns:p14="http://schemas.microsoft.com/office/powerpoint/2010/main" val="27159763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A2B9E-864B-8AF0-DBB7-704469DCD809}"/>
            </a:ext>
          </a:extLst>
        </p:cNvPr>
        <p:cNvGrpSpPr/>
        <p:nvPr/>
      </p:nvGrpSpPr>
      <p:grpSpPr>
        <a:xfrm>
          <a:off x="0" y="0"/>
          <a:ext cx="0" cy="0"/>
          <a:chOff x="0" y="0"/>
          <a:chExt cx="0" cy="0"/>
        </a:xfrm>
      </p:grpSpPr>
      <p:pic>
        <p:nvPicPr>
          <p:cNvPr id="5" name="Picture 4" descr="A pocket watch on a chain&#10;&#10;Description automatically generated">
            <a:extLst>
              <a:ext uri="{FF2B5EF4-FFF2-40B4-BE49-F238E27FC236}">
                <a16:creationId xmlns:a16="http://schemas.microsoft.com/office/drawing/2014/main" id="{752A6CFE-B707-F04D-A3DF-F41CA5B5EBAD}"/>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13275" y="0"/>
            <a:ext cx="9170551" cy="5125626"/>
          </a:xfrm>
          <a:prstGeom prst="rect">
            <a:avLst/>
          </a:prstGeom>
        </p:spPr>
      </p:pic>
      <p:sp>
        <p:nvSpPr>
          <p:cNvPr id="13" name="Rectangle 12">
            <a:extLst>
              <a:ext uri="{FF2B5EF4-FFF2-40B4-BE49-F238E27FC236}">
                <a16:creationId xmlns:a16="http://schemas.microsoft.com/office/drawing/2014/main" id="{3AA4D652-CAFE-3F56-B747-D6257A9071FC}"/>
              </a:ext>
            </a:extLst>
          </p:cNvPr>
          <p:cNvSpPr/>
          <p:nvPr/>
        </p:nvSpPr>
        <p:spPr>
          <a:xfrm>
            <a:off x="1390329" y="292443"/>
            <a:ext cx="636334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THE PARABLE OF THE TEN VIRGINS</a:t>
            </a:r>
          </a:p>
        </p:txBody>
      </p:sp>
      <p:sp>
        <p:nvSpPr>
          <p:cNvPr id="2" name="TextBox 1">
            <a:extLst>
              <a:ext uri="{FF2B5EF4-FFF2-40B4-BE49-F238E27FC236}">
                <a16:creationId xmlns:a16="http://schemas.microsoft.com/office/drawing/2014/main" id="{504C97EF-DD33-59A9-8CFB-74D05C8946FA}"/>
              </a:ext>
            </a:extLst>
          </p:cNvPr>
          <p:cNvSpPr txBox="1"/>
          <p:nvPr/>
        </p:nvSpPr>
        <p:spPr>
          <a:xfrm>
            <a:off x="1355983" y="1420805"/>
            <a:ext cx="6432034" cy="2410916"/>
          </a:xfrm>
          <a:prstGeom prst="rect">
            <a:avLst/>
          </a:prstGeom>
          <a:noFill/>
        </p:spPr>
        <p:txBody>
          <a:bodyPr wrap="square">
            <a:spAutoFit/>
          </a:bodyPr>
          <a:lstStyle/>
          <a:p>
            <a:pPr marL="0" marR="0">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“Then shall the kingdom of heaven be likened unto ten virgins, which took their lamps, and went forth to meet the bridegroom. And five of them were wise, and five were foolish. They that were foolish took their lamps, and took no oil with them: But the wise took oil in their vessels with their lamps.</a:t>
            </a:r>
          </a:p>
          <a:p>
            <a:pPr marL="0" marR="0">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While the bridegroom tarried, they all slumbered and slept. And at midnight there was a cry made, Behold, the bridegroom cometh; go ye out to meet him.</a:t>
            </a:r>
          </a:p>
        </p:txBody>
      </p:sp>
      <p:sp>
        <p:nvSpPr>
          <p:cNvPr id="3" name="TextBox 2">
            <a:extLst>
              <a:ext uri="{FF2B5EF4-FFF2-40B4-BE49-F238E27FC236}">
                <a16:creationId xmlns:a16="http://schemas.microsoft.com/office/drawing/2014/main" id="{48F4143F-5B92-E92A-9503-6A8DAD319842}"/>
              </a:ext>
            </a:extLst>
          </p:cNvPr>
          <p:cNvSpPr txBox="1"/>
          <p:nvPr/>
        </p:nvSpPr>
        <p:spPr>
          <a:xfrm>
            <a:off x="1355983" y="1078849"/>
            <a:ext cx="2929597" cy="307777"/>
          </a:xfrm>
          <a:prstGeom prst="rect">
            <a:avLst/>
          </a:prstGeom>
          <a:noFill/>
        </p:spPr>
        <p:txBody>
          <a:bodyPr wrap="square">
            <a:spAutoFit/>
          </a:bodyPr>
          <a:lstStyle/>
          <a:p>
            <a:pPr marL="0" marR="0">
              <a:lnSpc>
                <a:spcPct val="100000"/>
              </a:lnSpc>
              <a:spcAft>
                <a:spcPts val="800"/>
              </a:spcAft>
            </a:pPr>
            <a:r>
              <a:rPr lang="en-US" sz="1400" i="1" kern="50">
                <a:solidFill>
                  <a:srgbClr val="CA9E75"/>
                </a:solidFill>
                <a:latin typeface="Aptos" panose="020B0004020202020204" pitchFamily="34" charset="0"/>
                <a:ea typeface="SimSun" panose="02010600030101010101" pitchFamily="2" charset="-122"/>
                <a:cs typeface="Calibri" panose="020F0502020204030204" pitchFamily="34" charset="0"/>
              </a:rPr>
              <a:t>From Matthew 25:</a:t>
            </a:r>
          </a:p>
        </p:txBody>
      </p:sp>
    </p:spTree>
    <p:extLst>
      <p:ext uri="{BB962C8B-B14F-4D97-AF65-F5344CB8AC3E}">
        <p14:creationId xmlns:p14="http://schemas.microsoft.com/office/powerpoint/2010/main" val="9537070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B0E5B-DF23-2E5E-BE49-A498C10BA657}"/>
            </a:ext>
          </a:extLst>
        </p:cNvPr>
        <p:cNvGrpSpPr/>
        <p:nvPr/>
      </p:nvGrpSpPr>
      <p:grpSpPr>
        <a:xfrm>
          <a:off x="0" y="0"/>
          <a:ext cx="0" cy="0"/>
          <a:chOff x="0" y="0"/>
          <a:chExt cx="0" cy="0"/>
        </a:xfrm>
      </p:grpSpPr>
      <p:pic>
        <p:nvPicPr>
          <p:cNvPr id="5" name="Picture 4" descr="A pocket watch on a chain&#10;&#10;Description automatically generated">
            <a:extLst>
              <a:ext uri="{FF2B5EF4-FFF2-40B4-BE49-F238E27FC236}">
                <a16:creationId xmlns:a16="http://schemas.microsoft.com/office/drawing/2014/main" id="{2C269BA6-D02A-97E3-107D-D9F9B9D62695}"/>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0300"/>
                    </a14:imgEffect>
                    <a14:imgEffect>
                      <a14:saturation sat="400000"/>
                    </a14:imgEffect>
                    <a14:imgEffect>
                      <a14:brightnessContrast bright="-64000" contrast="40000"/>
                    </a14:imgEffect>
                  </a14:imgLayer>
                </a14:imgProps>
              </a:ext>
              <a:ext uri="{28A0092B-C50C-407E-A947-70E740481C1C}">
                <a14:useLocalDpi xmlns:a14="http://schemas.microsoft.com/office/drawing/2010/main" val="0"/>
              </a:ext>
            </a:extLst>
          </a:blip>
          <a:srcRect l="11765" t="35317" r="28844" b="14812"/>
          <a:stretch/>
        </p:blipFill>
        <p:spPr>
          <a:xfrm>
            <a:off x="-13275" y="0"/>
            <a:ext cx="9170551" cy="5125626"/>
          </a:xfrm>
          <a:prstGeom prst="rect">
            <a:avLst/>
          </a:prstGeom>
        </p:spPr>
      </p:pic>
      <p:sp>
        <p:nvSpPr>
          <p:cNvPr id="13" name="Rectangle 12">
            <a:extLst>
              <a:ext uri="{FF2B5EF4-FFF2-40B4-BE49-F238E27FC236}">
                <a16:creationId xmlns:a16="http://schemas.microsoft.com/office/drawing/2014/main" id="{49D3C845-BEC7-292A-B4C2-A84C88D55245}"/>
              </a:ext>
            </a:extLst>
          </p:cNvPr>
          <p:cNvSpPr/>
          <p:nvPr/>
        </p:nvSpPr>
        <p:spPr>
          <a:xfrm>
            <a:off x="1390329" y="292443"/>
            <a:ext cx="6363342" cy="400110"/>
          </a:xfrm>
          <a:prstGeom prst="rect">
            <a:avLst/>
          </a:prstGeom>
          <a:noFill/>
        </p:spPr>
        <p:txBody>
          <a:bodyPr wrap="square" lIns="91440" tIns="45720" rIns="91440" bIns="45720">
            <a:spAutoFit/>
          </a:bodyPr>
          <a:lstStyle/>
          <a:p>
            <a:pPr algn="ctr"/>
            <a:r>
              <a:rPr lang="en-US" sz="2000" b="1" spc="50">
                <a:ln w="0">
                  <a:solidFill>
                    <a:schemeClr val="accent2">
                      <a:lumMod val="50000"/>
                    </a:schemeClr>
                  </a:solidFill>
                </a:ln>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Copperplate Gothic Bold" panose="020E0705020206020404" pitchFamily="34" charset="0"/>
              </a:rPr>
              <a:t>THE PARABLE OF THE TEN VIRGINS</a:t>
            </a:r>
          </a:p>
        </p:txBody>
      </p:sp>
      <p:sp>
        <p:nvSpPr>
          <p:cNvPr id="2" name="TextBox 1">
            <a:extLst>
              <a:ext uri="{FF2B5EF4-FFF2-40B4-BE49-F238E27FC236}">
                <a16:creationId xmlns:a16="http://schemas.microsoft.com/office/drawing/2014/main" id="{BE8726EA-CBDD-82C8-7BDC-479BE946B488}"/>
              </a:ext>
            </a:extLst>
          </p:cNvPr>
          <p:cNvSpPr txBox="1"/>
          <p:nvPr/>
        </p:nvSpPr>
        <p:spPr>
          <a:xfrm>
            <a:off x="1355983" y="1420805"/>
            <a:ext cx="6432034" cy="2410916"/>
          </a:xfrm>
          <a:prstGeom prst="rect">
            <a:avLst/>
          </a:prstGeom>
          <a:noFill/>
        </p:spPr>
        <p:txBody>
          <a:bodyPr wrap="square">
            <a:spAutoFit/>
          </a:bodyPr>
          <a:lstStyle/>
          <a:p>
            <a:pPr marL="0" marR="0">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Then all those virgins arose, and trimmed their lamps. And the foolish said unto the wise, Give us of your oil; for our lamps are gone out. But the wise answered, saying, Not so; lest there be not enough for us and you: but go ye rather to them that sell, and buy for yourselves.</a:t>
            </a:r>
          </a:p>
          <a:p>
            <a:pPr marL="0" marR="0">
              <a:lnSpc>
                <a:spcPct val="100000"/>
              </a:lnSpc>
              <a:spcAft>
                <a:spcPts val="800"/>
              </a:spcAft>
            </a:pPr>
            <a:r>
              <a:rPr lang="en-US" kern="50">
                <a:solidFill>
                  <a:schemeClr val="bg1">
                    <a:lumMod val="95000"/>
                  </a:schemeClr>
                </a:solidFill>
                <a:latin typeface="Aptos" panose="020B0004020202020204" pitchFamily="34" charset="0"/>
                <a:ea typeface="SimSun" panose="02010600030101010101" pitchFamily="2" charset="-122"/>
                <a:cs typeface="Calibri" panose="020F0502020204030204" pitchFamily="34" charset="0"/>
              </a:rPr>
              <a:t>And while they went to buy, the bridegroom came; and they that were ready went in with him to the marriage: and the door was shut.”</a:t>
            </a:r>
          </a:p>
        </p:txBody>
      </p:sp>
      <p:sp>
        <p:nvSpPr>
          <p:cNvPr id="3" name="TextBox 2">
            <a:extLst>
              <a:ext uri="{FF2B5EF4-FFF2-40B4-BE49-F238E27FC236}">
                <a16:creationId xmlns:a16="http://schemas.microsoft.com/office/drawing/2014/main" id="{763387DF-3875-D2EF-B542-71DAE18F12D6}"/>
              </a:ext>
            </a:extLst>
          </p:cNvPr>
          <p:cNvSpPr txBox="1"/>
          <p:nvPr/>
        </p:nvSpPr>
        <p:spPr>
          <a:xfrm>
            <a:off x="1355983" y="1078849"/>
            <a:ext cx="2929597" cy="307777"/>
          </a:xfrm>
          <a:prstGeom prst="rect">
            <a:avLst/>
          </a:prstGeom>
          <a:noFill/>
        </p:spPr>
        <p:txBody>
          <a:bodyPr wrap="square">
            <a:spAutoFit/>
          </a:bodyPr>
          <a:lstStyle/>
          <a:p>
            <a:pPr marL="0" marR="0">
              <a:lnSpc>
                <a:spcPct val="100000"/>
              </a:lnSpc>
              <a:spcAft>
                <a:spcPts val="800"/>
              </a:spcAft>
            </a:pPr>
            <a:r>
              <a:rPr lang="en-US" sz="1400" i="1" kern="50">
                <a:solidFill>
                  <a:srgbClr val="CA9E75"/>
                </a:solidFill>
                <a:latin typeface="Aptos" panose="020B0004020202020204" pitchFamily="34" charset="0"/>
                <a:ea typeface="SimSun" panose="02010600030101010101" pitchFamily="2" charset="-122"/>
                <a:cs typeface="Calibri" panose="020F0502020204030204" pitchFamily="34" charset="0"/>
              </a:rPr>
              <a:t>From Matthew 25:</a:t>
            </a:r>
          </a:p>
        </p:txBody>
      </p:sp>
    </p:spTree>
    <p:extLst>
      <p:ext uri="{BB962C8B-B14F-4D97-AF65-F5344CB8AC3E}">
        <p14:creationId xmlns:p14="http://schemas.microsoft.com/office/powerpoint/2010/main" val="23461023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6618</TotalTime>
  <Words>8069</Words>
  <Application>Microsoft Office PowerPoint</Application>
  <PresentationFormat>On-screen Show (16:9)</PresentationFormat>
  <Paragraphs>836</Paragraphs>
  <Slides>112</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112</vt:i4>
      </vt:variant>
    </vt:vector>
  </HeadingPairs>
  <TitlesOfParts>
    <vt:vector size="121" baseType="lpstr">
      <vt:lpstr>Aptos</vt:lpstr>
      <vt:lpstr>Arial</vt:lpstr>
      <vt:lpstr>Bebas Neue</vt:lpstr>
      <vt:lpstr>Calibri</vt:lpstr>
      <vt:lpstr>Copperplate Gothic Bold</vt:lpstr>
      <vt:lpstr>OHFontBold</vt:lpstr>
      <vt:lpstr>Roboto</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MD</dc:creator>
  <cp:lastModifiedBy>mariana dawson</cp:lastModifiedBy>
  <cp:revision>654</cp:revision>
  <cp:lastPrinted>2024-07-18T05:30:11Z</cp:lastPrinted>
  <dcterms:created xsi:type="dcterms:W3CDTF">2024-06-24T21:13:00Z</dcterms:created>
  <dcterms:modified xsi:type="dcterms:W3CDTF">2025-01-19T02:52:26Z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C5B6902EC47B4160A11E1CABE2AD7C1A_12</vt:lpwstr>
  </property>
  <property fmtid="{D5CDD505-2E9C-101B-9397-08002B2CF9AE}" pid="3" name="KSOProductBuildVer">
    <vt:lpwstr>1033-12.2.0.13213</vt:lpwstr>
  </property>
</Properties>
</file>